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840" r:id="rId3"/>
    <p:sldMasterId id="2147483948" r:id="rId4"/>
    <p:sldMasterId id="2147483963" r:id="rId5"/>
  </p:sldMasterIdLst>
  <p:notesMasterIdLst>
    <p:notesMasterId r:id="rId31"/>
  </p:notesMasterIdLst>
  <p:sldIdLst>
    <p:sldId id="400" r:id="rId6"/>
    <p:sldId id="407" r:id="rId7"/>
    <p:sldId id="425" r:id="rId8"/>
    <p:sldId id="426" r:id="rId9"/>
    <p:sldId id="404" r:id="rId10"/>
    <p:sldId id="427" r:id="rId11"/>
    <p:sldId id="386" r:id="rId12"/>
    <p:sldId id="388" r:id="rId13"/>
    <p:sldId id="387" r:id="rId14"/>
    <p:sldId id="412" r:id="rId15"/>
    <p:sldId id="413" r:id="rId16"/>
    <p:sldId id="414" r:id="rId17"/>
    <p:sldId id="415" r:id="rId18"/>
    <p:sldId id="429" r:id="rId19"/>
    <p:sldId id="430" r:id="rId20"/>
    <p:sldId id="431" r:id="rId21"/>
    <p:sldId id="420" r:id="rId22"/>
    <p:sldId id="421" r:id="rId23"/>
    <p:sldId id="416" r:id="rId24"/>
    <p:sldId id="417" r:id="rId25"/>
    <p:sldId id="418" r:id="rId26"/>
    <p:sldId id="419" r:id="rId27"/>
    <p:sldId id="424" r:id="rId28"/>
    <p:sldId id="423" r:id="rId29"/>
    <p:sldId id="411" r:id="rId30"/>
  </p:sldIdLst>
  <p:sldSz cx="9144000" cy="6858000" type="screen4x3"/>
  <p:notesSz cx="7315200" cy="9601200"/>
  <p:defaultTextStyle>
    <a:defPPr>
      <a:defRPr lang="en-US"/>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B70"/>
    <a:srgbClr val="0000FF"/>
    <a:srgbClr val="1D386D"/>
    <a:srgbClr val="1E3C6C"/>
    <a:srgbClr val="234673"/>
    <a:srgbClr val="214571"/>
    <a:srgbClr val="224770"/>
    <a:srgbClr val="2151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6" autoAdjust="0"/>
    <p:restoredTop sz="86978" autoAdjust="0"/>
  </p:normalViewPr>
  <p:slideViewPr>
    <p:cSldViewPr snapToGrid="0">
      <p:cViewPr>
        <p:scale>
          <a:sx n="75" d="100"/>
          <a:sy n="75" d="100"/>
        </p:scale>
        <p:origin x="-1086" y="78"/>
      </p:cViewPr>
      <p:guideLst>
        <p:guide orient="horz" pos="4176"/>
        <p:guide pos="484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spcBef>
                <a:spcPct val="0"/>
              </a:spcBef>
              <a:buFontTx/>
              <a:buNone/>
              <a:defRPr sz="1300">
                <a:solidFill>
                  <a:schemeClr val="tx1"/>
                </a:solidFill>
                <a:latin typeface="Arial" charset="0"/>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spcBef>
                <a:spcPct val="0"/>
              </a:spcBef>
              <a:buFontTx/>
              <a:buNone/>
              <a:defRPr sz="1300">
                <a:solidFill>
                  <a:schemeClr val="tx1"/>
                </a:solidFill>
                <a:latin typeface="Arial" charset="0"/>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spcBef>
                <a:spcPct val="0"/>
              </a:spcBef>
              <a:buFontTx/>
              <a:buNone/>
              <a:defRPr sz="130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spcBef>
                <a:spcPct val="0"/>
              </a:spcBef>
              <a:buFontTx/>
              <a:buNone/>
              <a:defRPr sz="1300">
                <a:solidFill>
                  <a:schemeClr val="tx1"/>
                </a:solidFill>
                <a:latin typeface="Arial" charset="0"/>
              </a:defRPr>
            </a:lvl1pPr>
          </a:lstStyle>
          <a:p>
            <a:pPr>
              <a:defRPr/>
            </a:pPr>
            <a:fld id="{F36B1ADF-BFCD-419F-8109-986992C7D8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1FD1DD96-646A-4E23-9FF8-08DF905E9F0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85D78-7BBA-4BA6-801E-E321C0F6B0D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85D78-7BBA-4BA6-801E-E321C0F6B0D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85D78-7BBA-4BA6-801E-E321C0F6B0D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85D78-7BBA-4BA6-801E-E321C0F6B0D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06BDC1-8D0C-4AD3-88E9-63EF24ECB6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06BDC1-8D0C-4AD3-88E9-63EF24ECB6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06BDC1-8D0C-4AD3-88E9-63EF24ECB6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6B1ADF-BFCD-419F-8109-986992C7D82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6B1ADF-BFCD-419F-8109-986992C7D82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57A6534-D027-4921-8397-505392437EC7}" type="slidenum">
              <a:rPr lang="en-US" smtClean="0">
                <a:solidFill>
                  <a:srgbClr val="FFFFFF"/>
                </a:solidFill>
              </a:rPr>
              <a:pPr/>
              <a:t>19</a:t>
            </a:fld>
            <a:endParaRPr lang="en-US" smtClean="0">
              <a:solidFill>
                <a:srgbClr val="FFFFFF"/>
              </a:solidFill>
            </a:endParaRPr>
          </a:p>
        </p:txBody>
      </p:sp>
      <p:sp>
        <p:nvSpPr>
          <p:cNvPr id="86019" name="Slide Image Placeholder 1"/>
          <p:cNvSpPr>
            <a:spLocks noGrp="1" noRot="1" noChangeAspect="1" noTextEdit="1"/>
          </p:cNvSpPr>
          <p:nvPr>
            <p:ph type="sldImg"/>
          </p:nvPr>
        </p:nvSpPr>
        <p:spPr>
          <a:ln/>
        </p:spPr>
      </p:sp>
      <p:sp>
        <p:nvSpPr>
          <p:cNvPr id="86020" name="Notes Placeholder 2"/>
          <p:cNvSpPr>
            <a:spLocks noGrp="1"/>
          </p:cNvSpPr>
          <p:nvPr>
            <p:ph type="body" idx="1"/>
          </p:nvPr>
        </p:nvSpPr>
        <p:spPr>
          <a:noFill/>
          <a:ln/>
        </p:spPr>
        <p:txBody>
          <a:bodyPr lIns="96652" tIns="48326" rIns="96652" bIns="48326"/>
          <a:lstStyle/>
          <a:p>
            <a:pPr eaLnBrk="1" hangingPunct="1"/>
            <a:r>
              <a:rPr lang="en-US" smtClean="0"/>
              <a:t>Leveraging our 6 years within the High Performance Computing industry, QLogic has developed FastFabric to deliver a robust set of tools that can quickly discover a variety of infrastructure, hardware, firmware and software errors. </a:t>
            </a:r>
          </a:p>
          <a:p>
            <a:pPr eaLnBrk="1" hangingPunct="1"/>
            <a:endParaRPr lang="en-US" smtClean="0"/>
          </a:p>
          <a:p>
            <a:pPr eaLnBrk="1" hangingPunct="1"/>
            <a:r>
              <a:rPr lang="en-US" smtClean="0"/>
              <a:t>In this example, we see that FastFabric’s verification capabilities allow for broad error analysis including degrading network connections, fabric changes, and comparative design changes. FastFabric also provides error summary reporting. What ever the problem, FastFabric can find it.</a:t>
            </a:r>
          </a:p>
        </p:txBody>
      </p:sp>
      <p:sp>
        <p:nvSpPr>
          <p:cNvPr id="8602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52" tIns="48326" rIns="96652" bIns="48326" anchor="b"/>
          <a:lstStyle/>
          <a:p>
            <a:pPr algn="r"/>
            <a:fld id="{4063DA14-5ED0-4221-B98E-49E3F196B5B6}" type="slidenum">
              <a:rPr lang="en-US" sz="1300">
                <a:solidFill>
                  <a:srgbClr val="000000"/>
                </a:solidFill>
              </a:rPr>
              <a:pPr algn="r"/>
              <a:t>19</a:t>
            </a:fld>
            <a:endParaRPr lang="en-US" sz="13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6B1ADF-BFCD-419F-8109-986992C7D82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11CCC14-530B-4542-9218-5AC4667425EE}" type="slidenum">
              <a:rPr lang="en-US" smtClean="0">
                <a:solidFill>
                  <a:srgbClr val="FFFFFF"/>
                </a:solidFill>
              </a:rPr>
              <a:pPr/>
              <a:t>20</a:t>
            </a:fld>
            <a:endParaRPr lang="en-US" smtClean="0">
              <a:solidFill>
                <a:srgbClr val="FFFFFF"/>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From a single command line execution, we’ve located excessive symbol errors which pin-points a place to start troubleshooting for specific problems.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6426AF8-CEC2-4210-96F0-3B6A81C1EA6D}" type="slidenum">
              <a:rPr lang="en-US" smtClean="0">
                <a:solidFill>
                  <a:srgbClr val="FFFFFF"/>
                </a:solidFill>
              </a:rPr>
              <a:pPr/>
              <a:t>21</a:t>
            </a:fld>
            <a:endParaRPr lang="en-US" smtClean="0">
              <a:solidFill>
                <a:srgbClr val="FFFFFF"/>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Output from a link topology verification, displayed in the next section, indicates Fast Fabric has identified yet another problem. This one is a missing connection within the fabric. Typically, this type of problem would not be found by any competitive software, and while such problems can be very difficult to discover, FastFabric realizes where the connection should be and can even verify a missing connection.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2B0CA87-2FF7-433D-B64D-88868A10CD1B}" type="slidenum">
              <a:rPr lang="en-US" smtClean="0">
                <a:solidFill>
                  <a:srgbClr val="FFFFFF"/>
                </a:solidFill>
              </a:rPr>
              <a:pPr/>
              <a:t>22</a:t>
            </a:fld>
            <a:endParaRPr lang="en-US" smtClean="0">
              <a:solidFill>
                <a:srgbClr val="FFFFFF"/>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FastFabric’s diagnostic capabilities not only identify issues with QLogic products, it can also find issues related to 3</a:t>
            </a:r>
            <a:r>
              <a:rPr lang="en-US" baseline="30000" smtClean="0"/>
              <a:t>rd</a:t>
            </a:r>
            <a:r>
              <a:rPr lang="en-US" smtClean="0"/>
              <a:t> party components in a mixed fabric environment.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85D69-E1D3-4063-B59F-5E50B223E06C}" type="slidenum">
              <a:rPr lang="en-US"/>
              <a:pPr/>
              <a:t>23</a:t>
            </a:fld>
            <a:endParaRPr lang="en-US"/>
          </a:p>
        </p:txBody>
      </p:sp>
      <p:sp>
        <p:nvSpPr>
          <p:cNvPr id="1270786" name="Rectangle 2"/>
          <p:cNvSpPr>
            <a:spLocks noGrp="1" noRot="1" noChangeAspect="1" noChangeArrowheads="1" noTextEdit="1"/>
          </p:cNvSpPr>
          <p:nvPr>
            <p:ph type="sldImg"/>
          </p:nvPr>
        </p:nvSpPr>
        <p:spPr>
          <a:xfrm>
            <a:off x="1258888" y="722313"/>
            <a:ext cx="4799012" cy="3598862"/>
          </a:xfrm>
          <a:ln/>
        </p:spPr>
      </p:sp>
      <p:sp>
        <p:nvSpPr>
          <p:cNvPr id="1270787" name="Rectangle 3"/>
          <p:cNvSpPr>
            <a:spLocks noGrp="1" noChangeArrowheads="1"/>
          </p:cNvSpPr>
          <p:nvPr>
            <p:ph type="body" idx="1"/>
          </p:nvPr>
        </p:nvSpPr>
        <p:spPr>
          <a:xfrm>
            <a:off x="974725" y="4560888"/>
            <a:ext cx="5365750" cy="4318000"/>
          </a:xfrm>
        </p:spPr>
        <p:txBody>
          <a:bodyPr/>
          <a:lstStyle/>
          <a:p>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94C34-3C00-4635-92FD-81A430ECAF85}" type="slidenum">
              <a:rPr lang="en-US"/>
              <a:pPr/>
              <a:t>24</a:t>
            </a:fld>
            <a:endParaRPr lang="en-US"/>
          </a:p>
        </p:txBody>
      </p:sp>
      <p:sp>
        <p:nvSpPr>
          <p:cNvPr id="1272834" name="Rectangle 2"/>
          <p:cNvSpPr>
            <a:spLocks noGrp="1" noRot="1" noChangeAspect="1" noChangeArrowheads="1" noTextEdit="1"/>
          </p:cNvSpPr>
          <p:nvPr>
            <p:ph type="sldImg"/>
          </p:nvPr>
        </p:nvSpPr>
        <p:spPr>
          <a:xfrm>
            <a:off x="1258888" y="722313"/>
            <a:ext cx="4799012" cy="3598862"/>
          </a:xfrm>
          <a:ln/>
        </p:spPr>
      </p:sp>
      <p:sp>
        <p:nvSpPr>
          <p:cNvPr id="1272835" name="Rectangle 3"/>
          <p:cNvSpPr>
            <a:spLocks noGrp="1" noChangeArrowheads="1"/>
          </p:cNvSpPr>
          <p:nvPr>
            <p:ph type="body" idx="1"/>
          </p:nvPr>
        </p:nvSpPr>
        <p:spPr>
          <a:xfrm>
            <a:off x="974725" y="4560888"/>
            <a:ext cx="5365750" cy="4318000"/>
          </a:xfrm>
        </p:spPr>
        <p:txBody>
          <a:bodyPr/>
          <a:lstStyle/>
          <a:p>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09A6E6-E8E3-4E3D-8083-9B050AD614A8}"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941FB-426D-4B55-9F82-9193D9E35C79}" type="slidenum">
              <a:rPr lang="en-US"/>
              <a:pPr/>
              <a:t>3</a:t>
            </a:fld>
            <a:endParaRPr lang="en-US"/>
          </a:p>
        </p:txBody>
      </p:sp>
      <p:sp>
        <p:nvSpPr>
          <p:cNvPr id="408578" name="Rectangle 2"/>
          <p:cNvSpPr>
            <a:spLocks noGrp="1" noRot="1" noChangeAspect="1" noChangeArrowheads="1" noTextEdit="1"/>
          </p:cNvSpPr>
          <p:nvPr>
            <p:ph type="sldImg"/>
          </p:nvPr>
        </p:nvSpPr>
        <p:spPr>
          <a:xfrm>
            <a:off x="-530013" y="396716"/>
            <a:ext cx="8426028" cy="6220778"/>
          </a:xfrm>
          <a:ln/>
        </p:spPr>
      </p:sp>
      <p:sp>
        <p:nvSpPr>
          <p:cNvPr id="408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4142963" y="9119173"/>
            <a:ext cx="3170582" cy="480389"/>
          </a:xfrm>
          <a:prstGeom prst="rect">
            <a:avLst/>
          </a:prstGeom>
          <a:noFill/>
          <a:ln>
            <a:miter lim="800000"/>
            <a:headEnd/>
            <a:tailEnd/>
          </a:ln>
        </p:spPr>
        <p:txBody>
          <a:bodyPr lIns="96656" tIns="48328" rIns="96656" bIns="48328"/>
          <a:lstStyle/>
          <a:p>
            <a:fld id="{B34047B8-F766-4A40-8D4A-9413C05C54F8}" type="slidenum">
              <a:rPr lang="en-US">
                <a:latin typeface="Arial" pitchFamily="34" charset="0"/>
              </a:rPr>
              <a:pPr/>
              <a:t>4</a:t>
            </a:fld>
            <a:endParaRPr lang="en-US">
              <a:latin typeface="Arial" pitchFamily="34" charset="0"/>
            </a:endParaRPr>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a:ln/>
        </p:spPr>
        <p:txBody>
          <a:bodyPr/>
          <a:lstStyle/>
          <a:p>
            <a:pPr eaLnBrk="1" hangingPunct="1">
              <a:lnSpc>
                <a:spcPct val="80000"/>
              </a:lnSpc>
            </a:pPr>
            <a:endParaRPr lang="en-US" sz="800"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9F37BE7-CF30-447A-B96A-CD277E20A960}" type="slidenum">
              <a:rPr lang="en-US"/>
              <a:pPr/>
              <a:t>5</a:t>
            </a:fld>
            <a:endParaRPr lang="en-US"/>
          </a:p>
        </p:txBody>
      </p:sp>
      <p:sp>
        <p:nvSpPr>
          <p:cNvPr id="111618"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52" tIns="48326" rIns="96652" bIns="48326" anchor="b"/>
          <a:lstStyle/>
          <a:p>
            <a:pPr algn="r">
              <a:spcBef>
                <a:spcPct val="0"/>
              </a:spcBef>
              <a:buFontTx/>
              <a:buNone/>
            </a:pPr>
            <a:fld id="{7953E97A-01D3-45E3-B421-42EE18439A1E}" type="slidenum">
              <a:rPr lang="en-US" sz="1300">
                <a:solidFill>
                  <a:schemeClr val="tx1"/>
                </a:solidFill>
              </a:rPr>
              <a:pPr algn="r">
                <a:spcBef>
                  <a:spcPct val="0"/>
                </a:spcBef>
                <a:buFontTx/>
                <a:buNone/>
              </a:pPr>
              <a:t>5</a:t>
            </a:fld>
            <a:endParaRPr lang="en-US" sz="1300" dirty="0">
              <a:solidFill>
                <a:schemeClr val="tx1"/>
              </a:solidFill>
            </a:endParaRPr>
          </a:p>
        </p:txBody>
      </p:sp>
      <p:sp>
        <p:nvSpPr>
          <p:cNvPr id="111619" name="Rectangle 2"/>
          <p:cNvSpPr>
            <a:spLocks noGrp="1" noRot="1" noChangeAspect="1" noChangeArrowheads="1" noTextEdit="1"/>
          </p:cNvSpPr>
          <p:nvPr>
            <p:ph type="sldImg"/>
          </p:nvPr>
        </p:nvSpPr>
        <p:spPr>
          <a:xfrm>
            <a:off x="1258888" y="719138"/>
            <a:ext cx="4800600" cy="3600450"/>
          </a:xfrm>
          <a:ln/>
        </p:spPr>
      </p:sp>
      <p:sp>
        <p:nvSpPr>
          <p:cNvPr id="111620" name="Rectangle 3"/>
          <p:cNvSpPr>
            <a:spLocks noGrp="1" noChangeArrowheads="1"/>
          </p:cNvSpPr>
          <p:nvPr>
            <p:ph type="body" idx="1"/>
          </p:nvPr>
        </p:nvSpPr>
        <p:spPr>
          <a:xfrm>
            <a:off x="977055" y="4560570"/>
            <a:ext cx="5361093" cy="4322207"/>
          </a:xfrm>
          <a:noFill/>
        </p:spPr>
        <p:txBody>
          <a:bodyPr lIns="91422" tIns="45711" rIns="91422" bIns="45711"/>
          <a:lstStyle/>
          <a:p>
            <a:r>
              <a:rPr lang="en-US"/>
              <a:t>QLogics’ unique design in Single Data Rate and Double Data Rate switching offers a set of interchangeable modules supported across the entire product line. This design has been successful for us in the past and we’ve leveraged it again in our newest products.  Across each of our product lines you’ll find commonality where each chassis can accept the same spines, I/O leafs, management cards, power and fan modules throughout the entire director class. In configurations using these modular components, shelf sparing can be implemented since each component can be ordered from a single SKU without regards to the chassis type.</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6B1ADF-BFCD-419F-8109-986992C7D82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F0BD627-876B-458F-94DB-B81667C810D6}" type="slidenum">
              <a:rPr lang="en-US" smtClean="0">
                <a:solidFill>
                  <a:srgbClr val="FFFFFF"/>
                </a:solidFill>
              </a:rPr>
              <a:pPr/>
              <a:t>7</a:t>
            </a:fld>
            <a:endParaRPr lang="en-US" smtClean="0">
              <a:solidFill>
                <a:srgbClr val="FFFFFF"/>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This next section will outline our differentiating InfiniBand software, the Fabric Management Software Suite.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03A1775-6AF6-4F33-B5EC-94DBA929F938}" type="slidenum">
              <a:rPr lang="en-US" smtClean="0">
                <a:solidFill>
                  <a:srgbClr val="FFFFFF"/>
                </a:solidFill>
              </a:rPr>
              <a:pPr/>
              <a:t>8</a:t>
            </a:fld>
            <a:endParaRPr lang="en-US" smtClean="0">
              <a:solidFill>
                <a:srgbClr val="FFFFFF"/>
              </a:solidFill>
            </a:endParaRPr>
          </a:p>
        </p:txBody>
      </p:sp>
      <p:sp>
        <p:nvSpPr>
          <p:cNvPr id="84995" name="Slide Image Placeholder 1"/>
          <p:cNvSpPr>
            <a:spLocks noGrp="1" noRot="1" noChangeAspect="1" noTextEdit="1"/>
          </p:cNvSpPr>
          <p:nvPr>
            <p:ph type="sldImg"/>
          </p:nvPr>
        </p:nvSpPr>
        <p:spPr>
          <a:ln/>
        </p:spPr>
      </p:sp>
      <p:sp>
        <p:nvSpPr>
          <p:cNvPr id="84996" name="Notes Placeholder 2"/>
          <p:cNvSpPr>
            <a:spLocks noGrp="1"/>
          </p:cNvSpPr>
          <p:nvPr>
            <p:ph type="body" idx="1"/>
          </p:nvPr>
        </p:nvSpPr>
        <p:spPr>
          <a:noFill/>
          <a:ln/>
        </p:spPr>
        <p:txBody>
          <a:bodyPr lIns="96652" tIns="48326" rIns="96652" bIns="48326"/>
          <a:lstStyle/>
          <a:p>
            <a:pPr eaLnBrk="1" hangingPunct="1"/>
            <a:r>
              <a:rPr lang="en-US" smtClean="0"/>
              <a:t>This is a scene most IT Administrators are all too familiar with: The mountain of cables; the lost node; un-authorized, undocumented changes to infrastructure; all of which can be a nightmare for IT infrastructure managers. When installing a large cluster it’s inevitable that something will go wrong… Which switch has the wrong firmware? How do you find a lose or missing cable? These potential sleep-encroaching IT challenges are the target of FastFabric. </a:t>
            </a:r>
          </a:p>
        </p:txBody>
      </p:sp>
      <p:sp>
        <p:nvSpPr>
          <p:cNvPr id="8499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52" tIns="48326" rIns="96652" bIns="48326" anchor="b"/>
          <a:lstStyle/>
          <a:p>
            <a:pPr algn="r"/>
            <a:fld id="{62EA05C7-E7A8-4DF5-BF06-E3F534E55448}" type="slidenum">
              <a:rPr lang="en-US" sz="1300">
                <a:solidFill>
                  <a:srgbClr val="000000"/>
                </a:solidFill>
              </a:rPr>
              <a:pPr algn="r"/>
              <a:t>8</a:t>
            </a:fld>
            <a:endParaRPr lang="en-US" sz="13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397DB67-F62A-4D20-A9C6-2B55FA4F77F0}" type="slidenum">
              <a:rPr lang="en-US" smtClean="0">
                <a:solidFill>
                  <a:srgbClr val="FFFFFF"/>
                </a:solidFill>
              </a:rPr>
              <a:pPr/>
              <a:t>9</a:t>
            </a:fld>
            <a:endParaRPr lang="en-US" smtClean="0">
              <a:solidFill>
                <a:srgbClr val="FFFFFF"/>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The QLogic InfiniBand Fabric Suite 2008, referred to as IFS 2008, is composed of three distinct applications: Fabric Manager, FastFabric Toolset and the Chassis and Element Management.</a:t>
            </a:r>
          </a:p>
          <a:p>
            <a:pPr eaLnBrk="1" hangingPunct="1"/>
            <a:endParaRPr lang="en-US" smtClean="0"/>
          </a:p>
          <a:p>
            <a:pPr eaLnBrk="1" hangingPunct="1"/>
            <a:r>
              <a:rPr lang="en-US" smtClean="0"/>
              <a:t>Among the many advantages of this software suite are the rapid initialization of Fabric Manager, and the fabric response time. Fabric Manager probes the compute cluster, each node and all fabric connections and then constructs a routing table for each switch. Fabric Manager is so efficient, that in a high performance computing cluster of 10,000 nodes, the routing table can be constructed in under 60 seconds. Fabric Manager also identifies fabric changes very rapidly and can recalculate the routing table to accommodate changes as they occur. In a 10,000 node cluster, this information can be gathered and reported in less than 20 seconds and will be reflected through the Fabric Manager’s administration screen in under a second.</a:t>
            </a:r>
          </a:p>
          <a:p>
            <a:pPr eaLnBrk="1" hangingPunct="1"/>
            <a:endParaRPr lang="en-US" smtClean="0"/>
          </a:p>
          <a:p>
            <a:pPr eaLnBrk="1" hangingPunct="1"/>
            <a:r>
              <a:rPr lang="en-US" smtClean="0"/>
              <a:t>The FastFabric Toolset is the second application in the suite. FastFabric tool set provides a centralized console to manage any switch in our product suite. These management features are accomplished through in-band management over the InfiniBand protocol. The FastFabric toolset provides a rapid installation and upgrade utility for host software and firmware. It centralizes common fabric monitoring tasks such as diagnostic fabric verification, congestion monitoring and avoidance.</a:t>
            </a:r>
          </a:p>
          <a:p>
            <a:pPr eaLnBrk="1" hangingPunct="1"/>
            <a:endParaRPr lang="en-US" smtClean="0"/>
          </a:p>
          <a:p>
            <a:pPr eaLnBrk="1" hangingPunct="1"/>
            <a:r>
              <a:rPr lang="en-US" smtClean="0"/>
              <a:t>Rounding out IFS is the Chassis and Element Management application which, without user intervention, can give an indication of failed hot swappable modules. IFS also offers optional full redundancy within the software and provides a common user interface across our switch product suite.</a:t>
            </a:r>
          </a:p>
          <a:p>
            <a:pPr eaLnBrk="1" hangingPunct="1"/>
            <a:endParaRPr lang="en-US" smtClean="0"/>
          </a:p>
          <a:p>
            <a:pPr eaLnBrk="1" hangingPunct="1"/>
            <a:endParaRPr lang="en-US" i="1"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QLGC titles"/>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 name="Rectangle 12"/>
          <p:cNvSpPr>
            <a:spLocks noChangeArrowheads="1"/>
          </p:cNvSpPr>
          <p:nvPr userDrawn="1"/>
        </p:nvSpPr>
        <p:spPr bwMode="auto">
          <a:xfrm>
            <a:off x="7543800" y="6607175"/>
            <a:ext cx="1447800" cy="231775"/>
          </a:xfrm>
          <a:prstGeom prst="rect">
            <a:avLst/>
          </a:prstGeom>
          <a:noFill/>
          <a:ln w="9525">
            <a:noFill/>
            <a:miter lim="800000"/>
            <a:headEnd/>
            <a:tailEnd/>
          </a:ln>
          <a:effectLst/>
        </p:spPr>
        <p:txBody>
          <a:bodyPr/>
          <a:lstStyle/>
          <a:p>
            <a:pPr algn="ctr">
              <a:defRPr/>
            </a:pPr>
            <a:r>
              <a:rPr lang="en-US" sz="1000">
                <a:solidFill>
                  <a:srgbClr val="3A5499"/>
                </a:solidFill>
              </a:rPr>
              <a:t>November 10, 2007</a:t>
            </a:r>
          </a:p>
        </p:txBody>
      </p:sp>
      <p:sp>
        <p:nvSpPr>
          <p:cNvPr id="4100" name="Rectangle 4"/>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4101" name="Rectangle 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400">
                <a:solidFill>
                  <a:schemeClr val="bg1"/>
                </a:solidFill>
              </a:defRPr>
            </a:lvl1pPr>
          </a:lstStyle>
          <a:p>
            <a:r>
              <a:rPr lang="en-US"/>
              <a:t>Click to edit Master subtitle style</a:t>
            </a:r>
          </a:p>
        </p:txBody>
      </p:sp>
      <p:sp>
        <p:nvSpPr>
          <p:cNvPr id="6" name="Rectangle 7"/>
          <p:cNvSpPr>
            <a:spLocks noGrp="1" noChangeArrowheads="1"/>
          </p:cNvSpPr>
          <p:nvPr>
            <p:ph type="ftr" sz="quarter" idx="10"/>
          </p:nvPr>
        </p:nvSpPr>
        <p:spPr>
          <a:xfrm>
            <a:off x="3124200" y="6607175"/>
            <a:ext cx="2895600" cy="231775"/>
          </a:xfrm>
        </p:spPr>
        <p:txBody>
          <a:bodyPr/>
          <a:lstStyle>
            <a:lvl1pPr>
              <a:defRPr/>
            </a:lvl1pPr>
          </a:lstStyle>
          <a:p>
            <a:pPr>
              <a:defRPr/>
            </a:pPr>
            <a:r>
              <a:rPr lang="en-US"/>
              <a:t>QLogic Confidential</a:t>
            </a:r>
          </a:p>
        </p:txBody>
      </p:sp>
      <p:sp>
        <p:nvSpPr>
          <p:cNvPr id="7" name="Rectangle 8"/>
          <p:cNvSpPr>
            <a:spLocks noGrp="1" noChangeArrowheads="1"/>
          </p:cNvSpPr>
          <p:nvPr>
            <p:ph type="sldNum" sz="quarter" idx="11"/>
          </p:nvPr>
        </p:nvSpPr>
        <p:spPr>
          <a:xfrm>
            <a:off x="112713" y="6607175"/>
            <a:ext cx="609600" cy="231775"/>
          </a:xfrm>
        </p:spPr>
        <p:txBody>
          <a:bodyPr/>
          <a:lstStyle>
            <a:lvl1pPr>
              <a:defRPr/>
            </a:lvl1pPr>
          </a:lstStyle>
          <a:p>
            <a:pPr>
              <a:defRPr/>
            </a:pPr>
            <a:fld id="{8B92A843-E339-47ED-B989-E4446D302B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42025053-23A5-4BB6-B457-923831B9A48A}" type="datetime1">
              <a:rPr lang="en-US"/>
              <a:pPr>
                <a:defRPr/>
              </a:pPr>
              <a:t>10/7/2009</a:t>
            </a:fld>
            <a:endParaRPr lang="en-US"/>
          </a:p>
        </p:txBody>
      </p:sp>
      <p:sp>
        <p:nvSpPr>
          <p:cNvPr id="5" name="Rectangle 4"/>
          <p:cNvSpPr>
            <a:spLocks noGrp="1" noChangeArrowheads="1"/>
          </p:cNvSpPr>
          <p:nvPr>
            <p:ph type="dt" sz="half" idx="11"/>
          </p:nvPr>
        </p:nvSpPr>
        <p:spPr/>
        <p:txBody>
          <a:bodyPr/>
          <a:lstStyle>
            <a:lvl1pPr>
              <a:defRPr/>
            </a:lvl1pPr>
          </a:lstStyle>
          <a:p>
            <a:pPr>
              <a:defRPr/>
            </a:pPr>
            <a:fld id="{FC6099A3-8333-4343-9010-E8352076261C}" type="datetime1">
              <a:rPr lang="en-US"/>
              <a:pPr>
                <a:defRPr/>
              </a:pPr>
              <a:t>10/7/2009</a:t>
            </a:fld>
            <a:endParaRPr lang="en-US"/>
          </a:p>
        </p:txBody>
      </p:sp>
      <p:sp>
        <p:nvSpPr>
          <p:cNvPr id="6"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7"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8" name="Rectangle 6"/>
          <p:cNvSpPr>
            <a:spLocks noGrp="1" noChangeArrowheads="1"/>
          </p:cNvSpPr>
          <p:nvPr>
            <p:ph type="sldNum" sz="quarter" idx="14"/>
          </p:nvPr>
        </p:nvSpPr>
        <p:spPr/>
        <p:txBody>
          <a:bodyPr/>
          <a:lstStyle>
            <a:lvl1pPr>
              <a:defRPr/>
            </a:lvl1pPr>
          </a:lstStyle>
          <a:p>
            <a:pPr>
              <a:defRPr/>
            </a:pPr>
            <a:fld id="{BC071D24-349E-422E-A46C-2C1D4E2E7A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6225"/>
            <a:ext cx="2095500" cy="6200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6225"/>
            <a:ext cx="6134100" cy="620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92E58EEE-F827-4549-BACB-962C09C3511F}" type="datetime1">
              <a:rPr lang="en-US"/>
              <a:pPr>
                <a:defRPr/>
              </a:pPr>
              <a:t>10/7/2009</a:t>
            </a:fld>
            <a:endParaRPr lang="en-US"/>
          </a:p>
        </p:txBody>
      </p:sp>
      <p:sp>
        <p:nvSpPr>
          <p:cNvPr id="5" name="Rectangle 4"/>
          <p:cNvSpPr>
            <a:spLocks noGrp="1" noChangeArrowheads="1"/>
          </p:cNvSpPr>
          <p:nvPr>
            <p:ph type="dt" sz="half" idx="11"/>
          </p:nvPr>
        </p:nvSpPr>
        <p:spPr/>
        <p:txBody>
          <a:bodyPr/>
          <a:lstStyle>
            <a:lvl1pPr>
              <a:defRPr/>
            </a:lvl1pPr>
          </a:lstStyle>
          <a:p>
            <a:pPr>
              <a:defRPr/>
            </a:pPr>
            <a:fld id="{31A8B76C-A3FE-4516-8299-0092F39DC65E}" type="datetime1">
              <a:rPr lang="en-US"/>
              <a:pPr>
                <a:defRPr/>
              </a:pPr>
              <a:t>10/7/2009</a:t>
            </a:fld>
            <a:endParaRPr lang="en-US"/>
          </a:p>
        </p:txBody>
      </p:sp>
      <p:sp>
        <p:nvSpPr>
          <p:cNvPr id="6"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7"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8" name="Rectangle 6"/>
          <p:cNvSpPr>
            <a:spLocks noGrp="1" noChangeArrowheads="1"/>
          </p:cNvSpPr>
          <p:nvPr>
            <p:ph type="sldNum" sz="quarter" idx="14"/>
          </p:nvPr>
        </p:nvSpPr>
        <p:spPr/>
        <p:txBody>
          <a:bodyPr/>
          <a:lstStyle>
            <a:lvl1pPr>
              <a:defRPr/>
            </a:lvl1pPr>
          </a:lstStyle>
          <a:p>
            <a:pPr>
              <a:defRPr/>
            </a:pPr>
            <a:fld id="{D2637E03-049E-462B-BBC7-C9A9C98800A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6225"/>
            <a:ext cx="7315200" cy="561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82000" cy="51054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D7AE5E22-8236-4AFB-8F86-6547D6781BBC}" type="datetime1">
              <a:rPr lang="en-US"/>
              <a:pPr>
                <a:defRPr/>
              </a:pPr>
              <a:t>10/7/2009</a:t>
            </a:fld>
            <a:endParaRPr lang="en-US"/>
          </a:p>
        </p:txBody>
      </p:sp>
      <p:sp>
        <p:nvSpPr>
          <p:cNvPr id="5" name="Rectangle 4"/>
          <p:cNvSpPr>
            <a:spLocks noGrp="1" noChangeArrowheads="1"/>
          </p:cNvSpPr>
          <p:nvPr>
            <p:ph type="dt" sz="half" idx="11"/>
          </p:nvPr>
        </p:nvSpPr>
        <p:spPr/>
        <p:txBody>
          <a:bodyPr/>
          <a:lstStyle>
            <a:lvl1pPr>
              <a:defRPr/>
            </a:lvl1pPr>
          </a:lstStyle>
          <a:p>
            <a:pPr>
              <a:defRPr/>
            </a:pPr>
            <a:fld id="{6B87C3CF-8C27-4726-9B9D-3CEC1023D909}" type="datetime1">
              <a:rPr lang="en-US"/>
              <a:pPr>
                <a:defRPr/>
              </a:pPr>
              <a:t>10/7/2009</a:t>
            </a:fld>
            <a:endParaRPr lang="en-US"/>
          </a:p>
        </p:txBody>
      </p:sp>
      <p:sp>
        <p:nvSpPr>
          <p:cNvPr id="6"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7"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8" name="Rectangle 6"/>
          <p:cNvSpPr>
            <a:spLocks noGrp="1" noChangeArrowheads="1"/>
          </p:cNvSpPr>
          <p:nvPr>
            <p:ph type="sldNum" sz="quarter" idx="14"/>
          </p:nvPr>
        </p:nvSpPr>
        <p:spPr/>
        <p:txBody>
          <a:bodyPr/>
          <a:lstStyle>
            <a:lvl1pPr>
              <a:defRPr/>
            </a:lvl1pPr>
          </a:lstStyle>
          <a:p>
            <a:pPr>
              <a:defRPr/>
            </a:pPr>
            <a:fld id="{4CD7DFBA-87E8-49FC-9E9E-CA3DFC63076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6225"/>
            <a:ext cx="7315200" cy="561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F8A27606-4BBE-4B1D-B0F7-AA3DBFA67040}" type="datetime1">
              <a:rPr lang="en-US"/>
              <a:pPr>
                <a:defRPr/>
              </a:pPr>
              <a:t>10/7/2009</a:t>
            </a:fld>
            <a:endParaRPr lang="en-US"/>
          </a:p>
        </p:txBody>
      </p:sp>
      <p:sp>
        <p:nvSpPr>
          <p:cNvPr id="6" name="Rectangle 4"/>
          <p:cNvSpPr>
            <a:spLocks noGrp="1" noChangeArrowheads="1"/>
          </p:cNvSpPr>
          <p:nvPr>
            <p:ph type="dt" sz="half" idx="11"/>
          </p:nvPr>
        </p:nvSpPr>
        <p:spPr/>
        <p:txBody>
          <a:bodyPr/>
          <a:lstStyle>
            <a:lvl1pPr>
              <a:defRPr/>
            </a:lvl1pPr>
          </a:lstStyle>
          <a:p>
            <a:pPr>
              <a:defRPr/>
            </a:pPr>
            <a:fld id="{27DB6B17-15F7-4032-87D1-67281B833E66}" type="datetime1">
              <a:rPr lang="en-US"/>
              <a:pPr>
                <a:defRPr/>
              </a:pPr>
              <a:t>10/7/2009</a:t>
            </a:fld>
            <a:endParaRPr lang="en-US"/>
          </a:p>
        </p:txBody>
      </p:sp>
      <p:sp>
        <p:nvSpPr>
          <p:cNvPr id="7"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8"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9" name="Rectangle 6"/>
          <p:cNvSpPr>
            <a:spLocks noGrp="1" noChangeArrowheads="1"/>
          </p:cNvSpPr>
          <p:nvPr>
            <p:ph type="sldNum" sz="quarter" idx="14"/>
          </p:nvPr>
        </p:nvSpPr>
        <p:spPr/>
        <p:txBody>
          <a:bodyPr/>
          <a:lstStyle>
            <a:lvl1pPr>
              <a:defRPr/>
            </a:lvl1pPr>
          </a:lstStyle>
          <a:p>
            <a:pPr>
              <a:defRPr/>
            </a:pPr>
            <a:fld id="{C52E9627-CE0E-4DCE-9063-16EE59050E6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QLGC titles"/>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 name="Rectangle 7"/>
          <p:cNvSpPr>
            <a:spLocks noChangeArrowheads="1"/>
          </p:cNvSpPr>
          <p:nvPr userDrawn="1"/>
        </p:nvSpPr>
        <p:spPr bwMode="auto">
          <a:xfrm>
            <a:off x="7543800" y="6607175"/>
            <a:ext cx="1447800" cy="231775"/>
          </a:xfrm>
          <a:prstGeom prst="rect">
            <a:avLst/>
          </a:prstGeom>
          <a:noFill/>
          <a:ln w="9525">
            <a:noFill/>
            <a:miter lim="800000"/>
            <a:headEnd/>
            <a:tailEnd/>
          </a:ln>
          <a:effectLst/>
        </p:spPr>
        <p:txBody>
          <a:bodyPr/>
          <a:lstStyle/>
          <a:p>
            <a:pPr algn="ctr">
              <a:defRPr/>
            </a:pPr>
            <a:fld id="{EF35B96D-22FC-4AC0-85ED-84299AAB5686}" type="datetime1">
              <a:rPr lang="en-US" sz="1000">
                <a:solidFill>
                  <a:srgbClr val="3A5499"/>
                </a:solidFill>
              </a:rPr>
              <a:pPr algn="ctr">
                <a:defRPr/>
              </a:pPr>
              <a:t>10/7/2009</a:t>
            </a:fld>
            <a:endParaRPr lang="en-US" sz="1000">
              <a:solidFill>
                <a:srgbClr val="3A5499"/>
              </a:solidFill>
            </a:endParaRPr>
          </a:p>
        </p:txBody>
      </p:sp>
      <p:sp>
        <p:nvSpPr>
          <p:cNvPr id="390147"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9014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400">
                <a:solidFill>
                  <a:schemeClr val="bg1"/>
                </a:solidFill>
              </a:defRPr>
            </a:lvl1pPr>
          </a:lstStyle>
          <a:p>
            <a:r>
              <a:rPr lang="en-US"/>
              <a:t>Click to edit Master subtitle style</a:t>
            </a:r>
          </a:p>
        </p:txBody>
      </p:sp>
      <p:sp>
        <p:nvSpPr>
          <p:cNvPr id="6" name="Rectangle 5"/>
          <p:cNvSpPr>
            <a:spLocks noGrp="1" noChangeArrowheads="1"/>
          </p:cNvSpPr>
          <p:nvPr>
            <p:ph type="ftr" sz="quarter" idx="10"/>
          </p:nvPr>
        </p:nvSpPr>
        <p:spPr>
          <a:xfrm>
            <a:off x="3124200" y="6607175"/>
            <a:ext cx="2895600" cy="231775"/>
          </a:xfrm>
        </p:spPr>
        <p:txBody>
          <a:bodyPr/>
          <a:lstStyle>
            <a:lvl1pPr algn="l">
              <a:defRPr/>
            </a:lvl1pPr>
          </a:lstStyle>
          <a:p>
            <a:pPr>
              <a:defRPr/>
            </a:pPr>
            <a:r>
              <a:rPr lang="en-US"/>
              <a:t>QLogic Confidential</a:t>
            </a:r>
          </a:p>
        </p:txBody>
      </p:sp>
      <p:sp>
        <p:nvSpPr>
          <p:cNvPr id="7" name="Rectangle 6"/>
          <p:cNvSpPr>
            <a:spLocks noGrp="1" noChangeArrowheads="1"/>
          </p:cNvSpPr>
          <p:nvPr>
            <p:ph type="sldNum" sz="quarter" idx="11"/>
          </p:nvPr>
        </p:nvSpPr>
        <p:spPr>
          <a:xfrm>
            <a:off x="112713" y="6607175"/>
            <a:ext cx="609600" cy="231775"/>
          </a:xfrm>
        </p:spPr>
        <p:txBody>
          <a:bodyPr/>
          <a:lstStyle>
            <a:lvl1pPr algn="l">
              <a:defRPr/>
            </a:lvl1pPr>
          </a:lstStyle>
          <a:p>
            <a:pPr>
              <a:defRPr/>
            </a:pPr>
            <a:fld id="{1CFACC64-B918-49E9-AEE4-10FF9C15333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a:defRPr/>
            </a:lvl1pPr>
          </a:lstStyle>
          <a:p>
            <a:pPr>
              <a:defRPr/>
            </a:pPr>
            <a:fld id="{8FA5914A-5224-4855-84EB-90DD4C7A7550}" type="datetime1">
              <a:rPr lang="en-US"/>
              <a:pPr>
                <a:defRPr/>
              </a:pPr>
              <a:t>10/7/2009</a:t>
            </a:fld>
            <a:endParaRPr lang="en-US"/>
          </a:p>
        </p:txBody>
      </p:sp>
      <p:sp>
        <p:nvSpPr>
          <p:cNvPr id="5"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6" name="Rectangle 6"/>
          <p:cNvSpPr>
            <a:spLocks noGrp="1" noChangeArrowheads="1"/>
          </p:cNvSpPr>
          <p:nvPr>
            <p:ph type="sldNum" sz="quarter" idx="12"/>
          </p:nvPr>
        </p:nvSpPr>
        <p:spPr/>
        <p:txBody>
          <a:bodyPr/>
          <a:lstStyle>
            <a:lvl1pPr algn="l">
              <a:defRPr/>
            </a:lvl1pPr>
          </a:lstStyle>
          <a:p>
            <a:pPr>
              <a:defRPr/>
            </a:pPr>
            <a:fld id="{835ED0C5-24DA-43C4-8AAA-4089A72D1F1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l">
              <a:defRPr/>
            </a:lvl1pPr>
          </a:lstStyle>
          <a:p>
            <a:pPr>
              <a:defRPr/>
            </a:pPr>
            <a:fld id="{11542317-C753-4019-8C3D-0862700BB375}" type="datetime1">
              <a:rPr lang="en-US"/>
              <a:pPr>
                <a:defRPr/>
              </a:pPr>
              <a:t>10/7/2009</a:t>
            </a:fld>
            <a:endParaRPr lang="en-US"/>
          </a:p>
        </p:txBody>
      </p:sp>
      <p:sp>
        <p:nvSpPr>
          <p:cNvPr id="5"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6" name="Rectangle 6"/>
          <p:cNvSpPr>
            <a:spLocks noGrp="1" noChangeArrowheads="1"/>
          </p:cNvSpPr>
          <p:nvPr>
            <p:ph type="sldNum" sz="quarter" idx="12"/>
          </p:nvPr>
        </p:nvSpPr>
        <p:spPr/>
        <p:txBody>
          <a:bodyPr/>
          <a:lstStyle>
            <a:lvl1pPr algn="l">
              <a:defRPr/>
            </a:lvl1pPr>
          </a:lstStyle>
          <a:p>
            <a:pPr>
              <a:defRPr/>
            </a:pPr>
            <a:fld id="{8F3739F9-1843-47DA-9BB5-8459B355046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l">
              <a:defRPr/>
            </a:lvl1pPr>
          </a:lstStyle>
          <a:p>
            <a:pPr>
              <a:defRPr/>
            </a:pPr>
            <a:fld id="{2FDFFE61-93DC-4DAD-B326-C5280F918BA1}" type="datetime1">
              <a:rPr lang="en-US"/>
              <a:pPr>
                <a:defRPr/>
              </a:pPr>
              <a:t>10/7/2009</a:t>
            </a:fld>
            <a:endParaRPr lang="en-US"/>
          </a:p>
        </p:txBody>
      </p:sp>
      <p:sp>
        <p:nvSpPr>
          <p:cNvPr id="6"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7" name="Rectangle 6"/>
          <p:cNvSpPr>
            <a:spLocks noGrp="1" noChangeArrowheads="1"/>
          </p:cNvSpPr>
          <p:nvPr>
            <p:ph type="sldNum" sz="quarter" idx="12"/>
          </p:nvPr>
        </p:nvSpPr>
        <p:spPr/>
        <p:txBody>
          <a:bodyPr/>
          <a:lstStyle>
            <a:lvl1pPr algn="l">
              <a:defRPr/>
            </a:lvl1pPr>
          </a:lstStyle>
          <a:p>
            <a:pPr>
              <a:defRPr/>
            </a:pPr>
            <a:fld id="{532D4C3A-CF19-4882-8A21-A25B31906B8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l">
              <a:defRPr/>
            </a:lvl1pPr>
          </a:lstStyle>
          <a:p>
            <a:pPr>
              <a:defRPr/>
            </a:pPr>
            <a:fld id="{FC068C50-B60B-4E65-8410-3EDF370EE222}" type="datetime1">
              <a:rPr lang="en-US"/>
              <a:pPr>
                <a:defRPr/>
              </a:pPr>
              <a:t>10/7/2009</a:t>
            </a:fld>
            <a:endParaRPr lang="en-US"/>
          </a:p>
        </p:txBody>
      </p:sp>
      <p:sp>
        <p:nvSpPr>
          <p:cNvPr id="8"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9" name="Rectangle 6"/>
          <p:cNvSpPr>
            <a:spLocks noGrp="1" noChangeArrowheads="1"/>
          </p:cNvSpPr>
          <p:nvPr>
            <p:ph type="sldNum" sz="quarter" idx="12"/>
          </p:nvPr>
        </p:nvSpPr>
        <p:spPr/>
        <p:txBody>
          <a:bodyPr/>
          <a:lstStyle>
            <a:lvl1pPr algn="l">
              <a:defRPr/>
            </a:lvl1pPr>
          </a:lstStyle>
          <a:p>
            <a:pPr>
              <a:defRPr/>
            </a:pPr>
            <a:fld id="{9CC83E56-FA35-45E9-B2DD-C045572BB55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a:defRPr/>
            </a:lvl1pPr>
          </a:lstStyle>
          <a:p>
            <a:pPr>
              <a:defRPr/>
            </a:pPr>
            <a:fld id="{9598899C-F7A7-450F-AFA4-A6091FE5180C}" type="datetime1">
              <a:rPr lang="en-US"/>
              <a:pPr>
                <a:defRPr/>
              </a:pPr>
              <a:t>10/7/2009</a:t>
            </a:fld>
            <a:endParaRPr lang="en-US"/>
          </a:p>
        </p:txBody>
      </p:sp>
      <p:sp>
        <p:nvSpPr>
          <p:cNvPr id="4"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5" name="Rectangle 6"/>
          <p:cNvSpPr>
            <a:spLocks noGrp="1" noChangeArrowheads="1"/>
          </p:cNvSpPr>
          <p:nvPr>
            <p:ph type="sldNum" sz="quarter" idx="12"/>
          </p:nvPr>
        </p:nvSpPr>
        <p:spPr/>
        <p:txBody>
          <a:bodyPr/>
          <a:lstStyle>
            <a:lvl1pPr algn="l">
              <a:defRPr/>
            </a:lvl1pPr>
          </a:lstStyle>
          <a:p>
            <a:pPr>
              <a:defRPr/>
            </a:pPr>
            <a:fld id="{82BE8EB1-6F9F-44E2-A285-F596599E30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CFD4588F-A209-4C20-9C1D-B1DE64FB6936}" type="datetime1">
              <a:rPr lang="en-US"/>
              <a:pPr>
                <a:defRPr/>
              </a:pPr>
              <a:t>10/7/2009</a:t>
            </a:fld>
            <a:endParaRPr lang="en-US"/>
          </a:p>
        </p:txBody>
      </p:sp>
      <p:sp>
        <p:nvSpPr>
          <p:cNvPr id="5" name="Rectangle 4"/>
          <p:cNvSpPr>
            <a:spLocks noGrp="1" noChangeArrowheads="1"/>
          </p:cNvSpPr>
          <p:nvPr>
            <p:ph type="dt" sz="half" idx="11"/>
          </p:nvPr>
        </p:nvSpPr>
        <p:spPr/>
        <p:txBody>
          <a:bodyPr/>
          <a:lstStyle>
            <a:lvl1pPr>
              <a:defRPr/>
            </a:lvl1pPr>
          </a:lstStyle>
          <a:p>
            <a:pPr>
              <a:defRPr/>
            </a:pPr>
            <a:fld id="{D5253FBE-05D0-4C82-95D8-70F7AA61CA5A}" type="datetime1">
              <a:rPr lang="en-US"/>
              <a:pPr>
                <a:defRPr/>
              </a:pPr>
              <a:t>10/7/2009</a:t>
            </a:fld>
            <a:endParaRPr lang="en-US"/>
          </a:p>
        </p:txBody>
      </p:sp>
      <p:sp>
        <p:nvSpPr>
          <p:cNvPr id="6"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7"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8" name="Rectangle 6"/>
          <p:cNvSpPr>
            <a:spLocks noGrp="1" noChangeArrowheads="1"/>
          </p:cNvSpPr>
          <p:nvPr>
            <p:ph type="sldNum" sz="quarter" idx="14"/>
          </p:nvPr>
        </p:nvSpPr>
        <p:spPr/>
        <p:txBody>
          <a:bodyPr/>
          <a:lstStyle>
            <a:lvl1pPr>
              <a:defRPr/>
            </a:lvl1pPr>
          </a:lstStyle>
          <a:p>
            <a:pPr>
              <a:defRPr/>
            </a:pPr>
            <a:fld id="{E8B2D52D-D6C1-410A-9D5D-E9A78A29E4C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a:defRPr/>
            </a:lvl1pPr>
          </a:lstStyle>
          <a:p>
            <a:pPr>
              <a:defRPr/>
            </a:pPr>
            <a:fld id="{FE56F513-91DB-48E2-933E-79A41B2770C7}" type="datetime1">
              <a:rPr lang="en-US"/>
              <a:pPr>
                <a:defRPr/>
              </a:pPr>
              <a:t>10/7/2009</a:t>
            </a:fld>
            <a:endParaRPr lang="en-US"/>
          </a:p>
        </p:txBody>
      </p:sp>
      <p:sp>
        <p:nvSpPr>
          <p:cNvPr id="3"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4" name="Rectangle 6"/>
          <p:cNvSpPr>
            <a:spLocks noGrp="1" noChangeArrowheads="1"/>
          </p:cNvSpPr>
          <p:nvPr>
            <p:ph type="sldNum" sz="quarter" idx="12"/>
          </p:nvPr>
        </p:nvSpPr>
        <p:spPr/>
        <p:txBody>
          <a:bodyPr/>
          <a:lstStyle>
            <a:lvl1pPr algn="l">
              <a:defRPr/>
            </a:lvl1pPr>
          </a:lstStyle>
          <a:p>
            <a:pPr>
              <a:defRPr/>
            </a:pPr>
            <a:fld id="{ADD854FB-0E9D-43E0-9DCF-3AEF9A2EB80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a:defRPr/>
            </a:lvl1pPr>
          </a:lstStyle>
          <a:p>
            <a:pPr>
              <a:defRPr/>
            </a:pPr>
            <a:fld id="{8974C521-4DB2-482E-A1E7-042B6834B588}" type="datetime1">
              <a:rPr lang="en-US"/>
              <a:pPr>
                <a:defRPr/>
              </a:pPr>
              <a:t>10/7/2009</a:t>
            </a:fld>
            <a:endParaRPr lang="en-US"/>
          </a:p>
        </p:txBody>
      </p:sp>
      <p:sp>
        <p:nvSpPr>
          <p:cNvPr id="6"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7" name="Rectangle 6"/>
          <p:cNvSpPr>
            <a:spLocks noGrp="1" noChangeArrowheads="1"/>
          </p:cNvSpPr>
          <p:nvPr>
            <p:ph type="sldNum" sz="quarter" idx="12"/>
          </p:nvPr>
        </p:nvSpPr>
        <p:spPr/>
        <p:txBody>
          <a:bodyPr/>
          <a:lstStyle>
            <a:lvl1pPr algn="l">
              <a:defRPr/>
            </a:lvl1pPr>
          </a:lstStyle>
          <a:p>
            <a:pPr>
              <a:defRPr/>
            </a:pPr>
            <a:fld id="{5150A63E-DB3A-4D42-9FE7-3F7A423AAF1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a:defRPr/>
            </a:lvl1pPr>
          </a:lstStyle>
          <a:p>
            <a:pPr>
              <a:defRPr/>
            </a:pPr>
            <a:fld id="{8076B110-38C0-480C-AEF6-81F6184EDDEA}" type="datetime1">
              <a:rPr lang="en-US"/>
              <a:pPr>
                <a:defRPr/>
              </a:pPr>
              <a:t>10/7/2009</a:t>
            </a:fld>
            <a:endParaRPr lang="en-US"/>
          </a:p>
        </p:txBody>
      </p:sp>
      <p:sp>
        <p:nvSpPr>
          <p:cNvPr id="6"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7" name="Rectangle 6"/>
          <p:cNvSpPr>
            <a:spLocks noGrp="1" noChangeArrowheads="1"/>
          </p:cNvSpPr>
          <p:nvPr>
            <p:ph type="sldNum" sz="quarter" idx="12"/>
          </p:nvPr>
        </p:nvSpPr>
        <p:spPr/>
        <p:txBody>
          <a:bodyPr/>
          <a:lstStyle>
            <a:lvl1pPr algn="l">
              <a:defRPr/>
            </a:lvl1pPr>
          </a:lstStyle>
          <a:p>
            <a:pPr>
              <a:defRPr/>
            </a:pPr>
            <a:fld id="{79AADE5D-4FBF-40C5-AB80-EBCCBE70A17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a:defRPr/>
            </a:lvl1pPr>
          </a:lstStyle>
          <a:p>
            <a:pPr>
              <a:defRPr/>
            </a:pPr>
            <a:fld id="{7F5B8854-9CE7-4EE4-AA58-A48B47CEE988}" type="datetime1">
              <a:rPr lang="en-US"/>
              <a:pPr>
                <a:defRPr/>
              </a:pPr>
              <a:t>10/7/2009</a:t>
            </a:fld>
            <a:endParaRPr lang="en-US"/>
          </a:p>
        </p:txBody>
      </p:sp>
      <p:sp>
        <p:nvSpPr>
          <p:cNvPr id="5"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6" name="Rectangle 6"/>
          <p:cNvSpPr>
            <a:spLocks noGrp="1" noChangeArrowheads="1"/>
          </p:cNvSpPr>
          <p:nvPr>
            <p:ph type="sldNum" sz="quarter" idx="12"/>
          </p:nvPr>
        </p:nvSpPr>
        <p:spPr/>
        <p:txBody>
          <a:bodyPr/>
          <a:lstStyle>
            <a:lvl1pPr algn="l">
              <a:defRPr/>
            </a:lvl1pPr>
          </a:lstStyle>
          <a:p>
            <a:pPr>
              <a:defRPr/>
            </a:pPr>
            <a:fld id="{7B6469C1-5449-4938-B339-8A8D8ECBD81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1336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2484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a:defRPr/>
            </a:lvl1pPr>
          </a:lstStyle>
          <a:p>
            <a:pPr>
              <a:defRPr/>
            </a:pPr>
            <a:fld id="{FE166091-2383-4556-8181-3AE80F6AB47E}" type="datetime1">
              <a:rPr lang="en-US"/>
              <a:pPr>
                <a:defRPr/>
              </a:pPr>
              <a:t>10/7/2009</a:t>
            </a:fld>
            <a:endParaRPr lang="en-US"/>
          </a:p>
        </p:txBody>
      </p:sp>
      <p:sp>
        <p:nvSpPr>
          <p:cNvPr id="5"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6" name="Rectangle 6"/>
          <p:cNvSpPr>
            <a:spLocks noGrp="1" noChangeArrowheads="1"/>
          </p:cNvSpPr>
          <p:nvPr>
            <p:ph type="sldNum" sz="quarter" idx="12"/>
          </p:nvPr>
        </p:nvSpPr>
        <p:spPr/>
        <p:txBody>
          <a:bodyPr/>
          <a:lstStyle>
            <a:lvl1pPr algn="l">
              <a:defRPr/>
            </a:lvl1pPr>
          </a:lstStyle>
          <a:p>
            <a:pPr>
              <a:defRPr/>
            </a:pPr>
            <a:fld id="{C0B488D7-C4BB-471B-B53B-FB15F60BB21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219200"/>
            <a:ext cx="8534400" cy="5257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l">
              <a:defRPr/>
            </a:lvl1pPr>
          </a:lstStyle>
          <a:p>
            <a:pPr>
              <a:defRPr/>
            </a:pPr>
            <a:fld id="{0018E8ED-0F58-458E-9698-FF86CC7C002D}" type="datetime1">
              <a:rPr lang="en-US"/>
              <a:pPr>
                <a:defRPr/>
              </a:pPr>
              <a:t>10/7/2009</a:t>
            </a:fld>
            <a:endParaRPr lang="en-US"/>
          </a:p>
        </p:txBody>
      </p:sp>
      <p:sp>
        <p:nvSpPr>
          <p:cNvPr id="5"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6" name="Rectangle 6"/>
          <p:cNvSpPr>
            <a:spLocks noGrp="1" noChangeArrowheads="1"/>
          </p:cNvSpPr>
          <p:nvPr>
            <p:ph type="sldNum" sz="quarter" idx="12"/>
          </p:nvPr>
        </p:nvSpPr>
        <p:spPr/>
        <p:txBody>
          <a:bodyPr/>
          <a:lstStyle>
            <a:lvl1pPr algn="l">
              <a:defRPr/>
            </a:lvl1pPr>
          </a:lstStyle>
          <a:p>
            <a:pPr>
              <a:defRPr/>
            </a:pPr>
            <a:fld id="{A3823AE9-433B-41C3-9AC9-DE4C279E407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191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24400" y="1219200"/>
            <a:ext cx="4191000" cy="5257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lgn="l">
              <a:defRPr/>
            </a:lvl1pPr>
          </a:lstStyle>
          <a:p>
            <a:pPr>
              <a:defRPr/>
            </a:pPr>
            <a:fld id="{CC956908-D698-49C1-A2F3-F569C59432ED}" type="datetime1">
              <a:rPr lang="en-US"/>
              <a:pPr>
                <a:defRPr/>
              </a:pPr>
              <a:t>10/7/2009</a:t>
            </a:fld>
            <a:endParaRPr lang="en-US"/>
          </a:p>
        </p:txBody>
      </p:sp>
      <p:sp>
        <p:nvSpPr>
          <p:cNvPr id="6" name="Rectangle 5"/>
          <p:cNvSpPr>
            <a:spLocks noGrp="1" noChangeArrowheads="1"/>
          </p:cNvSpPr>
          <p:nvPr>
            <p:ph type="ftr" sz="quarter" idx="11"/>
          </p:nvPr>
        </p:nvSpPr>
        <p:spPr/>
        <p:txBody>
          <a:bodyPr/>
          <a:lstStyle>
            <a:lvl1pPr algn="l">
              <a:defRPr/>
            </a:lvl1pPr>
          </a:lstStyle>
          <a:p>
            <a:pPr>
              <a:defRPr/>
            </a:pPr>
            <a:r>
              <a:rPr lang="en-US"/>
              <a:t>QLogic Confidential</a:t>
            </a:r>
          </a:p>
        </p:txBody>
      </p:sp>
      <p:sp>
        <p:nvSpPr>
          <p:cNvPr id="7" name="Rectangle 6"/>
          <p:cNvSpPr>
            <a:spLocks noGrp="1" noChangeArrowheads="1"/>
          </p:cNvSpPr>
          <p:nvPr>
            <p:ph type="sldNum" sz="quarter" idx="12"/>
          </p:nvPr>
        </p:nvSpPr>
        <p:spPr/>
        <p:txBody>
          <a:bodyPr/>
          <a:lstStyle>
            <a:lvl1pPr algn="l">
              <a:defRPr/>
            </a:lvl1pPr>
          </a:lstStyle>
          <a:p>
            <a:pPr>
              <a:defRPr/>
            </a:pPr>
            <a:fld id="{0B871F68-0A62-4D58-9848-48ACBC78A1C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QLGC titles"/>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4100" name="Rectangle 4"/>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4101" name="Rectangle 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400">
                <a:solidFill>
                  <a:schemeClr val="bg1"/>
                </a:solidFill>
              </a:defRPr>
            </a:lvl1pPr>
          </a:lstStyle>
          <a:p>
            <a:r>
              <a:rPr lang="en-US"/>
              <a:t>Click to edit Master subtitle style</a:t>
            </a:r>
          </a:p>
        </p:txBody>
      </p:sp>
      <p:sp>
        <p:nvSpPr>
          <p:cNvPr id="5" name="Rectangle 8"/>
          <p:cNvSpPr>
            <a:spLocks noGrp="1" noChangeArrowheads="1"/>
          </p:cNvSpPr>
          <p:nvPr>
            <p:ph type="sldNum" sz="quarter" idx="10"/>
          </p:nvPr>
        </p:nvSpPr>
        <p:spPr>
          <a:xfrm>
            <a:off x="112713" y="6607175"/>
            <a:ext cx="609600" cy="231775"/>
          </a:xfrm>
        </p:spPr>
        <p:txBody>
          <a:bodyPr/>
          <a:lstStyle>
            <a:lvl1pPr algn="l">
              <a:defRPr/>
            </a:lvl1pPr>
          </a:lstStyle>
          <a:p>
            <a:pPr>
              <a:defRPr/>
            </a:pPr>
            <a:fld id="{2075E722-7A61-4B37-A0FF-78E18AEB48D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l">
              <a:defRPr/>
            </a:lvl1pPr>
          </a:lstStyle>
          <a:p>
            <a:pPr>
              <a:defRPr/>
            </a:pPr>
            <a:fld id="{E910456B-B149-4E37-AAA0-22BF75BF52E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lgn="l">
              <a:defRPr/>
            </a:lvl1pPr>
          </a:lstStyle>
          <a:p>
            <a:pPr>
              <a:defRPr/>
            </a:pPr>
            <a:fld id="{494A9C99-EBB8-4081-9377-B79B05D36B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B98A3C4B-EF8F-4AB8-A1F4-9A55E1108528}" type="datetime1">
              <a:rPr lang="en-US"/>
              <a:pPr>
                <a:defRPr/>
              </a:pPr>
              <a:t>10/7/2009</a:t>
            </a:fld>
            <a:endParaRPr lang="en-US"/>
          </a:p>
        </p:txBody>
      </p:sp>
      <p:sp>
        <p:nvSpPr>
          <p:cNvPr id="5" name="Rectangle 4"/>
          <p:cNvSpPr>
            <a:spLocks noGrp="1" noChangeArrowheads="1"/>
          </p:cNvSpPr>
          <p:nvPr>
            <p:ph type="dt" sz="half" idx="11"/>
          </p:nvPr>
        </p:nvSpPr>
        <p:spPr/>
        <p:txBody>
          <a:bodyPr/>
          <a:lstStyle>
            <a:lvl1pPr>
              <a:defRPr/>
            </a:lvl1pPr>
          </a:lstStyle>
          <a:p>
            <a:pPr>
              <a:defRPr/>
            </a:pPr>
            <a:fld id="{3AA2B536-EA4F-4556-9AB8-E151CEE2ED45}" type="datetime1">
              <a:rPr lang="en-US"/>
              <a:pPr>
                <a:defRPr/>
              </a:pPr>
              <a:t>10/7/2009</a:t>
            </a:fld>
            <a:endParaRPr lang="en-US"/>
          </a:p>
        </p:txBody>
      </p:sp>
      <p:sp>
        <p:nvSpPr>
          <p:cNvPr id="6"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7"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8" name="Rectangle 6"/>
          <p:cNvSpPr>
            <a:spLocks noGrp="1" noChangeArrowheads="1"/>
          </p:cNvSpPr>
          <p:nvPr>
            <p:ph type="sldNum" sz="quarter" idx="14"/>
          </p:nvPr>
        </p:nvSpPr>
        <p:spPr/>
        <p:txBody>
          <a:bodyPr/>
          <a:lstStyle>
            <a:lvl1pPr>
              <a:defRPr/>
            </a:lvl1pPr>
          </a:lstStyle>
          <a:p>
            <a:pPr>
              <a:defRPr/>
            </a:pPr>
            <a:fld id="{47711DAF-67A2-4DAC-BD97-D20E6C9C9B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lgn="l">
              <a:defRPr/>
            </a:lvl1pPr>
          </a:lstStyle>
          <a:p>
            <a:pPr>
              <a:defRPr/>
            </a:pPr>
            <a:fld id="{CEDFAC08-C953-4C4D-ADAD-2263ECE3D33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lgn="l">
              <a:defRPr/>
            </a:lvl1pPr>
          </a:lstStyle>
          <a:p>
            <a:pPr>
              <a:defRPr/>
            </a:pPr>
            <a:fld id="{C14308C1-51CB-4605-9A54-E9EB8D381F0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lgn="l">
              <a:defRPr/>
            </a:lvl1pPr>
          </a:lstStyle>
          <a:p>
            <a:pPr>
              <a:defRPr/>
            </a:pPr>
            <a:fld id="{EE004DA2-F10B-487E-B603-8EF7871AE01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a:lvl1pPr>
          </a:lstStyle>
          <a:p>
            <a:pPr>
              <a:defRPr/>
            </a:pPr>
            <a:fld id="{5F788434-E44E-430B-94D4-39615E73EC6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lgn="l">
              <a:defRPr/>
            </a:lvl1pPr>
          </a:lstStyle>
          <a:p>
            <a:pPr>
              <a:defRPr/>
            </a:pPr>
            <a:fld id="{21C1A76D-732F-4981-965F-DB89DDB7423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lgn="l">
              <a:defRPr/>
            </a:lvl1pPr>
          </a:lstStyle>
          <a:p>
            <a:pPr>
              <a:defRPr/>
            </a:pPr>
            <a:fld id="{E6356D84-F3E6-4E80-9879-54D0C2B0290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l">
              <a:defRPr/>
            </a:lvl1pPr>
          </a:lstStyle>
          <a:p>
            <a:pPr>
              <a:defRPr/>
            </a:pPr>
            <a:fld id="{C86D3C5B-BBF7-423E-BE90-018AE6928D9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6225"/>
            <a:ext cx="2095500" cy="6200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6225"/>
            <a:ext cx="6134100" cy="620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l">
              <a:defRPr/>
            </a:lvl1pPr>
          </a:lstStyle>
          <a:p>
            <a:pPr>
              <a:defRPr/>
            </a:pPr>
            <a:fld id="{98077FB6-9E06-4A2A-9442-28BA4945FC0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42" name="Picture 13" descr="QLGC titles"/>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10244" name="Rectangle 4"/>
          <p:cNvSpPr>
            <a:spLocks noGrp="1" noChangeArrowheads="1"/>
          </p:cNvSpPr>
          <p:nvPr>
            <p:ph type="subTitle" idx="1"/>
          </p:nvPr>
        </p:nvSpPr>
        <p:spPr>
          <a:xfrm>
            <a:off x="1371600" y="3886200"/>
            <a:ext cx="6400800" cy="2590800"/>
          </a:xfrm>
        </p:spPr>
        <p:txBody>
          <a:bodyPr/>
          <a:lstStyle>
            <a:lvl1pPr marL="0" indent="0" algn="ctr">
              <a:buFont typeface="Wingdings" pitchFamily="2" charset="2"/>
              <a:buNone/>
              <a:defRPr sz="2000">
                <a:solidFill>
                  <a:schemeClr val="bg1"/>
                </a:solidFill>
              </a:defRPr>
            </a:lvl1pPr>
          </a:lstStyle>
          <a:p>
            <a:r>
              <a:rPr lang="en-US"/>
              <a:t>Click to edit Master subtitle style</a:t>
            </a:r>
          </a:p>
        </p:txBody>
      </p:sp>
      <p:sp>
        <p:nvSpPr>
          <p:cNvPr id="10245" name="Rectangle 5"/>
          <p:cNvSpPr>
            <a:spLocks noGrp="1" noChangeArrowheads="1"/>
          </p:cNvSpPr>
          <p:nvPr>
            <p:ph type="ftr" sz="quarter" idx="3"/>
          </p:nvPr>
        </p:nvSpPr>
        <p:spPr>
          <a:xfrm>
            <a:off x="1600200" y="6607175"/>
            <a:ext cx="5943600" cy="231775"/>
          </a:xfrm>
        </p:spPr>
        <p:txBody>
          <a:bodyPr/>
          <a:lstStyle>
            <a:lvl1pPr>
              <a:defRPr/>
            </a:lvl1pPr>
          </a:lstStyle>
          <a:p>
            <a:r>
              <a:rPr lang="en-US"/>
              <a:t>QLogic Confidential</a:t>
            </a:r>
          </a:p>
        </p:txBody>
      </p:sp>
      <p:sp>
        <p:nvSpPr>
          <p:cNvPr id="10246" name="Rectangle 6"/>
          <p:cNvSpPr>
            <a:spLocks noGrp="1" noChangeArrowheads="1"/>
          </p:cNvSpPr>
          <p:nvPr>
            <p:ph type="sldNum" sz="quarter" idx="4"/>
          </p:nvPr>
        </p:nvSpPr>
        <p:spPr>
          <a:xfrm>
            <a:off x="112713" y="6607175"/>
            <a:ext cx="609600" cy="231775"/>
          </a:xfrm>
        </p:spPr>
        <p:txBody>
          <a:bodyPr/>
          <a:lstStyle>
            <a:lvl1pPr>
              <a:defRPr/>
            </a:lvl1pPr>
          </a:lstStyle>
          <a:p>
            <a:fld id="{F3CCE6CD-0080-402E-A11B-C0070330FE7E}" type="slidenum">
              <a:rPr lang="en-US"/>
              <a:pPr/>
              <a:t>‹#›</a:t>
            </a:fld>
            <a:endParaRPr lang="en-US"/>
          </a:p>
        </p:txBody>
      </p:sp>
      <p:sp>
        <p:nvSpPr>
          <p:cNvPr id="10247" name="Rectangle 7"/>
          <p:cNvSpPr>
            <a:spLocks noChangeArrowheads="1"/>
          </p:cNvSpPr>
          <p:nvPr userDrawn="1"/>
        </p:nvSpPr>
        <p:spPr bwMode="auto">
          <a:xfrm>
            <a:off x="7543800" y="6607175"/>
            <a:ext cx="1447800" cy="231775"/>
          </a:xfrm>
          <a:prstGeom prst="rect">
            <a:avLst/>
          </a:prstGeom>
          <a:noFill/>
          <a:ln w="9525">
            <a:noFill/>
            <a:miter lim="800000"/>
            <a:headEnd/>
            <a:tailEnd/>
          </a:ln>
          <a:effectLst/>
        </p:spPr>
        <p:txBody>
          <a:bodyPr/>
          <a:lstStyle/>
          <a:p>
            <a:pPr algn="ctr"/>
            <a:r>
              <a:rPr lang="en-US" sz="1000">
                <a:solidFill>
                  <a:srgbClr val="3A5499"/>
                </a:solidFill>
                <a:latin typeface="Arial" pitchFamily="34" charset="0"/>
              </a:rPr>
              <a:t>Month Day, Year</a:t>
            </a:r>
          </a:p>
        </p:txBody>
      </p:sp>
    </p:spTree>
  </p:cSld>
  <p:clrMapOvr>
    <a:masterClrMapping/>
  </p:clrMapOvr>
  <p:transition>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2009</a:t>
            </a:r>
            <a:endParaRPr lang="en-US"/>
          </a:p>
        </p:txBody>
      </p:sp>
      <p:sp>
        <p:nvSpPr>
          <p:cNvPr id="5" name="Footer Placeholder 4"/>
          <p:cNvSpPr>
            <a:spLocks noGrp="1"/>
          </p:cNvSpPr>
          <p:nvPr>
            <p:ph type="ftr" sz="quarter" idx="11"/>
          </p:nvPr>
        </p:nvSpPr>
        <p:spPr/>
        <p:txBody>
          <a:bodyPr/>
          <a:lstStyle>
            <a:lvl1pPr>
              <a:defRPr/>
            </a:lvl1pPr>
          </a:lstStyle>
          <a:p>
            <a:r>
              <a:rPr lang="en-US"/>
              <a:t>QLogic Confidential</a:t>
            </a:r>
          </a:p>
        </p:txBody>
      </p:sp>
      <p:sp>
        <p:nvSpPr>
          <p:cNvPr id="6" name="Slide Number Placeholder 5"/>
          <p:cNvSpPr>
            <a:spLocks noGrp="1"/>
          </p:cNvSpPr>
          <p:nvPr>
            <p:ph type="sldNum" sz="quarter" idx="12"/>
          </p:nvPr>
        </p:nvSpPr>
        <p:spPr/>
        <p:txBody>
          <a:bodyPr/>
          <a:lstStyle>
            <a:lvl1pPr>
              <a:defRPr/>
            </a:lvl1pPr>
          </a:lstStyle>
          <a:p>
            <a:fld id="{B5F5D7FC-888A-40F6-AF66-3CA77A60CD47}" type="slidenum">
              <a:rPr lang="en-US"/>
              <a:pPr/>
              <a:t>‹#›</a:t>
            </a:fld>
            <a:endParaRPr lang="en-US"/>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B1A076C1-A1F4-43D7-B5BE-8A190385678D}" type="datetime1">
              <a:rPr lang="en-US"/>
              <a:pPr>
                <a:defRPr/>
              </a:pPr>
              <a:t>10/7/2009</a:t>
            </a:fld>
            <a:endParaRPr lang="en-US"/>
          </a:p>
        </p:txBody>
      </p:sp>
      <p:sp>
        <p:nvSpPr>
          <p:cNvPr id="6" name="Rectangle 4"/>
          <p:cNvSpPr>
            <a:spLocks noGrp="1" noChangeArrowheads="1"/>
          </p:cNvSpPr>
          <p:nvPr>
            <p:ph type="dt" sz="half" idx="11"/>
          </p:nvPr>
        </p:nvSpPr>
        <p:spPr/>
        <p:txBody>
          <a:bodyPr/>
          <a:lstStyle>
            <a:lvl1pPr>
              <a:defRPr/>
            </a:lvl1pPr>
          </a:lstStyle>
          <a:p>
            <a:pPr>
              <a:defRPr/>
            </a:pPr>
            <a:fld id="{114F0563-12CC-4912-9022-9BE410E583FF}" type="datetime1">
              <a:rPr lang="en-US"/>
              <a:pPr>
                <a:defRPr/>
              </a:pPr>
              <a:t>10/7/2009</a:t>
            </a:fld>
            <a:endParaRPr lang="en-US"/>
          </a:p>
        </p:txBody>
      </p:sp>
      <p:sp>
        <p:nvSpPr>
          <p:cNvPr id="7"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8"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9" name="Rectangle 6"/>
          <p:cNvSpPr>
            <a:spLocks noGrp="1" noChangeArrowheads="1"/>
          </p:cNvSpPr>
          <p:nvPr>
            <p:ph type="sldNum" sz="quarter" idx="14"/>
          </p:nvPr>
        </p:nvSpPr>
        <p:spPr/>
        <p:txBody>
          <a:bodyPr/>
          <a:lstStyle>
            <a:lvl1pPr>
              <a:defRPr/>
            </a:lvl1pPr>
          </a:lstStyle>
          <a:p>
            <a:pPr>
              <a:defRPr/>
            </a:pPr>
            <a:fld id="{C538CDBA-CE00-452A-934B-D8920F64088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May 2009</a:t>
            </a:r>
            <a:endParaRPr lang="en-US"/>
          </a:p>
        </p:txBody>
      </p:sp>
      <p:sp>
        <p:nvSpPr>
          <p:cNvPr id="5" name="Footer Placeholder 4"/>
          <p:cNvSpPr>
            <a:spLocks noGrp="1"/>
          </p:cNvSpPr>
          <p:nvPr>
            <p:ph type="ftr" sz="quarter" idx="11"/>
          </p:nvPr>
        </p:nvSpPr>
        <p:spPr/>
        <p:txBody>
          <a:bodyPr/>
          <a:lstStyle>
            <a:lvl1pPr>
              <a:defRPr/>
            </a:lvl1pPr>
          </a:lstStyle>
          <a:p>
            <a:r>
              <a:rPr lang="en-US"/>
              <a:t>QLogic Confidential</a:t>
            </a:r>
          </a:p>
        </p:txBody>
      </p:sp>
      <p:sp>
        <p:nvSpPr>
          <p:cNvPr id="6" name="Slide Number Placeholder 5"/>
          <p:cNvSpPr>
            <a:spLocks noGrp="1"/>
          </p:cNvSpPr>
          <p:nvPr>
            <p:ph type="sldNum" sz="quarter" idx="12"/>
          </p:nvPr>
        </p:nvSpPr>
        <p:spPr/>
        <p:txBody>
          <a:bodyPr/>
          <a:lstStyle>
            <a:lvl1pPr>
              <a:defRPr/>
            </a:lvl1pPr>
          </a:lstStyle>
          <a:p>
            <a:fld id="{8AA376F3-5671-4847-84F9-52F7EDD9E8DC}" type="slidenum">
              <a:rPr lang="en-US"/>
              <a:pPr/>
              <a:t>‹#›</a:t>
            </a:fld>
            <a:endParaRPr lang="en-US"/>
          </a:p>
        </p:txBody>
      </p:sp>
    </p:spTree>
  </p:cSld>
  <p:clrMapOvr>
    <a:masterClrMapping/>
  </p:clrMapOvr>
  <p:transition>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9888" y="1219200"/>
            <a:ext cx="4195762"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8050" y="1219200"/>
            <a:ext cx="419735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May 2009</a:t>
            </a:r>
            <a:endParaRPr lang="en-US"/>
          </a:p>
        </p:txBody>
      </p:sp>
      <p:sp>
        <p:nvSpPr>
          <p:cNvPr id="6" name="Footer Placeholder 5"/>
          <p:cNvSpPr>
            <a:spLocks noGrp="1"/>
          </p:cNvSpPr>
          <p:nvPr>
            <p:ph type="ftr" sz="quarter" idx="11"/>
          </p:nvPr>
        </p:nvSpPr>
        <p:spPr/>
        <p:txBody>
          <a:bodyPr/>
          <a:lstStyle>
            <a:lvl1pPr>
              <a:defRPr/>
            </a:lvl1pPr>
          </a:lstStyle>
          <a:p>
            <a:r>
              <a:rPr lang="en-US"/>
              <a:t>QLogic Confidential</a:t>
            </a:r>
          </a:p>
        </p:txBody>
      </p:sp>
      <p:sp>
        <p:nvSpPr>
          <p:cNvPr id="7" name="Slide Number Placeholder 6"/>
          <p:cNvSpPr>
            <a:spLocks noGrp="1"/>
          </p:cNvSpPr>
          <p:nvPr>
            <p:ph type="sldNum" sz="quarter" idx="12"/>
          </p:nvPr>
        </p:nvSpPr>
        <p:spPr/>
        <p:txBody>
          <a:bodyPr/>
          <a:lstStyle>
            <a:lvl1pPr>
              <a:defRPr/>
            </a:lvl1pPr>
          </a:lstStyle>
          <a:p>
            <a:fld id="{1CEABA58-A4ED-48FB-A548-5008DE6D95E1}" type="slidenum">
              <a:rPr lang="en-US"/>
              <a:pPr/>
              <a:t>‹#›</a:t>
            </a:fld>
            <a:endParaRPr lang="en-US"/>
          </a:p>
        </p:txBody>
      </p:sp>
    </p:spTree>
  </p:cSld>
  <p:clrMapOvr>
    <a:masterClrMapping/>
  </p:clrMapOvr>
  <p:transition>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May 2009</a:t>
            </a:r>
            <a:endParaRPr lang="en-US"/>
          </a:p>
        </p:txBody>
      </p:sp>
      <p:sp>
        <p:nvSpPr>
          <p:cNvPr id="8" name="Footer Placeholder 7"/>
          <p:cNvSpPr>
            <a:spLocks noGrp="1"/>
          </p:cNvSpPr>
          <p:nvPr>
            <p:ph type="ftr" sz="quarter" idx="11"/>
          </p:nvPr>
        </p:nvSpPr>
        <p:spPr/>
        <p:txBody>
          <a:bodyPr/>
          <a:lstStyle>
            <a:lvl1pPr>
              <a:defRPr/>
            </a:lvl1pPr>
          </a:lstStyle>
          <a:p>
            <a:r>
              <a:rPr lang="en-US"/>
              <a:t>QLogic Confidential</a:t>
            </a:r>
          </a:p>
        </p:txBody>
      </p:sp>
      <p:sp>
        <p:nvSpPr>
          <p:cNvPr id="9" name="Slide Number Placeholder 8"/>
          <p:cNvSpPr>
            <a:spLocks noGrp="1"/>
          </p:cNvSpPr>
          <p:nvPr>
            <p:ph type="sldNum" sz="quarter" idx="12"/>
          </p:nvPr>
        </p:nvSpPr>
        <p:spPr/>
        <p:txBody>
          <a:bodyPr/>
          <a:lstStyle>
            <a:lvl1pPr>
              <a:defRPr/>
            </a:lvl1pPr>
          </a:lstStyle>
          <a:p>
            <a:fld id="{1889DB72-00C1-4213-9848-216B0493A1E2}" type="slidenum">
              <a:rPr lang="en-US"/>
              <a:pPr/>
              <a:t>‹#›</a:t>
            </a:fld>
            <a:endParaRPr lang="en-US"/>
          </a:p>
        </p:txBody>
      </p:sp>
    </p:spTree>
  </p:cSld>
  <p:clrMapOvr>
    <a:masterClrMapping/>
  </p:clrMapOvr>
  <p:transition>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May 2009</a:t>
            </a:r>
            <a:endParaRPr lang="en-US"/>
          </a:p>
        </p:txBody>
      </p:sp>
      <p:sp>
        <p:nvSpPr>
          <p:cNvPr id="4" name="Footer Placeholder 3"/>
          <p:cNvSpPr>
            <a:spLocks noGrp="1"/>
          </p:cNvSpPr>
          <p:nvPr>
            <p:ph type="ftr" sz="quarter" idx="11"/>
          </p:nvPr>
        </p:nvSpPr>
        <p:spPr/>
        <p:txBody>
          <a:bodyPr/>
          <a:lstStyle>
            <a:lvl1pPr>
              <a:defRPr/>
            </a:lvl1pPr>
          </a:lstStyle>
          <a:p>
            <a:r>
              <a:rPr lang="en-US"/>
              <a:t>QLogic Confidential</a:t>
            </a:r>
          </a:p>
        </p:txBody>
      </p:sp>
      <p:sp>
        <p:nvSpPr>
          <p:cNvPr id="5" name="Slide Number Placeholder 4"/>
          <p:cNvSpPr>
            <a:spLocks noGrp="1"/>
          </p:cNvSpPr>
          <p:nvPr>
            <p:ph type="sldNum" sz="quarter" idx="12"/>
          </p:nvPr>
        </p:nvSpPr>
        <p:spPr/>
        <p:txBody>
          <a:bodyPr/>
          <a:lstStyle>
            <a:lvl1pPr>
              <a:defRPr/>
            </a:lvl1pPr>
          </a:lstStyle>
          <a:p>
            <a:fld id="{6D0BB681-FA71-481E-9772-81FD9AAE7D26}" type="slidenum">
              <a:rPr lang="en-US"/>
              <a:pPr/>
              <a:t>‹#›</a:t>
            </a:fld>
            <a:endParaRPr lang="en-US"/>
          </a:p>
        </p:txBody>
      </p:sp>
    </p:spTree>
  </p:cSld>
  <p:clrMapOvr>
    <a:masterClrMapping/>
  </p:clrMapOvr>
  <p:transition>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May 2009</a:t>
            </a:r>
            <a:endParaRPr lang="en-US"/>
          </a:p>
        </p:txBody>
      </p:sp>
      <p:sp>
        <p:nvSpPr>
          <p:cNvPr id="3" name="Footer Placeholder 2"/>
          <p:cNvSpPr>
            <a:spLocks noGrp="1"/>
          </p:cNvSpPr>
          <p:nvPr>
            <p:ph type="ftr" sz="quarter" idx="11"/>
          </p:nvPr>
        </p:nvSpPr>
        <p:spPr/>
        <p:txBody>
          <a:bodyPr/>
          <a:lstStyle>
            <a:lvl1pPr>
              <a:defRPr/>
            </a:lvl1pPr>
          </a:lstStyle>
          <a:p>
            <a:r>
              <a:rPr lang="en-US"/>
              <a:t>QLogic Confidential</a:t>
            </a:r>
          </a:p>
        </p:txBody>
      </p:sp>
      <p:sp>
        <p:nvSpPr>
          <p:cNvPr id="4" name="Slide Number Placeholder 3"/>
          <p:cNvSpPr>
            <a:spLocks noGrp="1"/>
          </p:cNvSpPr>
          <p:nvPr>
            <p:ph type="sldNum" sz="quarter" idx="12"/>
          </p:nvPr>
        </p:nvSpPr>
        <p:spPr/>
        <p:txBody>
          <a:bodyPr/>
          <a:lstStyle>
            <a:lvl1pPr>
              <a:defRPr/>
            </a:lvl1pPr>
          </a:lstStyle>
          <a:p>
            <a:fld id="{97447023-72D8-4618-A298-69FECF1CBE29}" type="slidenum">
              <a:rPr lang="en-US"/>
              <a:pPr/>
              <a:t>‹#›</a:t>
            </a:fld>
            <a:endParaRPr lang="en-US"/>
          </a:p>
        </p:txBody>
      </p:sp>
    </p:spTree>
  </p:cSld>
  <p:clrMapOvr>
    <a:masterClrMapping/>
  </p:clrMapOvr>
  <p:transition>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May 2009</a:t>
            </a:r>
            <a:endParaRPr lang="en-US"/>
          </a:p>
        </p:txBody>
      </p:sp>
      <p:sp>
        <p:nvSpPr>
          <p:cNvPr id="6" name="Footer Placeholder 5"/>
          <p:cNvSpPr>
            <a:spLocks noGrp="1"/>
          </p:cNvSpPr>
          <p:nvPr>
            <p:ph type="ftr" sz="quarter" idx="11"/>
          </p:nvPr>
        </p:nvSpPr>
        <p:spPr/>
        <p:txBody>
          <a:bodyPr/>
          <a:lstStyle>
            <a:lvl1pPr>
              <a:defRPr/>
            </a:lvl1pPr>
          </a:lstStyle>
          <a:p>
            <a:r>
              <a:rPr lang="en-US"/>
              <a:t>QLogic Confidential</a:t>
            </a:r>
          </a:p>
        </p:txBody>
      </p:sp>
      <p:sp>
        <p:nvSpPr>
          <p:cNvPr id="7" name="Slide Number Placeholder 6"/>
          <p:cNvSpPr>
            <a:spLocks noGrp="1"/>
          </p:cNvSpPr>
          <p:nvPr>
            <p:ph type="sldNum" sz="quarter" idx="12"/>
          </p:nvPr>
        </p:nvSpPr>
        <p:spPr/>
        <p:txBody>
          <a:bodyPr/>
          <a:lstStyle>
            <a:lvl1pPr>
              <a:defRPr/>
            </a:lvl1pPr>
          </a:lstStyle>
          <a:p>
            <a:fld id="{4798F080-4F3F-45C4-B70E-555EA198AC86}" type="slidenum">
              <a:rPr lang="en-US"/>
              <a:pPr/>
              <a:t>‹#›</a:t>
            </a:fld>
            <a:endParaRPr lang="en-US"/>
          </a:p>
        </p:txBody>
      </p:sp>
    </p:spTree>
  </p:cSld>
  <p:clrMapOvr>
    <a:masterClrMapping/>
  </p:clrMapOvr>
  <p:transition>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May 2009</a:t>
            </a:r>
            <a:endParaRPr lang="en-US"/>
          </a:p>
        </p:txBody>
      </p:sp>
      <p:sp>
        <p:nvSpPr>
          <p:cNvPr id="6" name="Footer Placeholder 5"/>
          <p:cNvSpPr>
            <a:spLocks noGrp="1"/>
          </p:cNvSpPr>
          <p:nvPr>
            <p:ph type="ftr" sz="quarter" idx="11"/>
          </p:nvPr>
        </p:nvSpPr>
        <p:spPr/>
        <p:txBody>
          <a:bodyPr/>
          <a:lstStyle>
            <a:lvl1pPr>
              <a:defRPr/>
            </a:lvl1pPr>
          </a:lstStyle>
          <a:p>
            <a:r>
              <a:rPr lang="en-US"/>
              <a:t>QLogic Confidential</a:t>
            </a:r>
          </a:p>
        </p:txBody>
      </p:sp>
      <p:sp>
        <p:nvSpPr>
          <p:cNvPr id="7" name="Slide Number Placeholder 6"/>
          <p:cNvSpPr>
            <a:spLocks noGrp="1"/>
          </p:cNvSpPr>
          <p:nvPr>
            <p:ph type="sldNum" sz="quarter" idx="12"/>
          </p:nvPr>
        </p:nvSpPr>
        <p:spPr/>
        <p:txBody>
          <a:bodyPr/>
          <a:lstStyle>
            <a:lvl1pPr>
              <a:defRPr/>
            </a:lvl1pPr>
          </a:lstStyle>
          <a:p>
            <a:fld id="{D6AF5911-AA68-4A6A-BCE9-4E516AFF72FA}" type="slidenum">
              <a:rPr lang="en-US"/>
              <a:pPr/>
              <a:t>‹#›</a:t>
            </a:fld>
            <a:endParaRPr lang="en-US"/>
          </a:p>
        </p:txBody>
      </p:sp>
    </p:spTree>
  </p:cSld>
  <p:clrMapOvr>
    <a:masterClrMapping/>
  </p:clrMapOvr>
  <p:transition>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2009</a:t>
            </a:r>
            <a:endParaRPr lang="en-US"/>
          </a:p>
        </p:txBody>
      </p:sp>
      <p:sp>
        <p:nvSpPr>
          <p:cNvPr id="5" name="Footer Placeholder 4"/>
          <p:cNvSpPr>
            <a:spLocks noGrp="1"/>
          </p:cNvSpPr>
          <p:nvPr>
            <p:ph type="ftr" sz="quarter" idx="11"/>
          </p:nvPr>
        </p:nvSpPr>
        <p:spPr/>
        <p:txBody>
          <a:bodyPr/>
          <a:lstStyle>
            <a:lvl1pPr>
              <a:defRPr/>
            </a:lvl1pPr>
          </a:lstStyle>
          <a:p>
            <a:r>
              <a:rPr lang="en-US"/>
              <a:t>QLogic Confidential</a:t>
            </a:r>
          </a:p>
        </p:txBody>
      </p:sp>
      <p:sp>
        <p:nvSpPr>
          <p:cNvPr id="6" name="Slide Number Placeholder 5"/>
          <p:cNvSpPr>
            <a:spLocks noGrp="1"/>
          </p:cNvSpPr>
          <p:nvPr>
            <p:ph type="sldNum" sz="quarter" idx="12"/>
          </p:nvPr>
        </p:nvSpPr>
        <p:spPr/>
        <p:txBody>
          <a:bodyPr/>
          <a:lstStyle>
            <a:lvl1pPr>
              <a:defRPr/>
            </a:lvl1pPr>
          </a:lstStyle>
          <a:p>
            <a:fld id="{7F53B6C6-9CAE-4C1A-A846-9AFC2429FCD0}" type="slidenum">
              <a:rPr lang="en-US"/>
              <a:pPr/>
              <a:t>‹#›</a:t>
            </a:fld>
            <a:endParaRPr lang="en-US"/>
          </a:p>
        </p:txBody>
      </p:sp>
    </p:spTree>
  </p:cSld>
  <p:clrMapOvr>
    <a:masterClrMapping/>
  </p:clrMapOvr>
  <p:transition>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276225"/>
            <a:ext cx="2135187" cy="6276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9888" y="276225"/>
            <a:ext cx="6257925" cy="6276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2009</a:t>
            </a:r>
            <a:endParaRPr lang="en-US"/>
          </a:p>
        </p:txBody>
      </p:sp>
      <p:sp>
        <p:nvSpPr>
          <p:cNvPr id="5" name="Footer Placeholder 4"/>
          <p:cNvSpPr>
            <a:spLocks noGrp="1"/>
          </p:cNvSpPr>
          <p:nvPr>
            <p:ph type="ftr" sz="quarter" idx="11"/>
          </p:nvPr>
        </p:nvSpPr>
        <p:spPr/>
        <p:txBody>
          <a:bodyPr/>
          <a:lstStyle>
            <a:lvl1pPr>
              <a:defRPr/>
            </a:lvl1pPr>
          </a:lstStyle>
          <a:p>
            <a:r>
              <a:rPr lang="en-US"/>
              <a:t>QLogic Confidential</a:t>
            </a:r>
          </a:p>
        </p:txBody>
      </p:sp>
      <p:sp>
        <p:nvSpPr>
          <p:cNvPr id="6" name="Slide Number Placeholder 5"/>
          <p:cNvSpPr>
            <a:spLocks noGrp="1"/>
          </p:cNvSpPr>
          <p:nvPr>
            <p:ph type="sldNum" sz="quarter" idx="12"/>
          </p:nvPr>
        </p:nvSpPr>
        <p:spPr/>
        <p:txBody>
          <a:bodyPr/>
          <a:lstStyle>
            <a:lvl1pPr>
              <a:defRPr/>
            </a:lvl1pPr>
          </a:lstStyle>
          <a:p>
            <a:fld id="{92F7A9DC-A4EA-4548-BB29-53478461F4ED}" type="slidenum">
              <a:rPr lang="en-US"/>
              <a:pPr/>
              <a:t>‹#›</a:t>
            </a:fld>
            <a:endParaRPr lang="en-US"/>
          </a:p>
        </p:txBody>
      </p:sp>
    </p:spTree>
  </p:cSld>
  <p:clrMapOvr>
    <a:masterClrMapping/>
  </p:clrMapOvr>
  <p:transition>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6225"/>
            <a:ext cx="7315200" cy="561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2009</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QLogic Confidential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C46905-F8CA-45D6-8EDE-C4D54E34B7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87B89B9C-5E2D-4325-B845-3B435E9BE7BA}" type="datetime1">
              <a:rPr lang="en-US"/>
              <a:pPr>
                <a:defRPr/>
              </a:pPr>
              <a:t>10/7/2009</a:t>
            </a:fld>
            <a:endParaRPr lang="en-US"/>
          </a:p>
        </p:txBody>
      </p:sp>
      <p:sp>
        <p:nvSpPr>
          <p:cNvPr id="8" name="Rectangle 4"/>
          <p:cNvSpPr>
            <a:spLocks noGrp="1" noChangeArrowheads="1"/>
          </p:cNvSpPr>
          <p:nvPr>
            <p:ph type="dt" sz="half" idx="11"/>
          </p:nvPr>
        </p:nvSpPr>
        <p:spPr/>
        <p:txBody>
          <a:bodyPr/>
          <a:lstStyle>
            <a:lvl1pPr>
              <a:defRPr/>
            </a:lvl1pPr>
          </a:lstStyle>
          <a:p>
            <a:pPr>
              <a:defRPr/>
            </a:pPr>
            <a:fld id="{08FAC653-D541-499A-920F-6897D0C84459}" type="datetime1">
              <a:rPr lang="en-US"/>
              <a:pPr>
                <a:defRPr/>
              </a:pPr>
              <a:t>10/7/2009</a:t>
            </a:fld>
            <a:endParaRPr lang="en-US"/>
          </a:p>
        </p:txBody>
      </p:sp>
      <p:sp>
        <p:nvSpPr>
          <p:cNvPr id="9"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10"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11" name="Rectangle 6"/>
          <p:cNvSpPr>
            <a:spLocks noGrp="1" noChangeArrowheads="1"/>
          </p:cNvSpPr>
          <p:nvPr>
            <p:ph type="sldNum" sz="quarter" idx="14"/>
          </p:nvPr>
        </p:nvSpPr>
        <p:spPr/>
        <p:txBody>
          <a:bodyPr/>
          <a:lstStyle>
            <a:lvl1pPr>
              <a:defRPr/>
            </a:lvl1pPr>
          </a:lstStyle>
          <a:p>
            <a:pPr>
              <a:defRPr/>
            </a:pPr>
            <a:fld id="{6BD68EA8-84AA-4BA4-8C68-4F4190427C59}"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6225"/>
            <a:ext cx="7315200" cy="561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smtClean="0"/>
              <a:t>May 2009</a:t>
            </a:r>
            <a:endParaRPr lang="en-US"/>
          </a:p>
        </p:txBody>
      </p:sp>
      <p:sp>
        <p:nvSpPr>
          <p:cNvPr id="7" name="Footer Placeholder 6"/>
          <p:cNvSpPr>
            <a:spLocks noGrp="1"/>
          </p:cNvSpPr>
          <p:nvPr>
            <p:ph type="ftr" sz="quarter" idx="11"/>
          </p:nvPr>
        </p:nvSpPr>
        <p:spPr>
          <a:xfrm>
            <a:off x="3124200" y="6629400"/>
            <a:ext cx="2895600" cy="155575"/>
          </a:xfrm>
        </p:spPr>
        <p:txBody>
          <a:bodyPr/>
          <a:lstStyle>
            <a:lvl1pPr>
              <a:defRPr/>
            </a:lvl1pPr>
          </a:lstStyle>
          <a:p>
            <a:pPr>
              <a:defRPr/>
            </a:pPr>
            <a:r>
              <a:rPr lang="en-US"/>
              <a:t>QLogic Confidential</a:t>
            </a:r>
          </a:p>
        </p:txBody>
      </p:sp>
      <p:sp>
        <p:nvSpPr>
          <p:cNvPr id="8" name="Slide Number Placeholder 7"/>
          <p:cNvSpPr>
            <a:spLocks noGrp="1"/>
          </p:cNvSpPr>
          <p:nvPr>
            <p:ph type="sldNum" sz="quarter" idx="12"/>
          </p:nvPr>
        </p:nvSpPr>
        <p:spPr/>
        <p:txBody>
          <a:bodyPr/>
          <a:lstStyle>
            <a:lvl1pPr>
              <a:defRPr/>
            </a:lvl1pPr>
          </a:lstStyle>
          <a:p>
            <a:pPr>
              <a:defRPr/>
            </a:pPr>
            <a:fld id="{83C3E040-F482-4E5D-9C8C-534D921689AB}"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42" name="Picture 13" descr="QLGC titles"/>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10244" name="Rectangle 4"/>
          <p:cNvSpPr>
            <a:spLocks noGrp="1" noChangeArrowheads="1"/>
          </p:cNvSpPr>
          <p:nvPr>
            <p:ph type="subTitle" idx="1"/>
          </p:nvPr>
        </p:nvSpPr>
        <p:spPr>
          <a:xfrm>
            <a:off x="1371600" y="3886200"/>
            <a:ext cx="6400800" cy="2590800"/>
          </a:xfrm>
        </p:spPr>
        <p:txBody>
          <a:bodyPr/>
          <a:lstStyle>
            <a:lvl1pPr marL="0" indent="0" algn="ctr">
              <a:buFont typeface="Wingdings" pitchFamily="2" charset="2"/>
              <a:buNone/>
              <a:defRPr sz="2000">
                <a:solidFill>
                  <a:schemeClr val="bg1"/>
                </a:solidFill>
              </a:defRPr>
            </a:lvl1pPr>
          </a:lstStyle>
          <a:p>
            <a:r>
              <a:rPr lang="en-US"/>
              <a:t>Click to edit Master subtitle style</a:t>
            </a:r>
          </a:p>
        </p:txBody>
      </p:sp>
      <p:sp>
        <p:nvSpPr>
          <p:cNvPr id="10245" name="Rectangle 5"/>
          <p:cNvSpPr>
            <a:spLocks noGrp="1" noChangeArrowheads="1"/>
          </p:cNvSpPr>
          <p:nvPr>
            <p:ph type="ftr" sz="quarter" idx="3"/>
          </p:nvPr>
        </p:nvSpPr>
        <p:spPr>
          <a:xfrm>
            <a:off x="1600200" y="6607175"/>
            <a:ext cx="5943600" cy="231775"/>
          </a:xfrm>
        </p:spPr>
        <p:txBody>
          <a:bodyPr/>
          <a:lstStyle>
            <a:lvl1pPr>
              <a:defRPr/>
            </a:lvl1pPr>
          </a:lstStyle>
          <a:p>
            <a:r>
              <a:rPr lang="en-US"/>
              <a:t>QLogic Confidential</a:t>
            </a:r>
          </a:p>
        </p:txBody>
      </p:sp>
      <p:sp>
        <p:nvSpPr>
          <p:cNvPr id="10246" name="Rectangle 6"/>
          <p:cNvSpPr>
            <a:spLocks noGrp="1" noChangeArrowheads="1"/>
          </p:cNvSpPr>
          <p:nvPr>
            <p:ph type="sldNum" sz="quarter" idx="4"/>
          </p:nvPr>
        </p:nvSpPr>
        <p:spPr>
          <a:xfrm>
            <a:off x="112713" y="6607175"/>
            <a:ext cx="609600" cy="231775"/>
          </a:xfrm>
        </p:spPr>
        <p:txBody>
          <a:bodyPr/>
          <a:lstStyle>
            <a:lvl1pPr>
              <a:defRPr/>
            </a:lvl1pPr>
          </a:lstStyle>
          <a:p>
            <a:fld id="{F3CCE6CD-0080-402E-A11B-C0070330FE7E}" type="slidenum">
              <a:rPr lang="en-US"/>
              <a:pPr/>
              <a:t>‹#›</a:t>
            </a:fld>
            <a:endParaRPr lang="en-US"/>
          </a:p>
        </p:txBody>
      </p:sp>
      <p:sp>
        <p:nvSpPr>
          <p:cNvPr id="10247" name="Rectangle 7"/>
          <p:cNvSpPr>
            <a:spLocks noChangeArrowheads="1"/>
          </p:cNvSpPr>
          <p:nvPr userDrawn="1"/>
        </p:nvSpPr>
        <p:spPr bwMode="auto">
          <a:xfrm>
            <a:off x="7543800" y="6607175"/>
            <a:ext cx="1447800" cy="231775"/>
          </a:xfrm>
          <a:prstGeom prst="rect">
            <a:avLst/>
          </a:prstGeom>
          <a:noFill/>
          <a:ln w="9525">
            <a:noFill/>
            <a:miter lim="800000"/>
            <a:headEnd/>
            <a:tailEnd/>
          </a:ln>
          <a:effectLst/>
        </p:spPr>
        <p:txBody>
          <a:bodyPr/>
          <a:lstStyle/>
          <a:p>
            <a:pPr algn="ctr"/>
            <a:r>
              <a:rPr lang="en-US" sz="1000">
                <a:solidFill>
                  <a:srgbClr val="3A5499"/>
                </a:solidFill>
                <a:latin typeface="Arial" pitchFamily="34" charset="0"/>
              </a:rPr>
              <a:t>Month Day, Year</a:t>
            </a:r>
          </a:p>
        </p:txBody>
      </p:sp>
    </p:spTree>
  </p:cSld>
  <p:clrMapOvr>
    <a:masterClrMapping/>
  </p:clrMapOvr>
  <p:transition>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2009</a:t>
            </a:r>
            <a:endParaRPr lang="en-US"/>
          </a:p>
        </p:txBody>
      </p:sp>
      <p:sp>
        <p:nvSpPr>
          <p:cNvPr id="5" name="Footer Placeholder 4"/>
          <p:cNvSpPr>
            <a:spLocks noGrp="1"/>
          </p:cNvSpPr>
          <p:nvPr>
            <p:ph type="ftr" sz="quarter" idx="11"/>
          </p:nvPr>
        </p:nvSpPr>
        <p:spPr/>
        <p:txBody>
          <a:bodyPr/>
          <a:lstStyle>
            <a:lvl1pPr>
              <a:defRPr/>
            </a:lvl1pPr>
          </a:lstStyle>
          <a:p>
            <a:r>
              <a:rPr lang="en-US"/>
              <a:t>QLogic Confidential</a:t>
            </a:r>
          </a:p>
        </p:txBody>
      </p:sp>
      <p:sp>
        <p:nvSpPr>
          <p:cNvPr id="6" name="Slide Number Placeholder 5"/>
          <p:cNvSpPr>
            <a:spLocks noGrp="1"/>
          </p:cNvSpPr>
          <p:nvPr>
            <p:ph type="sldNum" sz="quarter" idx="12"/>
          </p:nvPr>
        </p:nvSpPr>
        <p:spPr/>
        <p:txBody>
          <a:bodyPr/>
          <a:lstStyle>
            <a:lvl1pPr>
              <a:defRPr/>
            </a:lvl1pPr>
          </a:lstStyle>
          <a:p>
            <a:fld id="{B5F5D7FC-888A-40F6-AF66-3CA77A60CD47}" type="slidenum">
              <a:rPr lang="en-US"/>
              <a:pPr/>
              <a:t>‹#›</a:t>
            </a:fld>
            <a:endParaRPr lang="en-US"/>
          </a:p>
        </p:txBody>
      </p:sp>
    </p:spTree>
  </p:cSld>
  <p:clrMapOvr>
    <a:masterClrMapping/>
  </p:clrMapOvr>
  <p:transition>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May 2009</a:t>
            </a:r>
            <a:endParaRPr lang="en-US"/>
          </a:p>
        </p:txBody>
      </p:sp>
      <p:sp>
        <p:nvSpPr>
          <p:cNvPr id="5" name="Footer Placeholder 4"/>
          <p:cNvSpPr>
            <a:spLocks noGrp="1"/>
          </p:cNvSpPr>
          <p:nvPr>
            <p:ph type="ftr" sz="quarter" idx="11"/>
          </p:nvPr>
        </p:nvSpPr>
        <p:spPr/>
        <p:txBody>
          <a:bodyPr/>
          <a:lstStyle>
            <a:lvl1pPr>
              <a:defRPr/>
            </a:lvl1pPr>
          </a:lstStyle>
          <a:p>
            <a:r>
              <a:rPr lang="en-US"/>
              <a:t>QLogic Confidential</a:t>
            </a:r>
          </a:p>
        </p:txBody>
      </p:sp>
      <p:sp>
        <p:nvSpPr>
          <p:cNvPr id="6" name="Slide Number Placeholder 5"/>
          <p:cNvSpPr>
            <a:spLocks noGrp="1"/>
          </p:cNvSpPr>
          <p:nvPr>
            <p:ph type="sldNum" sz="quarter" idx="12"/>
          </p:nvPr>
        </p:nvSpPr>
        <p:spPr/>
        <p:txBody>
          <a:bodyPr/>
          <a:lstStyle>
            <a:lvl1pPr>
              <a:defRPr/>
            </a:lvl1pPr>
          </a:lstStyle>
          <a:p>
            <a:fld id="{8AA376F3-5671-4847-84F9-52F7EDD9E8DC}" type="slidenum">
              <a:rPr lang="en-US"/>
              <a:pPr/>
              <a:t>‹#›</a:t>
            </a:fld>
            <a:endParaRPr lang="en-US"/>
          </a:p>
        </p:txBody>
      </p:sp>
    </p:spTree>
  </p:cSld>
  <p:clrMapOvr>
    <a:masterClrMapping/>
  </p:clrMapOvr>
  <p:transition>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9888" y="1219200"/>
            <a:ext cx="4195762"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8050" y="1219200"/>
            <a:ext cx="419735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May 2009</a:t>
            </a:r>
            <a:endParaRPr lang="en-US"/>
          </a:p>
        </p:txBody>
      </p:sp>
      <p:sp>
        <p:nvSpPr>
          <p:cNvPr id="6" name="Footer Placeholder 5"/>
          <p:cNvSpPr>
            <a:spLocks noGrp="1"/>
          </p:cNvSpPr>
          <p:nvPr>
            <p:ph type="ftr" sz="quarter" idx="11"/>
          </p:nvPr>
        </p:nvSpPr>
        <p:spPr/>
        <p:txBody>
          <a:bodyPr/>
          <a:lstStyle>
            <a:lvl1pPr>
              <a:defRPr/>
            </a:lvl1pPr>
          </a:lstStyle>
          <a:p>
            <a:r>
              <a:rPr lang="en-US"/>
              <a:t>QLogic Confidential</a:t>
            </a:r>
          </a:p>
        </p:txBody>
      </p:sp>
      <p:sp>
        <p:nvSpPr>
          <p:cNvPr id="7" name="Slide Number Placeholder 6"/>
          <p:cNvSpPr>
            <a:spLocks noGrp="1"/>
          </p:cNvSpPr>
          <p:nvPr>
            <p:ph type="sldNum" sz="quarter" idx="12"/>
          </p:nvPr>
        </p:nvSpPr>
        <p:spPr/>
        <p:txBody>
          <a:bodyPr/>
          <a:lstStyle>
            <a:lvl1pPr>
              <a:defRPr/>
            </a:lvl1pPr>
          </a:lstStyle>
          <a:p>
            <a:fld id="{1CEABA58-A4ED-48FB-A548-5008DE6D95E1}" type="slidenum">
              <a:rPr lang="en-US"/>
              <a:pPr/>
              <a:t>‹#›</a:t>
            </a:fld>
            <a:endParaRPr lang="en-US"/>
          </a:p>
        </p:txBody>
      </p:sp>
    </p:spTree>
  </p:cSld>
  <p:clrMapOvr>
    <a:masterClrMapping/>
  </p:clrMapOvr>
  <p:transition>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May 2009</a:t>
            </a:r>
            <a:endParaRPr lang="en-US"/>
          </a:p>
        </p:txBody>
      </p:sp>
      <p:sp>
        <p:nvSpPr>
          <p:cNvPr id="8" name="Footer Placeholder 7"/>
          <p:cNvSpPr>
            <a:spLocks noGrp="1"/>
          </p:cNvSpPr>
          <p:nvPr>
            <p:ph type="ftr" sz="quarter" idx="11"/>
          </p:nvPr>
        </p:nvSpPr>
        <p:spPr/>
        <p:txBody>
          <a:bodyPr/>
          <a:lstStyle>
            <a:lvl1pPr>
              <a:defRPr/>
            </a:lvl1pPr>
          </a:lstStyle>
          <a:p>
            <a:r>
              <a:rPr lang="en-US"/>
              <a:t>QLogic Confidential</a:t>
            </a:r>
          </a:p>
        </p:txBody>
      </p:sp>
      <p:sp>
        <p:nvSpPr>
          <p:cNvPr id="9" name="Slide Number Placeholder 8"/>
          <p:cNvSpPr>
            <a:spLocks noGrp="1"/>
          </p:cNvSpPr>
          <p:nvPr>
            <p:ph type="sldNum" sz="quarter" idx="12"/>
          </p:nvPr>
        </p:nvSpPr>
        <p:spPr/>
        <p:txBody>
          <a:bodyPr/>
          <a:lstStyle>
            <a:lvl1pPr>
              <a:defRPr/>
            </a:lvl1pPr>
          </a:lstStyle>
          <a:p>
            <a:fld id="{1889DB72-00C1-4213-9848-216B0493A1E2}" type="slidenum">
              <a:rPr lang="en-US"/>
              <a:pPr/>
              <a:t>‹#›</a:t>
            </a:fld>
            <a:endParaRPr lang="en-US"/>
          </a:p>
        </p:txBody>
      </p:sp>
    </p:spTree>
  </p:cSld>
  <p:clrMapOvr>
    <a:masterClrMapping/>
  </p:clrMapOvr>
  <p:transition>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May 2009</a:t>
            </a:r>
            <a:endParaRPr lang="en-US"/>
          </a:p>
        </p:txBody>
      </p:sp>
      <p:sp>
        <p:nvSpPr>
          <p:cNvPr id="4" name="Footer Placeholder 3"/>
          <p:cNvSpPr>
            <a:spLocks noGrp="1"/>
          </p:cNvSpPr>
          <p:nvPr>
            <p:ph type="ftr" sz="quarter" idx="11"/>
          </p:nvPr>
        </p:nvSpPr>
        <p:spPr/>
        <p:txBody>
          <a:bodyPr/>
          <a:lstStyle>
            <a:lvl1pPr>
              <a:defRPr/>
            </a:lvl1pPr>
          </a:lstStyle>
          <a:p>
            <a:r>
              <a:rPr lang="en-US"/>
              <a:t>QLogic Confidential</a:t>
            </a:r>
          </a:p>
        </p:txBody>
      </p:sp>
      <p:sp>
        <p:nvSpPr>
          <p:cNvPr id="5" name="Slide Number Placeholder 4"/>
          <p:cNvSpPr>
            <a:spLocks noGrp="1"/>
          </p:cNvSpPr>
          <p:nvPr>
            <p:ph type="sldNum" sz="quarter" idx="12"/>
          </p:nvPr>
        </p:nvSpPr>
        <p:spPr/>
        <p:txBody>
          <a:bodyPr/>
          <a:lstStyle>
            <a:lvl1pPr>
              <a:defRPr/>
            </a:lvl1pPr>
          </a:lstStyle>
          <a:p>
            <a:fld id="{6D0BB681-FA71-481E-9772-81FD9AAE7D26}" type="slidenum">
              <a:rPr lang="en-US"/>
              <a:pPr/>
              <a:t>‹#›</a:t>
            </a:fld>
            <a:endParaRPr lang="en-US"/>
          </a:p>
        </p:txBody>
      </p:sp>
    </p:spTree>
  </p:cSld>
  <p:clrMapOvr>
    <a:masterClrMapping/>
  </p:clrMapOvr>
  <p:transition>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May 2009</a:t>
            </a:r>
            <a:endParaRPr lang="en-US"/>
          </a:p>
        </p:txBody>
      </p:sp>
      <p:sp>
        <p:nvSpPr>
          <p:cNvPr id="3" name="Footer Placeholder 2"/>
          <p:cNvSpPr>
            <a:spLocks noGrp="1"/>
          </p:cNvSpPr>
          <p:nvPr>
            <p:ph type="ftr" sz="quarter" idx="11"/>
          </p:nvPr>
        </p:nvSpPr>
        <p:spPr/>
        <p:txBody>
          <a:bodyPr/>
          <a:lstStyle>
            <a:lvl1pPr>
              <a:defRPr/>
            </a:lvl1pPr>
          </a:lstStyle>
          <a:p>
            <a:r>
              <a:rPr lang="en-US"/>
              <a:t>QLogic Confidential</a:t>
            </a:r>
          </a:p>
        </p:txBody>
      </p:sp>
      <p:sp>
        <p:nvSpPr>
          <p:cNvPr id="4" name="Slide Number Placeholder 3"/>
          <p:cNvSpPr>
            <a:spLocks noGrp="1"/>
          </p:cNvSpPr>
          <p:nvPr>
            <p:ph type="sldNum" sz="quarter" idx="12"/>
          </p:nvPr>
        </p:nvSpPr>
        <p:spPr/>
        <p:txBody>
          <a:bodyPr/>
          <a:lstStyle>
            <a:lvl1pPr>
              <a:defRPr/>
            </a:lvl1pPr>
          </a:lstStyle>
          <a:p>
            <a:fld id="{97447023-72D8-4618-A298-69FECF1CBE29}" type="slidenum">
              <a:rPr lang="en-US"/>
              <a:pPr/>
              <a:t>‹#›</a:t>
            </a:fld>
            <a:endParaRPr lang="en-US"/>
          </a:p>
        </p:txBody>
      </p:sp>
    </p:spTree>
  </p:cSld>
  <p:clrMapOvr>
    <a:masterClrMapping/>
  </p:clrMapOvr>
  <p:transition>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May 2009</a:t>
            </a:r>
            <a:endParaRPr lang="en-US"/>
          </a:p>
        </p:txBody>
      </p:sp>
      <p:sp>
        <p:nvSpPr>
          <p:cNvPr id="6" name="Footer Placeholder 5"/>
          <p:cNvSpPr>
            <a:spLocks noGrp="1"/>
          </p:cNvSpPr>
          <p:nvPr>
            <p:ph type="ftr" sz="quarter" idx="11"/>
          </p:nvPr>
        </p:nvSpPr>
        <p:spPr/>
        <p:txBody>
          <a:bodyPr/>
          <a:lstStyle>
            <a:lvl1pPr>
              <a:defRPr/>
            </a:lvl1pPr>
          </a:lstStyle>
          <a:p>
            <a:r>
              <a:rPr lang="en-US"/>
              <a:t>QLogic Confidential</a:t>
            </a:r>
          </a:p>
        </p:txBody>
      </p:sp>
      <p:sp>
        <p:nvSpPr>
          <p:cNvPr id="7" name="Slide Number Placeholder 6"/>
          <p:cNvSpPr>
            <a:spLocks noGrp="1"/>
          </p:cNvSpPr>
          <p:nvPr>
            <p:ph type="sldNum" sz="quarter" idx="12"/>
          </p:nvPr>
        </p:nvSpPr>
        <p:spPr/>
        <p:txBody>
          <a:bodyPr/>
          <a:lstStyle>
            <a:lvl1pPr>
              <a:defRPr/>
            </a:lvl1pPr>
          </a:lstStyle>
          <a:p>
            <a:fld id="{4798F080-4F3F-45C4-B70E-555EA198AC86}" type="slidenum">
              <a:rPr lang="en-US"/>
              <a:pPr/>
              <a:t>‹#›</a:t>
            </a:fld>
            <a:endParaRPr lang="en-US"/>
          </a:p>
        </p:txBody>
      </p:sp>
    </p:spTree>
  </p:cSld>
  <p:clrMapOvr>
    <a:masterClrMapping/>
  </p:clrMapOvr>
  <p:transition>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May 2009</a:t>
            </a:r>
            <a:endParaRPr lang="en-US"/>
          </a:p>
        </p:txBody>
      </p:sp>
      <p:sp>
        <p:nvSpPr>
          <p:cNvPr id="6" name="Footer Placeholder 5"/>
          <p:cNvSpPr>
            <a:spLocks noGrp="1"/>
          </p:cNvSpPr>
          <p:nvPr>
            <p:ph type="ftr" sz="quarter" idx="11"/>
          </p:nvPr>
        </p:nvSpPr>
        <p:spPr/>
        <p:txBody>
          <a:bodyPr/>
          <a:lstStyle>
            <a:lvl1pPr>
              <a:defRPr/>
            </a:lvl1pPr>
          </a:lstStyle>
          <a:p>
            <a:r>
              <a:rPr lang="en-US"/>
              <a:t>QLogic Confidential</a:t>
            </a:r>
          </a:p>
        </p:txBody>
      </p:sp>
      <p:sp>
        <p:nvSpPr>
          <p:cNvPr id="7" name="Slide Number Placeholder 6"/>
          <p:cNvSpPr>
            <a:spLocks noGrp="1"/>
          </p:cNvSpPr>
          <p:nvPr>
            <p:ph type="sldNum" sz="quarter" idx="12"/>
          </p:nvPr>
        </p:nvSpPr>
        <p:spPr/>
        <p:txBody>
          <a:bodyPr/>
          <a:lstStyle>
            <a:lvl1pPr>
              <a:defRPr/>
            </a:lvl1pPr>
          </a:lstStyle>
          <a:p>
            <a:fld id="{D6AF5911-AA68-4A6A-BCE9-4E516AFF72FA}" type="slidenum">
              <a:rPr lang="en-US"/>
              <a:pPr/>
              <a:t>‹#›</a:t>
            </a:fld>
            <a:endParaRPr 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47FFF7A5-A748-41AA-AFC9-9B69BE94E083}" type="datetime1">
              <a:rPr lang="en-US"/>
              <a:pPr>
                <a:defRPr/>
              </a:pPr>
              <a:t>10/7/2009</a:t>
            </a:fld>
            <a:endParaRPr lang="en-US"/>
          </a:p>
        </p:txBody>
      </p:sp>
      <p:sp>
        <p:nvSpPr>
          <p:cNvPr id="4" name="Rectangle 4"/>
          <p:cNvSpPr>
            <a:spLocks noGrp="1" noChangeArrowheads="1"/>
          </p:cNvSpPr>
          <p:nvPr>
            <p:ph type="dt" sz="half" idx="11"/>
          </p:nvPr>
        </p:nvSpPr>
        <p:spPr/>
        <p:txBody>
          <a:bodyPr/>
          <a:lstStyle>
            <a:lvl1pPr>
              <a:defRPr/>
            </a:lvl1pPr>
          </a:lstStyle>
          <a:p>
            <a:pPr>
              <a:defRPr/>
            </a:pPr>
            <a:fld id="{B77F44DC-E67A-47B3-AD6C-10431FD01D85}" type="datetime1">
              <a:rPr lang="en-US"/>
              <a:pPr>
                <a:defRPr/>
              </a:pPr>
              <a:t>10/7/2009</a:t>
            </a:fld>
            <a:endParaRPr lang="en-US"/>
          </a:p>
        </p:txBody>
      </p:sp>
      <p:sp>
        <p:nvSpPr>
          <p:cNvPr id="5"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6"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7" name="Rectangle 6"/>
          <p:cNvSpPr>
            <a:spLocks noGrp="1" noChangeArrowheads="1"/>
          </p:cNvSpPr>
          <p:nvPr>
            <p:ph type="sldNum" sz="quarter" idx="14"/>
          </p:nvPr>
        </p:nvSpPr>
        <p:spPr/>
        <p:txBody>
          <a:bodyPr/>
          <a:lstStyle>
            <a:lvl1pPr>
              <a:defRPr/>
            </a:lvl1pPr>
          </a:lstStyle>
          <a:p>
            <a:pPr>
              <a:defRPr/>
            </a:pPr>
            <a:fld id="{EA6CD24F-890E-4D57-8F3D-44CD9C9FDA3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2009</a:t>
            </a:r>
            <a:endParaRPr lang="en-US"/>
          </a:p>
        </p:txBody>
      </p:sp>
      <p:sp>
        <p:nvSpPr>
          <p:cNvPr id="5" name="Footer Placeholder 4"/>
          <p:cNvSpPr>
            <a:spLocks noGrp="1"/>
          </p:cNvSpPr>
          <p:nvPr>
            <p:ph type="ftr" sz="quarter" idx="11"/>
          </p:nvPr>
        </p:nvSpPr>
        <p:spPr/>
        <p:txBody>
          <a:bodyPr/>
          <a:lstStyle>
            <a:lvl1pPr>
              <a:defRPr/>
            </a:lvl1pPr>
          </a:lstStyle>
          <a:p>
            <a:r>
              <a:rPr lang="en-US"/>
              <a:t>QLogic Confidential</a:t>
            </a:r>
          </a:p>
        </p:txBody>
      </p:sp>
      <p:sp>
        <p:nvSpPr>
          <p:cNvPr id="6" name="Slide Number Placeholder 5"/>
          <p:cNvSpPr>
            <a:spLocks noGrp="1"/>
          </p:cNvSpPr>
          <p:nvPr>
            <p:ph type="sldNum" sz="quarter" idx="12"/>
          </p:nvPr>
        </p:nvSpPr>
        <p:spPr/>
        <p:txBody>
          <a:bodyPr/>
          <a:lstStyle>
            <a:lvl1pPr>
              <a:defRPr/>
            </a:lvl1pPr>
          </a:lstStyle>
          <a:p>
            <a:fld id="{7F53B6C6-9CAE-4C1A-A846-9AFC2429FCD0}" type="slidenum">
              <a:rPr lang="en-US"/>
              <a:pPr/>
              <a:t>‹#›</a:t>
            </a:fld>
            <a:endParaRPr lang="en-US"/>
          </a:p>
        </p:txBody>
      </p:sp>
    </p:spTree>
  </p:cSld>
  <p:clrMapOvr>
    <a:masterClrMapping/>
  </p:clrMapOvr>
  <p:transition>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276225"/>
            <a:ext cx="2135187" cy="6276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9888" y="276225"/>
            <a:ext cx="6257925" cy="6276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May 2009</a:t>
            </a:r>
            <a:endParaRPr lang="en-US"/>
          </a:p>
        </p:txBody>
      </p:sp>
      <p:sp>
        <p:nvSpPr>
          <p:cNvPr id="5" name="Footer Placeholder 4"/>
          <p:cNvSpPr>
            <a:spLocks noGrp="1"/>
          </p:cNvSpPr>
          <p:nvPr>
            <p:ph type="ftr" sz="quarter" idx="11"/>
          </p:nvPr>
        </p:nvSpPr>
        <p:spPr/>
        <p:txBody>
          <a:bodyPr/>
          <a:lstStyle>
            <a:lvl1pPr>
              <a:defRPr/>
            </a:lvl1pPr>
          </a:lstStyle>
          <a:p>
            <a:r>
              <a:rPr lang="en-US"/>
              <a:t>QLogic Confidential</a:t>
            </a:r>
          </a:p>
        </p:txBody>
      </p:sp>
      <p:sp>
        <p:nvSpPr>
          <p:cNvPr id="6" name="Slide Number Placeholder 5"/>
          <p:cNvSpPr>
            <a:spLocks noGrp="1"/>
          </p:cNvSpPr>
          <p:nvPr>
            <p:ph type="sldNum" sz="quarter" idx="12"/>
          </p:nvPr>
        </p:nvSpPr>
        <p:spPr/>
        <p:txBody>
          <a:bodyPr/>
          <a:lstStyle>
            <a:lvl1pPr>
              <a:defRPr/>
            </a:lvl1pPr>
          </a:lstStyle>
          <a:p>
            <a:fld id="{92F7A9DC-A4EA-4548-BB29-53478461F4ED}" type="slidenum">
              <a:rPr lang="en-US"/>
              <a:pPr/>
              <a:t>‹#›</a:t>
            </a:fld>
            <a:endParaRPr lang="en-US"/>
          </a:p>
        </p:txBody>
      </p:sp>
    </p:spTree>
  </p:cSld>
  <p:clrMapOvr>
    <a:masterClrMapping/>
  </p:clrMapOvr>
  <p:transition>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6225"/>
            <a:ext cx="7315200" cy="561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82000" cy="5105400"/>
          </a:xfrm>
        </p:spPr>
        <p:txBody>
          <a:bodyPr/>
          <a:lstStyle/>
          <a:p>
            <a:endParaRPr lang="en-US"/>
          </a:p>
        </p:txBody>
      </p:sp>
      <p:sp>
        <p:nvSpPr>
          <p:cNvPr id="4" name="Date Placeholder 3"/>
          <p:cNvSpPr>
            <a:spLocks noGrp="1"/>
          </p:cNvSpPr>
          <p:nvPr>
            <p:ph type="dt" sz="half" idx="10"/>
          </p:nvPr>
        </p:nvSpPr>
        <p:spPr>
          <a:xfrm>
            <a:off x="7543800" y="6638925"/>
            <a:ext cx="1447800" cy="136525"/>
          </a:xfrm>
        </p:spPr>
        <p:txBody>
          <a:bodyPr/>
          <a:lstStyle>
            <a:lvl1pPr>
              <a:defRPr/>
            </a:lvl1pPr>
          </a:lstStyle>
          <a:p>
            <a:r>
              <a:rPr lang="en-US" smtClean="0"/>
              <a:t>May 2009</a:t>
            </a:r>
            <a:endParaRPr lang="en-US"/>
          </a:p>
        </p:txBody>
      </p:sp>
      <p:sp>
        <p:nvSpPr>
          <p:cNvPr id="5" name="Footer Placeholder 4"/>
          <p:cNvSpPr>
            <a:spLocks noGrp="1"/>
          </p:cNvSpPr>
          <p:nvPr>
            <p:ph type="ftr" sz="quarter" idx="11"/>
          </p:nvPr>
        </p:nvSpPr>
        <p:spPr>
          <a:xfrm>
            <a:off x="3124200" y="6629400"/>
            <a:ext cx="2895600" cy="155575"/>
          </a:xfrm>
        </p:spPr>
        <p:txBody>
          <a:bodyPr/>
          <a:lstStyle>
            <a:lvl1pPr>
              <a:defRPr/>
            </a:lvl1pPr>
          </a:lstStyle>
          <a:p>
            <a:r>
              <a:rPr lang="en-US"/>
              <a:t>QLogic Confidential</a:t>
            </a:r>
          </a:p>
        </p:txBody>
      </p:sp>
      <p:sp>
        <p:nvSpPr>
          <p:cNvPr id="6" name="Slide Number Placeholder 5"/>
          <p:cNvSpPr>
            <a:spLocks noGrp="1"/>
          </p:cNvSpPr>
          <p:nvPr>
            <p:ph type="sldNum" sz="quarter" idx="12"/>
          </p:nvPr>
        </p:nvSpPr>
        <p:spPr>
          <a:xfrm>
            <a:off x="39688" y="6621463"/>
            <a:ext cx="762000" cy="171450"/>
          </a:xfrm>
        </p:spPr>
        <p:txBody>
          <a:bodyPr/>
          <a:lstStyle>
            <a:lvl1pPr>
              <a:defRPr/>
            </a:lvl1pPr>
          </a:lstStyle>
          <a:p>
            <a:fld id="{95B15BA6-B31F-41DA-B6FE-BF381F907F85}" type="slidenum">
              <a:rPr lang="en-US"/>
              <a:pPr/>
              <a:t>‹#›</a:t>
            </a:fld>
            <a:endParaRPr lang="en-US"/>
          </a:p>
        </p:txBody>
      </p:sp>
    </p:spTree>
  </p:cSld>
  <p:clrMapOvr>
    <a:masterClrMapping/>
  </p:clrMapOvr>
  <p:transition>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6225"/>
            <a:ext cx="7315200" cy="561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2009</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QLogic Confidential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C46905-F8CA-45D6-8EDE-C4D54E34B70D}"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6225"/>
            <a:ext cx="7315200" cy="561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smtClean="0"/>
              <a:t>May 2009</a:t>
            </a:r>
            <a:endParaRPr lang="en-US"/>
          </a:p>
        </p:txBody>
      </p:sp>
      <p:sp>
        <p:nvSpPr>
          <p:cNvPr id="7" name="Footer Placeholder 6"/>
          <p:cNvSpPr>
            <a:spLocks noGrp="1"/>
          </p:cNvSpPr>
          <p:nvPr>
            <p:ph type="ftr" sz="quarter" idx="11"/>
          </p:nvPr>
        </p:nvSpPr>
        <p:spPr>
          <a:xfrm>
            <a:off x="3124200" y="6629400"/>
            <a:ext cx="2895600" cy="155575"/>
          </a:xfrm>
        </p:spPr>
        <p:txBody>
          <a:bodyPr/>
          <a:lstStyle>
            <a:lvl1pPr>
              <a:defRPr/>
            </a:lvl1pPr>
          </a:lstStyle>
          <a:p>
            <a:pPr>
              <a:defRPr/>
            </a:pPr>
            <a:r>
              <a:rPr lang="en-US"/>
              <a:t>QLogic Confidential</a:t>
            </a:r>
          </a:p>
        </p:txBody>
      </p:sp>
      <p:sp>
        <p:nvSpPr>
          <p:cNvPr id="8" name="Slide Number Placeholder 7"/>
          <p:cNvSpPr>
            <a:spLocks noGrp="1"/>
          </p:cNvSpPr>
          <p:nvPr>
            <p:ph type="sldNum" sz="quarter" idx="12"/>
          </p:nvPr>
        </p:nvSpPr>
        <p:spPr/>
        <p:txBody>
          <a:bodyPr/>
          <a:lstStyle>
            <a:lvl1pPr>
              <a:defRPr/>
            </a:lvl1pPr>
          </a:lstStyle>
          <a:p>
            <a:pPr>
              <a:defRPr/>
            </a:pPr>
            <a:fld id="{83C3E040-F482-4E5D-9C8C-534D921689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5898983-3512-4F84-8C3C-9B9241C51113}" type="datetime1">
              <a:rPr lang="en-US"/>
              <a:pPr>
                <a:defRPr/>
              </a:pPr>
              <a:t>10/7/2009</a:t>
            </a:fld>
            <a:endParaRPr lang="en-US"/>
          </a:p>
        </p:txBody>
      </p:sp>
      <p:sp>
        <p:nvSpPr>
          <p:cNvPr id="3" name="Rectangle 4"/>
          <p:cNvSpPr>
            <a:spLocks noGrp="1" noChangeArrowheads="1"/>
          </p:cNvSpPr>
          <p:nvPr>
            <p:ph type="dt" sz="half" idx="11"/>
          </p:nvPr>
        </p:nvSpPr>
        <p:spPr/>
        <p:txBody>
          <a:bodyPr/>
          <a:lstStyle>
            <a:lvl1pPr>
              <a:defRPr/>
            </a:lvl1pPr>
          </a:lstStyle>
          <a:p>
            <a:pPr>
              <a:defRPr/>
            </a:pPr>
            <a:fld id="{7B5CB487-26D4-4102-BC81-FF8256C5745F}" type="datetime1">
              <a:rPr lang="en-US"/>
              <a:pPr>
                <a:defRPr/>
              </a:pPr>
              <a:t>10/7/2009</a:t>
            </a:fld>
            <a:endParaRPr lang="en-US"/>
          </a:p>
        </p:txBody>
      </p:sp>
      <p:sp>
        <p:nvSpPr>
          <p:cNvPr id="4"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5"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6" name="Rectangle 6"/>
          <p:cNvSpPr>
            <a:spLocks noGrp="1" noChangeArrowheads="1"/>
          </p:cNvSpPr>
          <p:nvPr>
            <p:ph type="sldNum" sz="quarter" idx="14"/>
          </p:nvPr>
        </p:nvSpPr>
        <p:spPr/>
        <p:txBody>
          <a:bodyPr/>
          <a:lstStyle>
            <a:lvl1pPr>
              <a:defRPr/>
            </a:lvl1pPr>
          </a:lstStyle>
          <a:p>
            <a:pPr>
              <a:defRPr/>
            </a:pPr>
            <a:fld id="{D7D3BD7E-1BE3-44B9-9A9A-26095ACFB4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F97F2977-B8B1-48F0-B1DF-4B20FEEF1448}" type="datetime1">
              <a:rPr lang="en-US"/>
              <a:pPr>
                <a:defRPr/>
              </a:pPr>
              <a:t>10/7/2009</a:t>
            </a:fld>
            <a:endParaRPr lang="en-US"/>
          </a:p>
        </p:txBody>
      </p:sp>
      <p:sp>
        <p:nvSpPr>
          <p:cNvPr id="6" name="Rectangle 4"/>
          <p:cNvSpPr>
            <a:spLocks noGrp="1" noChangeArrowheads="1"/>
          </p:cNvSpPr>
          <p:nvPr>
            <p:ph type="dt" sz="half" idx="11"/>
          </p:nvPr>
        </p:nvSpPr>
        <p:spPr/>
        <p:txBody>
          <a:bodyPr/>
          <a:lstStyle>
            <a:lvl1pPr>
              <a:defRPr/>
            </a:lvl1pPr>
          </a:lstStyle>
          <a:p>
            <a:pPr>
              <a:defRPr/>
            </a:pPr>
            <a:fld id="{E446CCFB-268E-465C-A67B-1AE742DAA7CC}" type="datetime1">
              <a:rPr lang="en-US"/>
              <a:pPr>
                <a:defRPr/>
              </a:pPr>
              <a:t>10/7/2009</a:t>
            </a:fld>
            <a:endParaRPr lang="en-US"/>
          </a:p>
        </p:txBody>
      </p:sp>
      <p:sp>
        <p:nvSpPr>
          <p:cNvPr id="7"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8"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9" name="Rectangle 6"/>
          <p:cNvSpPr>
            <a:spLocks noGrp="1" noChangeArrowheads="1"/>
          </p:cNvSpPr>
          <p:nvPr>
            <p:ph type="sldNum" sz="quarter" idx="14"/>
          </p:nvPr>
        </p:nvSpPr>
        <p:spPr/>
        <p:txBody>
          <a:bodyPr/>
          <a:lstStyle>
            <a:lvl1pPr>
              <a:defRPr/>
            </a:lvl1pPr>
          </a:lstStyle>
          <a:p>
            <a:pPr>
              <a:defRPr/>
            </a:pPr>
            <a:fld id="{46DFD550-AE11-4E6F-998A-7A6B2EC67C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D964BFD7-64F2-4701-B177-D03C24EAF1D0}" type="datetime1">
              <a:rPr lang="en-US"/>
              <a:pPr>
                <a:defRPr/>
              </a:pPr>
              <a:t>10/7/2009</a:t>
            </a:fld>
            <a:endParaRPr lang="en-US"/>
          </a:p>
        </p:txBody>
      </p:sp>
      <p:sp>
        <p:nvSpPr>
          <p:cNvPr id="6" name="Rectangle 4"/>
          <p:cNvSpPr>
            <a:spLocks noGrp="1" noChangeArrowheads="1"/>
          </p:cNvSpPr>
          <p:nvPr>
            <p:ph type="dt" sz="half" idx="11"/>
          </p:nvPr>
        </p:nvSpPr>
        <p:spPr/>
        <p:txBody>
          <a:bodyPr/>
          <a:lstStyle>
            <a:lvl1pPr>
              <a:defRPr/>
            </a:lvl1pPr>
          </a:lstStyle>
          <a:p>
            <a:pPr>
              <a:defRPr/>
            </a:pPr>
            <a:fld id="{8B6889CC-2358-42F1-AB59-5A893E8D9BF9}" type="datetime1">
              <a:rPr lang="en-US"/>
              <a:pPr>
                <a:defRPr/>
              </a:pPr>
              <a:t>10/7/2009</a:t>
            </a:fld>
            <a:endParaRPr lang="en-US"/>
          </a:p>
        </p:txBody>
      </p:sp>
      <p:sp>
        <p:nvSpPr>
          <p:cNvPr id="7" name="Rectangle 5"/>
          <p:cNvSpPr>
            <a:spLocks noGrp="1" noChangeArrowheads="1"/>
          </p:cNvSpPr>
          <p:nvPr>
            <p:ph type="ftr" sz="quarter" idx="12"/>
          </p:nvPr>
        </p:nvSpPr>
        <p:spPr/>
        <p:txBody>
          <a:bodyPr/>
          <a:lstStyle>
            <a:lvl1pPr>
              <a:defRPr/>
            </a:lvl1pPr>
          </a:lstStyle>
          <a:p>
            <a:pPr>
              <a:defRPr/>
            </a:pPr>
            <a:r>
              <a:rPr lang="en-US"/>
              <a:t>  ____  ___________</a:t>
            </a:r>
          </a:p>
        </p:txBody>
      </p:sp>
      <p:sp>
        <p:nvSpPr>
          <p:cNvPr id="8" name="Rectangle 5"/>
          <p:cNvSpPr>
            <a:spLocks noGrp="1" noChangeArrowheads="1"/>
          </p:cNvSpPr>
          <p:nvPr>
            <p:ph type="ftr" sz="quarter" idx="13"/>
          </p:nvPr>
        </p:nvSpPr>
        <p:spPr/>
        <p:txBody>
          <a:bodyPr/>
          <a:lstStyle>
            <a:lvl1pPr>
              <a:defRPr/>
            </a:lvl1pPr>
          </a:lstStyle>
          <a:p>
            <a:pPr>
              <a:defRPr/>
            </a:pPr>
            <a:r>
              <a:rPr lang="en-US"/>
              <a:t>QLogic Confidential</a:t>
            </a:r>
          </a:p>
        </p:txBody>
      </p:sp>
      <p:sp>
        <p:nvSpPr>
          <p:cNvPr id="9" name="Rectangle 6"/>
          <p:cNvSpPr>
            <a:spLocks noGrp="1" noChangeArrowheads="1"/>
          </p:cNvSpPr>
          <p:nvPr>
            <p:ph type="sldNum" sz="quarter" idx="14"/>
          </p:nvPr>
        </p:nvSpPr>
        <p:spPr/>
        <p:txBody>
          <a:bodyPr/>
          <a:lstStyle>
            <a:lvl1pPr>
              <a:defRPr/>
            </a:lvl1pPr>
          </a:lstStyle>
          <a:p>
            <a:pPr>
              <a:defRPr/>
            </a:pPr>
            <a:fld id="{47DB283E-4A6C-412A-B78C-22EA9AB989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6.jpeg"/><Relationship Id="rId2" Type="http://schemas.openxmlformats.org/officeDocument/2006/relationships/slideLayout" Target="../slideLayouts/slideLayout52.xml"/><Relationship Id="rId16" Type="http://schemas.openxmlformats.org/officeDocument/2006/relationships/image" Target="../media/image4.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QLGC subcomps"/>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pic>
        <p:nvPicPr>
          <p:cNvPr id="1027" name="Picture 8" descr="QLGC PPsub bottom"/>
          <p:cNvPicPr>
            <a:picLocks noChangeAspect="1" noChangeArrowheads="1"/>
          </p:cNvPicPr>
          <p:nvPr userDrawn="1"/>
        </p:nvPicPr>
        <p:blipFill>
          <a:blip r:embed="rId16" cstate="screen"/>
          <a:srcRect/>
          <a:stretch>
            <a:fillRect/>
          </a:stretch>
        </p:blipFill>
        <p:spPr bwMode="auto">
          <a:xfrm>
            <a:off x="0" y="6608763"/>
            <a:ext cx="9144000" cy="249237"/>
          </a:xfrm>
          <a:prstGeom prst="rect">
            <a:avLst/>
          </a:prstGeom>
          <a:noFill/>
          <a:ln w="9525">
            <a:noFill/>
            <a:miter lim="800000"/>
            <a:headEnd/>
            <a:tailEnd/>
          </a:ln>
        </p:spPr>
      </p:pic>
      <p:sp>
        <p:nvSpPr>
          <p:cNvPr id="1028" name="Rectangle 2"/>
          <p:cNvSpPr>
            <a:spLocks noGrp="1" noChangeArrowheads="1"/>
          </p:cNvSpPr>
          <p:nvPr>
            <p:ph type="title"/>
          </p:nvPr>
        </p:nvSpPr>
        <p:spPr bwMode="auto">
          <a:xfrm>
            <a:off x="381000" y="276225"/>
            <a:ext cx="73152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Heading – Arial 32 bold</a:t>
            </a:r>
          </a:p>
        </p:txBody>
      </p:sp>
      <p:sp>
        <p:nvSpPr>
          <p:cNvPr id="1029" name="Rectangle 3"/>
          <p:cNvSpPr>
            <a:spLocks noGrp="1" noChangeArrowheads="1"/>
          </p:cNvSpPr>
          <p:nvPr>
            <p:ph type="body" idx="1"/>
          </p:nvPr>
        </p:nvSpPr>
        <p:spPr bwMode="auto">
          <a:xfrm>
            <a:off x="381000" y="13716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1st level - Arial 28 bold</a:t>
            </a:r>
          </a:p>
          <a:p>
            <a:pPr lvl="1"/>
            <a:r>
              <a:rPr lang="en-US" smtClean="0"/>
              <a:t>2nd level – Arial 26</a:t>
            </a:r>
          </a:p>
          <a:p>
            <a:pPr lvl="2"/>
            <a:r>
              <a:rPr lang="en-US" smtClean="0"/>
              <a:t>3rd level – Arial 24</a:t>
            </a:r>
          </a:p>
          <a:p>
            <a:pPr lvl="3"/>
            <a:r>
              <a:rPr lang="en-US" smtClean="0"/>
              <a:t>4th level – Arial 22</a:t>
            </a:r>
          </a:p>
          <a:p>
            <a:pPr lvl="4"/>
            <a:r>
              <a:rPr lang="en-US" smtClean="0"/>
              <a:t>5th level Arial 20</a:t>
            </a:r>
          </a:p>
        </p:txBody>
      </p:sp>
      <p:sp>
        <p:nvSpPr>
          <p:cNvPr id="2" name="Rectangle 4"/>
          <p:cNvSpPr>
            <a:spLocks noGrp="1" noChangeArrowheads="1"/>
          </p:cNvSpPr>
          <p:nvPr>
            <p:ph type="dt" sz="half" idx="2"/>
          </p:nvPr>
        </p:nvSpPr>
        <p:spPr bwMode="auto">
          <a:xfrm>
            <a:off x="7543800" y="6621463"/>
            <a:ext cx="14478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rgbClr val="3A5499"/>
                </a:solidFill>
                <a:latin typeface="Arial" charset="0"/>
              </a:defRPr>
            </a:lvl1pPr>
          </a:lstStyle>
          <a:p>
            <a:pPr>
              <a:defRPr/>
            </a:pPr>
            <a:fld id="{D6952394-8C0C-4056-B7D7-3A3D8A9CFFF1}" type="datetime1">
              <a:rPr lang="en-US"/>
              <a:pPr>
                <a:defRPr/>
              </a:pPr>
              <a:t>10/7/2009</a:t>
            </a:fld>
            <a:endParaRPr lang="en-US"/>
          </a:p>
        </p:txBody>
      </p:sp>
      <p:sp>
        <p:nvSpPr>
          <p:cNvPr id="3" name="Rectangle 4"/>
          <p:cNvSpPr>
            <a:spLocks noGrp="1" noChangeArrowheads="1"/>
          </p:cNvSpPr>
          <p:nvPr>
            <p:ph type="dt" sz="half" idx="2"/>
          </p:nvPr>
        </p:nvSpPr>
        <p:spPr bwMode="auto">
          <a:xfrm>
            <a:off x="7543800" y="6621463"/>
            <a:ext cx="1447800" cy="136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rgbClr val="3A5499"/>
                </a:solidFill>
                <a:latin typeface="Arial" charset="0"/>
              </a:defRPr>
            </a:lvl1pPr>
          </a:lstStyle>
          <a:p>
            <a:pPr>
              <a:defRPr/>
            </a:pPr>
            <a:fld id="{94928F2D-FFBE-4F6C-A712-1EAF26F9DB5D}" type="datetime1">
              <a:rPr lang="en-US"/>
              <a:pPr>
                <a:defRPr/>
              </a:pPr>
              <a:t>10/7/2009</a:t>
            </a:fld>
            <a:endParaRPr lang="en-US"/>
          </a:p>
        </p:txBody>
      </p:sp>
      <p:sp>
        <p:nvSpPr>
          <p:cNvPr id="4" name="Rectangle 5"/>
          <p:cNvSpPr>
            <a:spLocks noGrp="1" noChangeArrowheads="1"/>
          </p:cNvSpPr>
          <p:nvPr>
            <p:ph type="ftr" sz="quarter" idx="3"/>
          </p:nvPr>
        </p:nvSpPr>
        <p:spPr bwMode="auto">
          <a:xfrm>
            <a:off x="3124200" y="6621463"/>
            <a:ext cx="2895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rgbClr val="3A5499"/>
                </a:solidFill>
                <a:latin typeface="Arial" charset="0"/>
              </a:defRPr>
            </a:lvl1pPr>
          </a:lstStyle>
          <a:p>
            <a:pPr>
              <a:defRPr/>
            </a:pPr>
            <a:r>
              <a:rPr lang="en-US"/>
              <a:t>  ____  ___________</a:t>
            </a:r>
          </a:p>
        </p:txBody>
      </p:sp>
      <p:sp>
        <p:nvSpPr>
          <p:cNvPr id="5" name="Rectangle 5"/>
          <p:cNvSpPr>
            <a:spLocks noGrp="1" noChangeArrowheads="1"/>
          </p:cNvSpPr>
          <p:nvPr>
            <p:ph type="ftr" sz="quarter" idx="3"/>
          </p:nvPr>
        </p:nvSpPr>
        <p:spPr bwMode="auto">
          <a:xfrm>
            <a:off x="3124200" y="6621463"/>
            <a:ext cx="2895600" cy="155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rgbClr val="3A5499"/>
                </a:solidFill>
                <a:latin typeface="Arial" charset="0"/>
              </a:defRPr>
            </a:lvl1pPr>
          </a:lstStyle>
          <a:p>
            <a:pPr>
              <a:defRPr/>
            </a:pPr>
            <a:r>
              <a:rPr lang="en-US"/>
              <a:t>QLogic Confidential</a:t>
            </a:r>
          </a:p>
        </p:txBody>
      </p:sp>
      <p:sp>
        <p:nvSpPr>
          <p:cNvPr id="1030" name="Rectangle 6"/>
          <p:cNvSpPr>
            <a:spLocks noGrp="1" noChangeArrowheads="1"/>
          </p:cNvSpPr>
          <p:nvPr>
            <p:ph type="sldNum" sz="quarter" idx="4"/>
          </p:nvPr>
        </p:nvSpPr>
        <p:spPr bwMode="auto">
          <a:xfrm>
            <a:off x="39688" y="6621463"/>
            <a:ext cx="7620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rgbClr val="3A5499"/>
                </a:solidFill>
                <a:latin typeface="Arial" charset="0"/>
              </a:defRPr>
            </a:lvl1pPr>
          </a:lstStyle>
          <a:p>
            <a:pPr>
              <a:defRPr/>
            </a:pPr>
            <a:fld id="{8C016195-9DDF-455A-B211-F7A61B0BC5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timing>
    <p:tnLst>
      <p:par>
        <p:cTn id="1" dur="indefinite" restart="never" nodeType="tmRoot"/>
      </p:par>
    </p:tnLst>
  </p:timing>
  <p:hf hdr="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b="1">
          <a:solidFill>
            <a:srgbClr val="1D386D"/>
          </a:solidFill>
          <a:latin typeface="+mn-lt"/>
          <a:ea typeface="+mn-ea"/>
          <a:cs typeface="+mn-cs"/>
        </a:defRPr>
      </a:lvl1pPr>
      <a:lvl2pPr marL="742950" indent="-285750" algn="l" rtl="0" eaLnBrk="0" fontAlgn="base" hangingPunct="0">
        <a:spcBef>
          <a:spcPct val="20000"/>
        </a:spcBef>
        <a:spcAft>
          <a:spcPct val="0"/>
        </a:spcAft>
        <a:buChar char="•"/>
        <a:defRPr sz="2600">
          <a:solidFill>
            <a:srgbClr val="1D386D"/>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1D386D"/>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rgbClr val="1D386D"/>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1D386D"/>
          </a:solidFill>
          <a:latin typeface="+mn-lt"/>
        </a:defRPr>
      </a:lvl5pPr>
      <a:lvl6pPr marL="2514600" indent="-228600" algn="l" rtl="0" fontAlgn="base">
        <a:spcBef>
          <a:spcPct val="20000"/>
        </a:spcBef>
        <a:spcAft>
          <a:spcPct val="0"/>
        </a:spcAft>
        <a:buFont typeface="Wingdings" pitchFamily="2" charset="2"/>
        <a:buChar char=""/>
        <a:defRPr sz="2000">
          <a:solidFill>
            <a:srgbClr val="1D386D"/>
          </a:solidFill>
          <a:latin typeface="+mn-lt"/>
        </a:defRPr>
      </a:lvl6pPr>
      <a:lvl7pPr marL="2971800" indent="-228600" algn="l" rtl="0" fontAlgn="base">
        <a:spcBef>
          <a:spcPct val="20000"/>
        </a:spcBef>
        <a:spcAft>
          <a:spcPct val="0"/>
        </a:spcAft>
        <a:buFont typeface="Wingdings" pitchFamily="2" charset="2"/>
        <a:buChar char=""/>
        <a:defRPr sz="2000">
          <a:solidFill>
            <a:srgbClr val="1D386D"/>
          </a:solidFill>
          <a:latin typeface="+mn-lt"/>
        </a:defRPr>
      </a:lvl7pPr>
      <a:lvl8pPr marL="3429000" indent="-228600" algn="l" rtl="0" fontAlgn="base">
        <a:spcBef>
          <a:spcPct val="20000"/>
        </a:spcBef>
        <a:spcAft>
          <a:spcPct val="0"/>
        </a:spcAft>
        <a:buFont typeface="Wingdings" pitchFamily="2" charset="2"/>
        <a:buChar char=""/>
        <a:defRPr sz="2000">
          <a:solidFill>
            <a:srgbClr val="1D386D"/>
          </a:solidFill>
          <a:latin typeface="+mn-lt"/>
        </a:defRPr>
      </a:lvl8pPr>
      <a:lvl9pPr marL="3886200" indent="-228600" algn="l" rtl="0" fontAlgn="base">
        <a:spcBef>
          <a:spcPct val="20000"/>
        </a:spcBef>
        <a:spcAft>
          <a:spcPct val="0"/>
        </a:spcAft>
        <a:buFont typeface="Wingdings" pitchFamily="2" charset="2"/>
        <a:buChar char=""/>
        <a:defRPr sz="2000">
          <a:solidFill>
            <a:srgbClr val="1D386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3" descr="QLGC subcomps"/>
          <p:cNvPicPr>
            <a:picLocks noChangeAspect="1" noChangeArrowheads="1"/>
          </p:cNvPicPr>
          <p:nvPr userDrawn="1"/>
        </p:nvPicPr>
        <p:blipFill>
          <a:blip r:embed="rId15" cstate="screen"/>
          <a:srcRect/>
          <a:stretch>
            <a:fillRect/>
          </a:stretch>
        </p:blipFill>
        <p:spPr bwMode="auto">
          <a:xfrm>
            <a:off x="0" y="0"/>
            <a:ext cx="9144000" cy="1193800"/>
          </a:xfrm>
          <a:prstGeom prst="rect">
            <a:avLst/>
          </a:prstGeom>
          <a:noFill/>
          <a:ln w="9525">
            <a:noFill/>
            <a:miter lim="800000"/>
            <a:headEnd/>
            <a:tailEnd/>
          </a:ln>
        </p:spPr>
      </p:pic>
      <p:pic>
        <p:nvPicPr>
          <p:cNvPr id="3075" name="Picture 3" descr="QLGC PPsub bottom"/>
          <p:cNvPicPr>
            <a:picLocks noChangeAspect="1" noChangeArrowheads="1"/>
          </p:cNvPicPr>
          <p:nvPr userDrawn="1"/>
        </p:nvPicPr>
        <p:blipFill>
          <a:blip r:embed="rId16" cstate="screen"/>
          <a:srcRect/>
          <a:stretch>
            <a:fillRect/>
          </a:stretch>
        </p:blipFill>
        <p:spPr bwMode="auto">
          <a:xfrm>
            <a:off x="0" y="6629400"/>
            <a:ext cx="9144000" cy="249238"/>
          </a:xfrm>
          <a:prstGeom prst="rect">
            <a:avLst/>
          </a:prstGeom>
          <a:noFill/>
          <a:ln w="9525">
            <a:noFill/>
            <a:miter lim="800000"/>
            <a:headEnd/>
            <a:tailEnd/>
          </a:ln>
        </p:spPr>
      </p:pic>
      <p:sp>
        <p:nvSpPr>
          <p:cNvPr id="389124" name="Rectangle 4"/>
          <p:cNvSpPr>
            <a:spLocks noGrp="1" noChangeArrowheads="1"/>
          </p:cNvSpPr>
          <p:nvPr>
            <p:ph type="dt" sz="half" idx="2"/>
          </p:nvPr>
        </p:nvSpPr>
        <p:spPr bwMode="auto">
          <a:xfrm>
            <a:off x="7543800" y="6638925"/>
            <a:ext cx="14478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rgbClr val="3A5499"/>
                </a:solidFill>
                <a:latin typeface="Arial" charset="0"/>
              </a:defRPr>
            </a:lvl1pPr>
          </a:lstStyle>
          <a:p>
            <a:pPr>
              <a:defRPr/>
            </a:pPr>
            <a:fld id="{07728C91-074D-41E5-9EE7-48DD03504DBE}" type="datetime1">
              <a:rPr lang="en-US"/>
              <a:pPr>
                <a:defRPr/>
              </a:pPr>
              <a:t>10/7/2009</a:t>
            </a:fld>
            <a:endParaRPr lang="en-US"/>
          </a:p>
        </p:txBody>
      </p:sp>
      <p:sp>
        <p:nvSpPr>
          <p:cNvPr id="389125" name="Rectangle 5"/>
          <p:cNvSpPr>
            <a:spLocks noGrp="1" noChangeArrowheads="1"/>
          </p:cNvSpPr>
          <p:nvPr>
            <p:ph type="ftr" sz="quarter" idx="3"/>
          </p:nvPr>
        </p:nvSpPr>
        <p:spPr bwMode="auto">
          <a:xfrm>
            <a:off x="3124200" y="6629400"/>
            <a:ext cx="2895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rgbClr val="3A5499"/>
                </a:solidFill>
                <a:latin typeface="Arial" charset="0"/>
              </a:defRPr>
            </a:lvl1pPr>
          </a:lstStyle>
          <a:p>
            <a:pPr>
              <a:defRPr/>
            </a:pPr>
            <a:r>
              <a:rPr lang="en-US"/>
              <a:t>QLogic Confidential</a:t>
            </a:r>
          </a:p>
        </p:txBody>
      </p:sp>
      <p:sp>
        <p:nvSpPr>
          <p:cNvPr id="389126" name="Rectangle 6"/>
          <p:cNvSpPr>
            <a:spLocks noGrp="1" noChangeArrowheads="1"/>
          </p:cNvSpPr>
          <p:nvPr>
            <p:ph type="sldNum" sz="quarter" idx="4"/>
          </p:nvPr>
        </p:nvSpPr>
        <p:spPr bwMode="auto">
          <a:xfrm>
            <a:off x="39688" y="6621463"/>
            <a:ext cx="7620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rgbClr val="3A5499"/>
                </a:solidFill>
                <a:latin typeface="Arial" charset="0"/>
              </a:defRPr>
            </a:lvl1pPr>
          </a:lstStyle>
          <a:p>
            <a:pPr>
              <a:defRPr/>
            </a:pPr>
            <a:fld id="{4DA3028E-0A7F-43CC-8DEC-92D5E2C8D3DA}" type="slidenum">
              <a:rPr lang="en-US"/>
              <a:pPr>
                <a:defRPr/>
              </a:pPr>
              <a:t>‹#›</a:t>
            </a:fld>
            <a:endParaRPr lang="en-US"/>
          </a:p>
        </p:txBody>
      </p:sp>
      <p:sp>
        <p:nvSpPr>
          <p:cNvPr id="3079" name="Title Placeholder 1"/>
          <p:cNvSpPr>
            <a:spLocks noGrp="1"/>
          </p:cNvSpPr>
          <p:nvPr>
            <p:ph type="title"/>
          </p:nvPr>
        </p:nvSpPr>
        <p:spPr bwMode="auto">
          <a:xfrm>
            <a:off x="381000" y="304800"/>
            <a:ext cx="7543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Heading – Arial 28 bold</a:t>
            </a:r>
          </a:p>
        </p:txBody>
      </p:sp>
      <p:sp>
        <p:nvSpPr>
          <p:cNvPr id="3080" name="Text Placeholder 2"/>
          <p:cNvSpPr>
            <a:spLocks noGrp="1"/>
          </p:cNvSpPr>
          <p:nvPr>
            <p:ph type="body" idx="1"/>
          </p:nvPr>
        </p:nvSpPr>
        <p:spPr bwMode="auto">
          <a:xfrm>
            <a:off x="381000" y="1219200"/>
            <a:ext cx="8534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1st level - Arial 26 bold (4.58 x 2.42 : 4.75 x 3.33)</a:t>
            </a:r>
          </a:p>
          <a:p>
            <a:pPr lvl="1"/>
            <a:r>
              <a:rPr lang="en-US" smtClean="0"/>
              <a:t>2nd level – Arial 24</a:t>
            </a:r>
          </a:p>
          <a:p>
            <a:pPr lvl="2"/>
            <a:r>
              <a:rPr lang="en-US" smtClean="0"/>
              <a:t>3rd level – Arial 22</a:t>
            </a:r>
          </a:p>
          <a:p>
            <a:pPr lvl="3"/>
            <a:r>
              <a:rPr lang="en-US" smtClean="0"/>
              <a:t>4th level – Arial 20</a:t>
            </a:r>
          </a:p>
          <a:p>
            <a:pPr lvl="4"/>
            <a:r>
              <a:rPr lang="en-US" smtClean="0"/>
              <a:t>5th level Arial 18</a:t>
            </a:r>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Lst>
  <p:timing>
    <p:tnLst>
      <p:par>
        <p:cTn id="1" dur="indefinite" restart="never" nodeType="tmRoot"/>
      </p:par>
    </p:tnLst>
  </p:timing>
  <p:hf hdr="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b="1">
          <a:solidFill>
            <a:srgbClr val="1D386D"/>
          </a:solidFill>
          <a:latin typeface="+mn-lt"/>
          <a:ea typeface="+mn-ea"/>
          <a:cs typeface="+mn-cs"/>
        </a:defRPr>
      </a:lvl1pPr>
      <a:lvl2pPr marL="742950" indent="-285750" algn="l" rtl="0" eaLnBrk="0" fontAlgn="base" hangingPunct="0">
        <a:spcBef>
          <a:spcPct val="20000"/>
        </a:spcBef>
        <a:spcAft>
          <a:spcPct val="0"/>
        </a:spcAft>
        <a:buChar char="•"/>
        <a:defRPr sz="2600">
          <a:solidFill>
            <a:srgbClr val="1D386D"/>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1D386D"/>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rgbClr val="1D386D"/>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1D386D"/>
          </a:solidFill>
          <a:latin typeface="+mn-lt"/>
        </a:defRPr>
      </a:lvl5pPr>
      <a:lvl6pPr marL="2514600" indent="-228600" algn="l" rtl="0" fontAlgn="base">
        <a:spcBef>
          <a:spcPct val="20000"/>
        </a:spcBef>
        <a:spcAft>
          <a:spcPct val="0"/>
        </a:spcAft>
        <a:buFont typeface="Wingdings" pitchFamily="2" charset="2"/>
        <a:buChar char=""/>
        <a:defRPr sz="2000">
          <a:solidFill>
            <a:srgbClr val="1D386D"/>
          </a:solidFill>
          <a:latin typeface="+mn-lt"/>
        </a:defRPr>
      </a:lvl6pPr>
      <a:lvl7pPr marL="2971800" indent="-228600" algn="l" rtl="0" fontAlgn="base">
        <a:spcBef>
          <a:spcPct val="20000"/>
        </a:spcBef>
        <a:spcAft>
          <a:spcPct val="0"/>
        </a:spcAft>
        <a:buFont typeface="Wingdings" pitchFamily="2" charset="2"/>
        <a:buChar char=""/>
        <a:defRPr sz="2000">
          <a:solidFill>
            <a:srgbClr val="1D386D"/>
          </a:solidFill>
          <a:latin typeface="+mn-lt"/>
        </a:defRPr>
      </a:lvl7pPr>
      <a:lvl8pPr marL="3429000" indent="-228600" algn="l" rtl="0" fontAlgn="base">
        <a:spcBef>
          <a:spcPct val="20000"/>
        </a:spcBef>
        <a:spcAft>
          <a:spcPct val="0"/>
        </a:spcAft>
        <a:buFont typeface="Wingdings" pitchFamily="2" charset="2"/>
        <a:buChar char=""/>
        <a:defRPr sz="2000">
          <a:solidFill>
            <a:srgbClr val="1D386D"/>
          </a:solidFill>
          <a:latin typeface="+mn-lt"/>
        </a:defRPr>
      </a:lvl8pPr>
      <a:lvl9pPr marL="3886200" indent="-228600" algn="l" rtl="0" fontAlgn="base">
        <a:spcBef>
          <a:spcPct val="20000"/>
        </a:spcBef>
        <a:spcAft>
          <a:spcPct val="0"/>
        </a:spcAft>
        <a:buFont typeface="Wingdings" pitchFamily="2" charset="2"/>
        <a:buChar char=""/>
        <a:defRPr sz="2000">
          <a:solidFill>
            <a:srgbClr val="1D386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3" descr="QLGC subcomps"/>
          <p:cNvPicPr>
            <a:picLocks noChangeAspect="1" noChangeArrowheads="1"/>
          </p:cNvPicPr>
          <p:nvPr userDrawn="1"/>
        </p:nvPicPr>
        <p:blipFill>
          <a:blip r:embed="rId13" cstate="screen"/>
          <a:srcRect/>
          <a:stretch>
            <a:fillRect/>
          </a:stretch>
        </p:blipFill>
        <p:spPr bwMode="auto">
          <a:xfrm>
            <a:off x="0" y="0"/>
            <a:ext cx="9144000" cy="6858000"/>
          </a:xfrm>
          <a:prstGeom prst="rect">
            <a:avLst/>
          </a:prstGeom>
          <a:noFill/>
          <a:ln w="9525">
            <a:noFill/>
            <a:miter lim="800000"/>
            <a:headEnd/>
            <a:tailEnd/>
          </a:ln>
        </p:spPr>
      </p:pic>
      <p:pic>
        <p:nvPicPr>
          <p:cNvPr id="4099" name="Picture 8" descr="QLGC PPsub bottom"/>
          <p:cNvPicPr>
            <a:picLocks noChangeAspect="1" noChangeArrowheads="1"/>
          </p:cNvPicPr>
          <p:nvPr userDrawn="1"/>
        </p:nvPicPr>
        <p:blipFill>
          <a:blip r:embed="rId14" cstate="screen"/>
          <a:srcRect/>
          <a:stretch>
            <a:fillRect/>
          </a:stretch>
        </p:blipFill>
        <p:spPr bwMode="auto">
          <a:xfrm>
            <a:off x="0" y="6608763"/>
            <a:ext cx="9144000" cy="249237"/>
          </a:xfrm>
          <a:prstGeom prst="rect">
            <a:avLst/>
          </a:prstGeom>
          <a:noFill/>
          <a:ln w="9525">
            <a:noFill/>
            <a:miter lim="800000"/>
            <a:headEnd/>
            <a:tailEnd/>
          </a:ln>
        </p:spPr>
      </p:pic>
      <p:sp>
        <p:nvSpPr>
          <p:cNvPr id="4100" name="Rectangle 2"/>
          <p:cNvSpPr>
            <a:spLocks noGrp="1" noChangeArrowheads="1"/>
          </p:cNvSpPr>
          <p:nvPr>
            <p:ph type="title"/>
          </p:nvPr>
        </p:nvSpPr>
        <p:spPr bwMode="auto">
          <a:xfrm>
            <a:off x="381000" y="276225"/>
            <a:ext cx="73152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Heading – Arial 32 bold</a:t>
            </a:r>
          </a:p>
        </p:txBody>
      </p:sp>
      <p:sp>
        <p:nvSpPr>
          <p:cNvPr id="4101" name="Rectangle 3"/>
          <p:cNvSpPr>
            <a:spLocks noGrp="1" noChangeArrowheads="1"/>
          </p:cNvSpPr>
          <p:nvPr>
            <p:ph type="body" idx="1"/>
          </p:nvPr>
        </p:nvSpPr>
        <p:spPr bwMode="auto">
          <a:xfrm>
            <a:off x="381000" y="13716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1st level - Arial 28 bold</a:t>
            </a:r>
          </a:p>
          <a:p>
            <a:pPr lvl="1"/>
            <a:r>
              <a:rPr lang="en-US" smtClean="0"/>
              <a:t>2nd level – Arial 26</a:t>
            </a:r>
          </a:p>
          <a:p>
            <a:pPr lvl="2"/>
            <a:r>
              <a:rPr lang="en-US" smtClean="0"/>
              <a:t>3rd level – Arial 24</a:t>
            </a:r>
          </a:p>
          <a:p>
            <a:pPr lvl="3"/>
            <a:r>
              <a:rPr lang="en-US" smtClean="0"/>
              <a:t>4th level – Arial 22</a:t>
            </a:r>
          </a:p>
          <a:p>
            <a:pPr lvl="4"/>
            <a:r>
              <a:rPr lang="en-US" smtClean="0"/>
              <a:t>5th level Arial 20</a:t>
            </a:r>
          </a:p>
        </p:txBody>
      </p:sp>
      <p:sp>
        <p:nvSpPr>
          <p:cNvPr id="1030" name="Rectangle 6"/>
          <p:cNvSpPr>
            <a:spLocks noGrp="1" noChangeArrowheads="1"/>
          </p:cNvSpPr>
          <p:nvPr>
            <p:ph type="sldNum" sz="quarter" idx="4"/>
          </p:nvPr>
        </p:nvSpPr>
        <p:spPr bwMode="auto">
          <a:xfrm>
            <a:off x="39688" y="6621463"/>
            <a:ext cx="7620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000">
                <a:solidFill>
                  <a:srgbClr val="3A5499"/>
                </a:solidFill>
              </a:defRPr>
            </a:lvl1pPr>
          </a:lstStyle>
          <a:p>
            <a:pPr>
              <a:defRPr/>
            </a:pPr>
            <a:fld id="{A85C1D10-E05F-45A4-BD5C-D6B6EF40AF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b="1">
          <a:solidFill>
            <a:srgbClr val="1D386D"/>
          </a:solidFill>
          <a:latin typeface="+mn-lt"/>
          <a:ea typeface="+mn-ea"/>
          <a:cs typeface="+mn-cs"/>
        </a:defRPr>
      </a:lvl1pPr>
      <a:lvl2pPr marL="742950" indent="-285750" algn="l" rtl="0" eaLnBrk="0" fontAlgn="base" hangingPunct="0">
        <a:spcBef>
          <a:spcPct val="20000"/>
        </a:spcBef>
        <a:spcAft>
          <a:spcPct val="0"/>
        </a:spcAft>
        <a:buChar char="•"/>
        <a:defRPr sz="2600">
          <a:solidFill>
            <a:srgbClr val="1D386D"/>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1D386D"/>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rgbClr val="1D386D"/>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1D386D"/>
          </a:solidFill>
          <a:latin typeface="+mn-lt"/>
        </a:defRPr>
      </a:lvl5pPr>
      <a:lvl6pPr marL="2514600" indent="-228600" algn="l" rtl="0" fontAlgn="base">
        <a:spcBef>
          <a:spcPct val="20000"/>
        </a:spcBef>
        <a:spcAft>
          <a:spcPct val="0"/>
        </a:spcAft>
        <a:buFont typeface="Wingdings" pitchFamily="2" charset="2"/>
        <a:buChar char=""/>
        <a:defRPr sz="2000">
          <a:solidFill>
            <a:srgbClr val="1D386D"/>
          </a:solidFill>
          <a:latin typeface="+mn-lt"/>
        </a:defRPr>
      </a:lvl6pPr>
      <a:lvl7pPr marL="2971800" indent="-228600" algn="l" rtl="0" fontAlgn="base">
        <a:spcBef>
          <a:spcPct val="20000"/>
        </a:spcBef>
        <a:spcAft>
          <a:spcPct val="0"/>
        </a:spcAft>
        <a:buFont typeface="Wingdings" pitchFamily="2" charset="2"/>
        <a:buChar char=""/>
        <a:defRPr sz="2000">
          <a:solidFill>
            <a:srgbClr val="1D386D"/>
          </a:solidFill>
          <a:latin typeface="+mn-lt"/>
        </a:defRPr>
      </a:lvl7pPr>
      <a:lvl8pPr marL="3429000" indent="-228600" algn="l" rtl="0" fontAlgn="base">
        <a:spcBef>
          <a:spcPct val="20000"/>
        </a:spcBef>
        <a:spcAft>
          <a:spcPct val="0"/>
        </a:spcAft>
        <a:buFont typeface="Wingdings" pitchFamily="2" charset="2"/>
        <a:buChar char=""/>
        <a:defRPr sz="2000">
          <a:solidFill>
            <a:srgbClr val="1D386D"/>
          </a:solidFill>
          <a:latin typeface="+mn-lt"/>
        </a:defRPr>
      </a:lvl8pPr>
      <a:lvl9pPr marL="3886200" indent="-228600" algn="l" rtl="0" fontAlgn="base">
        <a:spcBef>
          <a:spcPct val="20000"/>
        </a:spcBef>
        <a:spcAft>
          <a:spcPct val="0"/>
        </a:spcAft>
        <a:buFont typeface="Wingdings" pitchFamily="2" charset="2"/>
        <a:buChar char=""/>
        <a:defRPr sz="2000">
          <a:solidFill>
            <a:srgbClr val="1D386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3" descr="QLGC subcomps"/>
          <p:cNvPicPr>
            <a:picLocks noChangeAspect="1" noChangeArrowheads="1"/>
          </p:cNvPicPr>
          <p:nvPr userDrawn="1"/>
        </p:nvPicPr>
        <p:blipFill>
          <a:blip r:embed="rId15" cstate="screen"/>
          <a:srcRect/>
          <a:stretch>
            <a:fillRect/>
          </a:stretch>
        </p:blipFill>
        <p:spPr bwMode="auto">
          <a:xfrm>
            <a:off x="0" y="0"/>
            <a:ext cx="9144000" cy="1193800"/>
          </a:xfrm>
          <a:prstGeom prst="rect">
            <a:avLst/>
          </a:prstGeom>
          <a:noFill/>
          <a:ln w="9525">
            <a:noFill/>
            <a:miter lim="800000"/>
            <a:headEnd/>
            <a:tailEnd/>
          </a:ln>
        </p:spPr>
      </p:pic>
      <p:pic>
        <p:nvPicPr>
          <p:cNvPr id="9219" name="Picture 3" descr="QLGC PPsub bottom"/>
          <p:cNvPicPr>
            <a:picLocks noChangeAspect="1" noChangeArrowheads="1"/>
          </p:cNvPicPr>
          <p:nvPr userDrawn="1"/>
        </p:nvPicPr>
        <p:blipFill>
          <a:blip r:embed="rId16" cstate="screen"/>
          <a:srcRect/>
          <a:stretch>
            <a:fillRect/>
          </a:stretch>
        </p:blipFill>
        <p:spPr bwMode="auto">
          <a:xfrm>
            <a:off x="0" y="6629400"/>
            <a:ext cx="9144000" cy="249238"/>
          </a:xfrm>
          <a:prstGeom prst="rect">
            <a:avLst/>
          </a:prstGeom>
          <a:noFill/>
        </p:spPr>
      </p:pic>
      <p:sp>
        <p:nvSpPr>
          <p:cNvPr id="9220" name="Rectangle 4"/>
          <p:cNvSpPr>
            <a:spLocks noGrp="1" noChangeArrowheads="1"/>
          </p:cNvSpPr>
          <p:nvPr>
            <p:ph type="title"/>
          </p:nvPr>
        </p:nvSpPr>
        <p:spPr bwMode="auto">
          <a:xfrm>
            <a:off x="381000" y="276225"/>
            <a:ext cx="7543800"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Heading – Arial 28 bold</a:t>
            </a:r>
          </a:p>
        </p:txBody>
      </p:sp>
      <p:sp>
        <p:nvSpPr>
          <p:cNvPr id="9221" name="Rectangle 5"/>
          <p:cNvSpPr>
            <a:spLocks noGrp="1" noChangeArrowheads="1"/>
          </p:cNvSpPr>
          <p:nvPr>
            <p:ph type="body" idx="1"/>
          </p:nvPr>
        </p:nvSpPr>
        <p:spPr bwMode="auto">
          <a:xfrm>
            <a:off x="369888" y="1219200"/>
            <a:ext cx="8545512"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1st level - Arial 26 bold (4.58 x 2.42 : 4.75 x 3.33)</a:t>
            </a:r>
          </a:p>
          <a:p>
            <a:pPr lvl="1"/>
            <a:r>
              <a:rPr lang="en-US" smtClean="0"/>
              <a:t>2nd level – Arial 24</a:t>
            </a:r>
          </a:p>
          <a:p>
            <a:pPr lvl="2"/>
            <a:r>
              <a:rPr lang="en-US" smtClean="0"/>
              <a:t>3rd level – Arial 22</a:t>
            </a:r>
          </a:p>
          <a:p>
            <a:pPr lvl="3"/>
            <a:r>
              <a:rPr lang="en-US" smtClean="0"/>
              <a:t>4th level – Arial 20</a:t>
            </a:r>
          </a:p>
          <a:p>
            <a:pPr lvl="4"/>
            <a:r>
              <a:rPr lang="en-US" smtClean="0"/>
              <a:t>5th level Arial 18</a:t>
            </a:r>
          </a:p>
        </p:txBody>
      </p:sp>
      <p:sp>
        <p:nvSpPr>
          <p:cNvPr id="9222" name="Rectangle 6"/>
          <p:cNvSpPr>
            <a:spLocks noGrp="1" noChangeArrowheads="1"/>
          </p:cNvSpPr>
          <p:nvPr>
            <p:ph type="dt" sz="half" idx="2"/>
          </p:nvPr>
        </p:nvSpPr>
        <p:spPr bwMode="auto">
          <a:xfrm>
            <a:off x="7543800" y="6638925"/>
            <a:ext cx="14478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a:solidFill>
                  <a:srgbClr val="3A5499"/>
                </a:solidFill>
              </a:defRPr>
            </a:lvl1pPr>
          </a:lstStyle>
          <a:p>
            <a:pPr algn="ctr"/>
            <a:r>
              <a:rPr lang="en-US" smtClean="0">
                <a:latin typeface="Arial" pitchFamily="34" charset="0"/>
              </a:rPr>
              <a:t>May 2009</a:t>
            </a:r>
            <a:endParaRPr lang="en-US">
              <a:latin typeface="Arial" pitchFamily="34" charset="0"/>
            </a:endParaRPr>
          </a:p>
        </p:txBody>
      </p:sp>
      <p:sp>
        <p:nvSpPr>
          <p:cNvPr id="9223" name="Rectangle 7"/>
          <p:cNvSpPr>
            <a:spLocks noGrp="1" noChangeArrowheads="1"/>
          </p:cNvSpPr>
          <p:nvPr>
            <p:ph type="ftr" sz="quarter" idx="3"/>
          </p:nvPr>
        </p:nvSpPr>
        <p:spPr bwMode="auto">
          <a:xfrm>
            <a:off x="1676400" y="6629400"/>
            <a:ext cx="57912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a:solidFill>
                  <a:srgbClr val="3A5499"/>
                </a:solidFill>
              </a:defRPr>
            </a:lvl1pPr>
          </a:lstStyle>
          <a:p>
            <a:pPr algn="ctr"/>
            <a:r>
              <a:rPr lang="en-US">
                <a:latin typeface="Arial" pitchFamily="34" charset="0"/>
              </a:rPr>
              <a:t>QLogic Confidential</a:t>
            </a:r>
          </a:p>
        </p:txBody>
      </p:sp>
      <p:sp>
        <p:nvSpPr>
          <p:cNvPr id="9224" name="Rectangle 8"/>
          <p:cNvSpPr>
            <a:spLocks noGrp="1" noChangeArrowheads="1"/>
          </p:cNvSpPr>
          <p:nvPr>
            <p:ph type="sldNum" sz="quarter" idx="4"/>
          </p:nvPr>
        </p:nvSpPr>
        <p:spPr bwMode="auto">
          <a:xfrm>
            <a:off x="39688" y="6621463"/>
            <a:ext cx="7620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a:solidFill>
                  <a:srgbClr val="3A5499"/>
                </a:solidFill>
              </a:defRPr>
            </a:lvl1pPr>
          </a:lstStyle>
          <a:p>
            <a:pPr algn="ctr"/>
            <a:fld id="{4D9FB363-6746-4F57-9A4C-293BD0742ED1}" type="slidenum">
              <a:rPr lang="en-US">
                <a:latin typeface="Arial" pitchFamily="34" charset="0"/>
              </a:rPr>
              <a:pPr algn="ctr"/>
              <a:t>‹#›</a:t>
            </a:fld>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1" r:id="rId12"/>
    <p:sldLayoutId id="2147483962" r:id="rId13"/>
  </p:sldLayoutIdLst>
  <p:transition>
    <p:pull/>
  </p:transition>
  <p:timing>
    <p:tnLst>
      <p:par>
        <p:cTn id="1" dur="indefinite" restart="never" nodeType="tmRoot"/>
      </p:par>
    </p:tnLst>
  </p:timing>
  <p:hf hdr="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pitchFamily="34" charset="0"/>
        </a:defRPr>
      </a:lvl2pPr>
      <a:lvl3pPr algn="l" rtl="0" fontAlgn="base">
        <a:spcBef>
          <a:spcPct val="0"/>
        </a:spcBef>
        <a:spcAft>
          <a:spcPct val="0"/>
        </a:spcAft>
        <a:defRPr sz="2800" b="1">
          <a:solidFill>
            <a:schemeClr val="bg1"/>
          </a:solidFill>
          <a:latin typeface="Arial" pitchFamily="34" charset="0"/>
        </a:defRPr>
      </a:lvl3pPr>
      <a:lvl4pPr algn="l" rtl="0" fontAlgn="base">
        <a:spcBef>
          <a:spcPct val="0"/>
        </a:spcBef>
        <a:spcAft>
          <a:spcPct val="0"/>
        </a:spcAft>
        <a:defRPr sz="2800" b="1">
          <a:solidFill>
            <a:schemeClr val="bg1"/>
          </a:solidFill>
          <a:latin typeface="Arial" pitchFamily="34" charset="0"/>
        </a:defRPr>
      </a:lvl4pPr>
      <a:lvl5pPr algn="l" rtl="0" fontAlgn="base">
        <a:spcBef>
          <a:spcPct val="0"/>
        </a:spcBef>
        <a:spcAft>
          <a:spcPct val="0"/>
        </a:spcAft>
        <a:defRPr sz="2800" b="1">
          <a:solidFill>
            <a:schemeClr val="bg1"/>
          </a:solidFill>
          <a:latin typeface="Arial" pitchFamily="34" charset="0"/>
        </a:defRPr>
      </a:lvl5pPr>
      <a:lvl6pPr marL="457200" algn="l" rtl="0" fontAlgn="base">
        <a:spcBef>
          <a:spcPct val="0"/>
        </a:spcBef>
        <a:spcAft>
          <a:spcPct val="0"/>
        </a:spcAft>
        <a:defRPr sz="2800" b="1">
          <a:solidFill>
            <a:schemeClr val="bg1"/>
          </a:solidFill>
          <a:latin typeface="Arial" pitchFamily="34" charset="0"/>
        </a:defRPr>
      </a:lvl6pPr>
      <a:lvl7pPr marL="914400" algn="l" rtl="0" fontAlgn="base">
        <a:spcBef>
          <a:spcPct val="0"/>
        </a:spcBef>
        <a:spcAft>
          <a:spcPct val="0"/>
        </a:spcAft>
        <a:defRPr sz="2800" b="1">
          <a:solidFill>
            <a:schemeClr val="bg1"/>
          </a:solidFill>
          <a:latin typeface="Arial" pitchFamily="34" charset="0"/>
        </a:defRPr>
      </a:lvl7pPr>
      <a:lvl8pPr marL="1371600" algn="l" rtl="0" fontAlgn="base">
        <a:spcBef>
          <a:spcPct val="0"/>
        </a:spcBef>
        <a:spcAft>
          <a:spcPct val="0"/>
        </a:spcAft>
        <a:defRPr sz="2800" b="1">
          <a:solidFill>
            <a:schemeClr val="bg1"/>
          </a:solidFill>
          <a:latin typeface="Arial" pitchFamily="34" charset="0"/>
        </a:defRPr>
      </a:lvl8pPr>
      <a:lvl9pPr marL="1828800" algn="l" rtl="0" fontAlgn="base">
        <a:spcBef>
          <a:spcPct val="0"/>
        </a:spcBef>
        <a:spcAft>
          <a:spcPct val="0"/>
        </a:spcAft>
        <a:defRPr sz="2800" b="1">
          <a:solidFill>
            <a:schemeClr val="bg1"/>
          </a:solidFill>
          <a:latin typeface="Arial" pitchFamily="34" charset="0"/>
        </a:defRPr>
      </a:lvl9pPr>
    </p:titleStyle>
    <p:bodyStyle>
      <a:lvl1pPr marL="342900" indent="-342900" algn="l" rtl="0" fontAlgn="base">
        <a:spcBef>
          <a:spcPct val="20000"/>
        </a:spcBef>
        <a:spcAft>
          <a:spcPct val="0"/>
        </a:spcAft>
        <a:buFont typeface="Wingdings" pitchFamily="2" charset="2"/>
        <a:buChar char="§"/>
        <a:defRPr sz="2600" b="1">
          <a:solidFill>
            <a:srgbClr val="1D386D"/>
          </a:solidFill>
          <a:latin typeface="+mn-lt"/>
          <a:ea typeface="+mn-ea"/>
          <a:cs typeface="+mn-cs"/>
        </a:defRPr>
      </a:lvl1pPr>
      <a:lvl2pPr marL="742950" indent="-285750" algn="l" rtl="0" fontAlgn="base">
        <a:spcBef>
          <a:spcPct val="20000"/>
        </a:spcBef>
        <a:spcAft>
          <a:spcPct val="0"/>
        </a:spcAft>
        <a:buChar char="•"/>
        <a:defRPr sz="2400">
          <a:solidFill>
            <a:srgbClr val="1D386D"/>
          </a:solidFill>
          <a:latin typeface="+mn-lt"/>
        </a:defRPr>
      </a:lvl2pPr>
      <a:lvl3pPr marL="1143000" indent="-228600" algn="l" rtl="0" fontAlgn="base">
        <a:spcBef>
          <a:spcPct val="20000"/>
        </a:spcBef>
        <a:spcAft>
          <a:spcPct val="0"/>
        </a:spcAft>
        <a:buFont typeface="Wingdings" pitchFamily="2" charset="2"/>
        <a:buChar char=""/>
        <a:defRPr sz="2200">
          <a:solidFill>
            <a:srgbClr val="1D386D"/>
          </a:solidFill>
          <a:latin typeface="+mn-lt"/>
        </a:defRPr>
      </a:lvl3pPr>
      <a:lvl4pPr marL="1600200" indent="-228600" algn="l" rtl="0" fontAlgn="base">
        <a:spcBef>
          <a:spcPct val="20000"/>
        </a:spcBef>
        <a:spcAft>
          <a:spcPct val="0"/>
        </a:spcAft>
        <a:buFont typeface="Wingdings" pitchFamily="2" charset="2"/>
        <a:buChar char="§"/>
        <a:defRPr sz="2000">
          <a:solidFill>
            <a:srgbClr val="1D386D"/>
          </a:solidFill>
          <a:latin typeface="+mn-lt"/>
        </a:defRPr>
      </a:lvl4pPr>
      <a:lvl5pPr marL="2057400" indent="-228600" algn="l" rtl="0" fontAlgn="base">
        <a:spcBef>
          <a:spcPct val="20000"/>
        </a:spcBef>
        <a:spcAft>
          <a:spcPct val="0"/>
        </a:spcAft>
        <a:buFont typeface="Wingdings" pitchFamily="2" charset="2"/>
        <a:buChar char=""/>
        <a:defRPr>
          <a:solidFill>
            <a:srgbClr val="1D386D"/>
          </a:solidFill>
          <a:latin typeface="+mn-lt"/>
        </a:defRPr>
      </a:lvl5pPr>
      <a:lvl6pPr marL="2514600" indent="-228600" algn="l" rtl="0" fontAlgn="base">
        <a:spcBef>
          <a:spcPct val="20000"/>
        </a:spcBef>
        <a:spcAft>
          <a:spcPct val="0"/>
        </a:spcAft>
        <a:buFont typeface="Wingdings" pitchFamily="2" charset="2"/>
        <a:buChar char=""/>
        <a:defRPr>
          <a:solidFill>
            <a:srgbClr val="1D386D"/>
          </a:solidFill>
          <a:latin typeface="+mn-lt"/>
        </a:defRPr>
      </a:lvl6pPr>
      <a:lvl7pPr marL="2971800" indent="-228600" algn="l" rtl="0" fontAlgn="base">
        <a:spcBef>
          <a:spcPct val="20000"/>
        </a:spcBef>
        <a:spcAft>
          <a:spcPct val="0"/>
        </a:spcAft>
        <a:buFont typeface="Wingdings" pitchFamily="2" charset="2"/>
        <a:buChar char=""/>
        <a:defRPr>
          <a:solidFill>
            <a:srgbClr val="1D386D"/>
          </a:solidFill>
          <a:latin typeface="+mn-lt"/>
        </a:defRPr>
      </a:lvl7pPr>
      <a:lvl8pPr marL="3429000" indent="-228600" algn="l" rtl="0" fontAlgn="base">
        <a:spcBef>
          <a:spcPct val="20000"/>
        </a:spcBef>
        <a:spcAft>
          <a:spcPct val="0"/>
        </a:spcAft>
        <a:buFont typeface="Wingdings" pitchFamily="2" charset="2"/>
        <a:buChar char=""/>
        <a:defRPr>
          <a:solidFill>
            <a:srgbClr val="1D386D"/>
          </a:solidFill>
          <a:latin typeface="+mn-lt"/>
        </a:defRPr>
      </a:lvl8pPr>
      <a:lvl9pPr marL="3886200" indent="-228600" algn="l" rtl="0" fontAlgn="base">
        <a:spcBef>
          <a:spcPct val="20000"/>
        </a:spcBef>
        <a:spcAft>
          <a:spcPct val="0"/>
        </a:spcAft>
        <a:buFont typeface="Wingdings" pitchFamily="2" charset="2"/>
        <a:buChar char=""/>
        <a:defRPr>
          <a:solidFill>
            <a:srgbClr val="1D386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3" descr="QLGC subcomps"/>
          <p:cNvPicPr>
            <a:picLocks noChangeAspect="1" noChangeArrowheads="1"/>
          </p:cNvPicPr>
          <p:nvPr userDrawn="1"/>
        </p:nvPicPr>
        <p:blipFill>
          <a:blip r:embed="rId16" cstate="screen"/>
          <a:srcRect/>
          <a:stretch>
            <a:fillRect/>
          </a:stretch>
        </p:blipFill>
        <p:spPr bwMode="auto">
          <a:xfrm>
            <a:off x="0" y="0"/>
            <a:ext cx="9144000" cy="1193800"/>
          </a:xfrm>
          <a:prstGeom prst="rect">
            <a:avLst/>
          </a:prstGeom>
          <a:noFill/>
          <a:ln w="9525">
            <a:noFill/>
            <a:miter lim="800000"/>
            <a:headEnd/>
            <a:tailEnd/>
          </a:ln>
        </p:spPr>
      </p:pic>
      <p:pic>
        <p:nvPicPr>
          <p:cNvPr id="9219" name="Picture 3" descr="QLGC PPsub bottom"/>
          <p:cNvPicPr>
            <a:picLocks noChangeAspect="1" noChangeArrowheads="1"/>
          </p:cNvPicPr>
          <p:nvPr userDrawn="1"/>
        </p:nvPicPr>
        <p:blipFill>
          <a:blip r:embed="rId17" cstate="screen"/>
          <a:srcRect/>
          <a:stretch>
            <a:fillRect/>
          </a:stretch>
        </p:blipFill>
        <p:spPr bwMode="auto">
          <a:xfrm>
            <a:off x="0" y="6629400"/>
            <a:ext cx="9144000" cy="249238"/>
          </a:xfrm>
          <a:prstGeom prst="rect">
            <a:avLst/>
          </a:prstGeom>
          <a:noFill/>
        </p:spPr>
      </p:pic>
      <p:sp>
        <p:nvSpPr>
          <p:cNvPr id="9220" name="Rectangle 4"/>
          <p:cNvSpPr>
            <a:spLocks noGrp="1" noChangeArrowheads="1"/>
          </p:cNvSpPr>
          <p:nvPr>
            <p:ph type="title"/>
          </p:nvPr>
        </p:nvSpPr>
        <p:spPr bwMode="auto">
          <a:xfrm>
            <a:off x="381000" y="276225"/>
            <a:ext cx="7543800"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Heading – Arial 28 bold</a:t>
            </a:r>
          </a:p>
        </p:txBody>
      </p:sp>
      <p:sp>
        <p:nvSpPr>
          <p:cNvPr id="9221" name="Rectangle 5"/>
          <p:cNvSpPr>
            <a:spLocks noGrp="1" noChangeArrowheads="1"/>
          </p:cNvSpPr>
          <p:nvPr>
            <p:ph type="body" idx="1"/>
          </p:nvPr>
        </p:nvSpPr>
        <p:spPr bwMode="auto">
          <a:xfrm>
            <a:off x="369888" y="1219200"/>
            <a:ext cx="8545512"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1st level - Arial 26 bold (4.58 x 2.42 : 4.75 x 3.33)</a:t>
            </a:r>
          </a:p>
          <a:p>
            <a:pPr lvl="1"/>
            <a:r>
              <a:rPr lang="en-US" smtClean="0"/>
              <a:t>2nd level – Arial 24</a:t>
            </a:r>
          </a:p>
          <a:p>
            <a:pPr lvl="2"/>
            <a:r>
              <a:rPr lang="en-US" smtClean="0"/>
              <a:t>3rd level – Arial 22</a:t>
            </a:r>
          </a:p>
          <a:p>
            <a:pPr lvl="3"/>
            <a:r>
              <a:rPr lang="en-US" smtClean="0"/>
              <a:t>4th level – Arial 20</a:t>
            </a:r>
          </a:p>
          <a:p>
            <a:pPr lvl="4"/>
            <a:r>
              <a:rPr lang="en-US" smtClean="0"/>
              <a:t>5th level Arial 18</a:t>
            </a:r>
          </a:p>
        </p:txBody>
      </p:sp>
      <p:sp>
        <p:nvSpPr>
          <p:cNvPr id="9222" name="Rectangle 6"/>
          <p:cNvSpPr>
            <a:spLocks noGrp="1" noChangeArrowheads="1"/>
          </p:cNvSpPr>
          <p:nvPr>
            <p:ph type="dt" sz="half" idx="2"/>
          </p:nvPr>
        </p:nvSpPr>
        <p:spPr bwMode="auto">
          <a:xfrm>
            <a:off x="7543800" y="6638925"/>
            <a:ext cx="14478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a:solidFill>
                  <a:srgbClr val="3A5499"/>
                </a:solidFill>
              </a:defRPr>
            </a:lvl1pPr>
          </a:lstStyle>
          <a:p>
            <a:pPr algn="ctr"/>
            <a:r>
              <a:rPr lang="en-US" smtClean="0">
                <a:latin typeface="Arial" pitchFamily="34" charset="0"/>
              </a:rPr>
              <a:t>May 2009</a:t>
            </a:r>
            <a:endParaRPr lang="en-US">
              <a:latin typeface="Arial" pitchFamily="34" charset="0"/>
            </a:endParaRPr>
          </a:p>
        </p:txBody>
      </p:sp>
      <p:sp>
        <p:nvSpPr>
          <p:cNvPr id="9223" name="Rectangle 7"/>
          <p:cNvSpPr>
            <a:spLocks noGrp="1" noChangeArrowheads="1"/>
          </p:cNvSpPr>
          <p:nvPr>
            <p:ph type="ftr" sz="quarter" idx="3"/>
          </p:nvPr>
        </p:nvSpPr>
        <p:spPr bwMode="auto">
          <a:xfrm>
            <a:off x="1676400" y="6629400"/>
            <a:ext cx="57912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a:solidFill>
                  <a:srgbClr val="3A5499"/>
                </a:solidFill>
              </a:defRPr>
            </a:lvl1pPr>
          </a:lstStyle>
          <a:p>
            <a:pPr algn="ctr"/>
            <a:r>
              <a:rPr lang="en-US">
                <a:latin typeface="Arial" pitchFamily="34" charset="0"/>
              </a:rPr>
              <a:t>QLogic Confidential</a:t>
            </a:r>
          </a:p>
        </p:txBody>
      </p:sp>
      <p:sp>
        <p:nvSpPr>
          <p:cNvPr id="9224" name="Rectangle 8"/>
          <p:cNvSpPr>
            <a:spLocks noGrp="1" noChangeArrowheads="1"/>
          </p:cNvSpPr>
          <p:nvPr>
            <p:ph type="sldNum" sz="quarter" idx="4"/>
          </p:nvPr>
        </p:nvSpPr>
        <p:spPr bwMode="auto">
          <a:xfrm>
            <a:off x="39688" y="6621463"/>
            <a:ext cx="7620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a:solidFill>
                  <a:srgbClr val="3A5499"/>
                </a:solidFill>
              </a:defRPr>
            </a:lvl1pPr>
          </a:lstStyle>
          <a:p>
            <a:pPr algn="ctr"/>
            <a:fld id="{4D9FB363-6746-4F57-9A4C-293BD0742ED1}" type="slidenum">
              <a:rPr lang="en-US">
                <a:latin typeface="Arial" pitchFamily="34" charset="0"/>
              </a:rPr>
              <a:pPr algn="ctr"/>
              <a:t>‹#›</a:t>
            </a:fld>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Lst>
  <p:transition>
    <p:pull/>
  </p:transition>
  <p:timing>
    <p:tnLst>
      <p:par>
        <p:cTn id="1" dur="indefinite" restart="never" nodeType="tmRoot"/>
      </p:par>
    </p:tnLst>
  </p:timing>
  <p:hf hdr="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pitchFamily="34" charset="0"/>
        </a:defRPr>
      </a:lvl2pPr>
      <a:lvl3pPr algn="l" rtl="0" fontAlgn="base">
        <a:spcBef>
          <a:spcPct val="0"/>
        </a:spcBef>
        <a:spcAft>
          <a:spcPct val="0"/>
        </a:spcAft>
        <a:defRPr sz="2800" b="1">
          <a:solidFill>
            <a:schemeClr val="bg1"/>
          </a:solidFill>
          <a:latin typeface="Arial" pitchFamily="34" charset="0"/>
        </a:defRPr>
      </a:lvl3pPr>
      <a:lvl4pPr algn="l" rtl="0" fontAlgn="base">
        <a:spcBef>
          <a:spcPct val="0"/>
        </a:spcBef>
        <a:spcAft>
          <a:spcPct val="0"/>
        </a:spcAft>
        <a:defRPr sz="2800" b="1">
          <a:solidFill>
            <a:schemeClr val="bg1"/>
          </a:solidFill>
          <a:latin typeface="Arial" pitchFamily="34" charset="0"/>
        </a:defRPr>
      </a:lvl4pPr>
      <a:lvl5pPr algn="l" rtl="0" fontAlgn="base">
        <a:spcBef>
          <a:spcPct val="0"/>
        </a:spcBef>
        <a:spcAft>
          <a:spcPct val="0"/>
        </a:spcAft>
        <a:defRPr sz="2800" b="1">
          <a:solidFill>
            <a:schemeClr val="bg1"/>
          </a:solidFill>
          <a:latin typeface="Arial" pitchFamily="34" charset="0"/>
        </a:defRPr>
      </a:lvl5pPr>
      <a:lvl6pPr marL="457200" algn="l" rtl="0" fontAlgn="base">
        <a:spcBef>
          <a:spcPct val="0"/>
        </a:spcBef>
        <a:spcAft>
          <a:spcPct val="0"/>
        </a:spcAft>
        <a:defRPr sz="2800" b="1">
          <a:solidFill>
            <a:schemeClr val="bg1"/>
          </a:solidFill>
          <a:latin typeface="Arial" pitchFamily="34" charset="0"/>
        </a:defRPr>
      </a:lvl6pPr>
      <a:lvl7pPr marL="914400" algn="l" rtl="0" fontAlgn="base">
        <a:spcBef>
          <a:spcPct val="0"/>
        </a:spcBef>
        <a:spcAft>
          <a:spcPct val="0"/>
        </a:spcAft>
        <a:defRPr sz="2800" b="1">
          <a:solidFill>
            <a:schemeClr val="bg1"/>
          </a:solidFill>
          <a:latin typeface="Arial" pitchFamily="34" charset="0"/>
        </a:defRPr>
      </a:lvl7pPr>
      <a:lvl8pPr marL="1371600" algn="l" rtl="0" fontAlgn="base">
        <a:spcBef>
          <a:spcPct val="0"/>
        </a:spcBef>
        <a:spcAft>
          <a:spcPct val="0"/>
        </a:spcAft>
        <a:defRPr sz="2800" b="1">
          <a:solidFill>
            <a:schemeClr val="bg1"/>
          </a:solidFill>
          <a:latin typeface="Arial" pitchFamily="34" charset="0"/>
        </a:defRPr>
      </a:lvl8pPr>
      <a:lvl9pPr marL="1828800" algn="l" rtl="0" fontAlgn="base">
        <a:spcBef>
          <a:spcPct val="0"/>
        </a:spcBef>
        <a:spcAft>
          <a:spcPct val="0"/>
        </a:spcAft>
        <a:defRPr sz="2800" b="1">
          <a:solidFill>
            <a:schemeClr val="bg1"/>
          </a:solidFill>
          <a:latin typeface="Arial" pitchFamily="34" charset="0"/>
        </a:defRPr>
      </a:lvl9pPr>
    </p:titleStyle>
    <p:bodyStyle>
      <a:lvl1pPr marL="342900" indent="-342900" algn="l" rtl="0" fontAlgn="base">
        <a:spcBef>
          <a:spcPct val="20000"/>
        </a:spcBef>
        <a:spcAft>
          <a:spcPct val="0"/>
        </a:spcAft>
        <a:buFont typeface="Wingdings" pitchFamily="2" charset="2"/>
        <a:buChar char="§"/>
        <a:defRPr sz="2600" b="1">
          <a:solidFill>
            <a:srgbClr val="1D386D"/>
          </a:solidFill>
          <a:latin typeface="+mn-lt"/>
          <a:ea typeface="+mn-ea"/>
          <a:cs typeface="+mn-cs"/>
        </a:defRPr>
      </a:lvl1pPr>
      <a:lvl2pPr marL="742950" indent="-285750" algn="l" rtl="0" fontAlgn="base">
        <a:spcBef>
          <a:spcPct val="20000"/>
        </a:spcBef>
        <a:spcAft>
          <a:spcPct val="0"/>
        </a:spcAft>
        <a:buChar char="•"/>
        <a:defRPr sz="2400">
          <a:solidFill>
            <a:srgbClr val="1D386D"/>
          </a:solidFill>
          <a:latin typeface="+mn-lt"/>
        </a:defRPr>
      </a:lvl2pPr>
      <a:lvl3pPr marL="1143000" indent="-228600" algn="l" rtl="0" fontAlgn="base">
        <a:spcBef>
          <a:spcPct val="20000"/>
        </a:spcBef>
        <a:spcAft>
          <a:spcPct val="0"/>
        </a:spcAft>
        <a:buFont typeface="Wingdings" pitchFamily="2" charset="2"/>
        <a:buChar char=""/>
        <a:defRPr sz="2200">
          <a:solidFill>
            <a:srgbClr val="1D386D"/>
          </a:solidFill>
          <a:latin typeface="+mn-lt"/>
        </a:defRPr>
      </a:lvl3pPr>
      <a:lvl4pPr marL="1600200" indent="-228600" algn="l" rtl="0" fontAlgn="base">
        <a:spcBef>
          <a:spcPct val="20000"/>
        </a:spcBef>
        <a:spcAft>
          <a:spcPct val="0"/>
        </a:spcAft>
        <a:buFont typeface="Wingdings" pitchFamily="2" charset="2"/>
        <a:buChar char="§"/>
        <a:defRPr sz="2000">
          <a:solidFill>
            <a:srgbClr val="1D386D"/>
          </a:solidFill>
          <a:latin typeface="+mn-lt"/>
        </a:defRPr>
      </a:lvl4pPr>
      <a:lvl5pPr marL="2057400" indent="-228600" algn="l" rtl="0" fontAlgn="base">
        <a:spcBef>
          <a:spcPct val="20000"/>
        </a:spcBef>
        <a:spcAft>
          <a:spcPct val="0"/>
        </a:spcAft>
        <a:buFont typeface="Wingdings" pitchFamily="2" charset="2"/>
        <a:buChar char=""/>
        <a:defRPr>
          <a:solidFill>
            <a:srgbClr val="1D386D"/>
          </a:solidFill>
          <a:latin typeface="+mn-lt"/>
        </a:defRPr>
      </a:lvl5pPr>
      <a:lvl6pPr marL="2514600" indent="-228600" algn="l" rtl="0" fontAlgn="base">
        <a:spcBef>
          <a:spcPct val="20000"/>
        </a:spcBef>
        <a:spcAft>
          <a:spcPct val="0"/>
        </a:spcAft>
        <a:buFont typeface="Wingdings" pitchFamily="2" charset="2"/>
        <a:buChar char=""/>
        <a:defRPr>
          <a:solidFill>
            <a:srgbClr val="1D386D"/>
          </a:solidFill>
          <a:latin typeface="+mn-lt"/>
        </a:defRPr>
      </a:lvl6pPr>
      <a:lvl7pPr marL="2971800" indent="-228600" algn="l" rtl="0" fontAlgn="base">
        <a:spcBef>
          <a:spcPct val="20000"/>
        </a:spcBef>
        <a:spcAft>
          <a:spcPct val="0"/>
        </a:spcAft>
        <a:buFont typeface="Wingdings" pitchFamily="2" charset="2"/>
        <a:buChar char=""/>
        <a:defRPr>
          <a:solidFill>
            <a:srgbClr val="1D386D"/>
          </a:solidFill>
          <a:latin typeface="+mn-lt"/>
        </a:defRPr>
      </a:lvl7pPr>
      <a:lvl8pPr marL="3429000" indent="-228600" algn="l" rtl="0" fontAlgn="base">
        <a:spcBef>
          <a:spcPct val="20000"/>
        </a:spcBef>
        <a:spcAft>
          <a:spcPct val="0"/>
        </a:spcAft>
        <a:buFont typeface="Wingdings" pitchFamily="2" charset="2"/>
        <a:buChar char=""/>
        <a:defRPr>
          <a:solidFill>
            <a:srgbClr val="1D386D"/>
          </a:solidFill>
          <a:latin typeface="+mn-lt"/>
        </a:defRPr>
      </a:lvl8pPr>
      <a:lvl9pPr marL="3886200" indent="-228600" algn="l" rtl="0" fontAlgn="base">
        <a:spcBef>
          <a:spcPct val="20000"/>
        </a:spcBef>
        <a:spcAft>
          <a:spcPct val="0"/>
        </a:spcAft>
        <a:buFont typeface="Wingdings" pitchFamily="2" charset="2"/>
        <a:buChar char=""/>
        <a:defRPr>
          <a:solidFill>
            <a:srgbClr val="1D386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notesSlide" Target="../notesSlides/notesSlide3.xml"/><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slideLayout" Target="../slideLayouts/slideLayout13.xml"/><Relationship Id="rId16" Type="http://schemas.openxmlformats.org/officeDocument/2006/relationships/image" Target="../media/image26.png"/><Relationship Id="rId1" Type="http://schemas.openxmlformats.org/officeDocument/2006/relationships/tags" Target="../tags/tag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jpe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jpe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png"/><Relationship Id="rId25" Type="http://schemas.openxmlformats.org/officeDocument/2006/relationships/image" Target="../media/image49.jpeg"/><Relationship Id="rId2" Type="http://schemas.openxmlformats.org/officeDocument/2006/relationships/notesSlide" Target="../notesSlides/notesSlide4.xml"/><Relationship Id="rId16" Type="http://schemas.openxmlformats.org/officeDocument/2006/relationships/image" Target="../media/image40.jpeg"/><Relationship Id="rId20"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0.jpeg"/><Relationship Id="rId11" Type="http://schemas.openxmlformats.org/officeDocument/2006/relationships/image" Target="../media/image35.jpe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jpeg"/><Relationship Id="rId22" Type="http://schemas.openxmlformats.org/officeDocument/2006/relationships/image" Target="../media/image46.jpeg"/></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emf"/><Relationship Id="rId4" Type="http://schemas.openxmlformats.org/officeDocument/2006/relationships/image" Target="../media/image52.png"/><Relationship Id="rId9" Type="http://schemas.openxmlformats.org/officeDocument/2006/relationships/image" Target="../media/image57.jpeg"/></Relationships>
</file>

<file path=ppt/slides/_rels/slide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p:txBody>
          <a:bodyPr/>
          <a:lstStyle/>
          <a:p>
            <a:pPr eaLnBrk="1" hangingPunct="1"/>
            <a:r>
              <a:rPr lang="en-US" dirty="0" smtClean="0"/>
              <a:t>Next Generation </a:t>
            </a:r>
            <a:r>
              <a:rPr lang="en-US" dirty="0" err="1" smtClean="0"/>
              <a:t>InfiniBand</a:t>
            </a:r>
            <a:r>
              <a:rPr lang="en-US" dirty="0" smtClean="0"/>
              <a:t> Clustering and Network Administration Tools</a:t>
            </a:r>
          </a:p>
        </p:txBody>
      </p:sp>
      <p:sp>
        <p:nvSpPr>
          <p:cNvPr id="43011" name="Rectangle 5"/>
          <p:cNvSpPr>
            <a:spLocks noGrp="1" noChangeArrowheads="1"/>
          </p:cNvSpPr>
          <p:nvPr>
            <p:ph type="subTitle" idx="1"/>
          </p:nvPr>
        </p:nvSpPr>
        <p:spPr/>
        <p:txBody>
          <a:bodyPr/>
          <a:lstStyle/>
          <a:p>
            <a:pPr eaLnBrk="1" hangingPunct="1"/>
            <a:r>
              <a:rPr lang="en-US" dirty="0" smtClean="0"/>
              <a:t>Brady Black</a:t>
            </a:r>
          </a:p>
          <a:p>
            <a:pPr eaLnBrk="1" hangingPunct="1"/>
            <a:r>
              <a:rPr lang="en-US" dirty="0" smtClean="0"/>
              <a:t>HPC Solutions Architect</a:t>
            </a:r>
          </a:p>
          <a:p>
            <a:pPr eaLnBrk="1" hangingPunct="1"/>
            <a:r>
              <a:rPr lang="en-US" dirty="0" smtClean="0"/>
              <a:t>QLogic Corporation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10, 2007</a:t>
            </a:r>
          </a:p>
        </p:txBody>
      </p:sp>
      <p:sp>
        <p:nvSpPr>
          <p:cNvPr id="5" name="Footer Placeholder 4"/>
          <p:cNvSpPr>
            <a:spLocks noGrp="1"/>
          </p:cNvSpPr>
          <p:nvPr>
            <p:ph type="ftr" sz="quarter" idx="4294967295"/>
          </p:nvPr>
        </p:nvSpPr>
        <p:spPr>
          <a:xfrm>
            <a:off x="3124200" y="6629400"/>
            <a:ext cx="2895600" cy="155575"/>
          </a:xfrm>
          <a:prstGeom prst="rect">
            <a:avLst/>
          </a:prstGeom>
        </p:spPr>
        <p:txBody>
          <a:bodyPr/>
          <a:lstStyle/>
          <a:p>
            <a:r>
              <a:rPr lang="en-US"/>
              <a:t>QLogic Confidential</a:t>
            </a:r>
          </a:p>
        </p:txBody>
      </p:sp>
      <p:sp>
        <p:nvSpPr>
          <p:cNvPr id="6" name="Slide Number Placeholder 5"/>
          <p:cNvSpPr>
            <a:spLocks noGrp="1"/>
          </p:cNvSpPr>
          <p:nvPr>
            <p:ph type="sldNum" sz="quarter" idx="4294967295"/>
          </p:nvPr>
        </p:nvSpPr>
        <p:spPr>
          <a:xfrm>
            <a:off x="39688" y="6621463"/>
            <a:ext cx="762000" cy="171450"/>
          </a:xfrm>
          <a:prstGeom prst="rect">
            <a:avLst/>
          </a:prstGeom>
        </p:spPr>
        <p:txBody>
          <a:bodyPr/>
          <a:lstStyle/>
          <a:p>
            <a:fld id="{3D4C96F4-14F1-4387-BAD9-8471E3BFF3D3}" type="slidenum">
              <a:rPr lang="en-US"/>
              <a:pPr/>
              <a:t>10</a:t>
            </a:fld>
            <a:endParaRPr lang="en-US"/>
          </a:p>
        </p:txBody>
      </p:sp>
      <p:sp>
        <p:nvSpPr>
          <p:cNvPr id="87042" name="Rectangle 2"/>
          <p:cNvSpPr>
            <a:spLocks noGrp="1" noChangeArrowheads="1"/>
          </p:cNvSpPr>
          <p:nvPr>
            <p:ph type="title"/>
          </p:nvPr>
        </p:nvSpPr>
        <p:spPr/>
        <p:txBody>
          <a:bodyPr/>
          <a:lstStyle/>
          <a:p>
            <a:r>
              <a:rPr lang="en-US" dirty="0" smtClean="0"/>
              <a:t>Topology View</a:t>
            </a:r>
            <a:endParaRPr lang="en-US" dirty="0"/>
          </a:p>
        </p:txBody>
      </p:sp>
      <p:pic>
        <p:nvPicPr>
          <p:cNvPr id="87044" name="Picture 4"/>
          <p:cNvPicPr>
            <a:picLocks noChangeAspect="1" noChangeArrowheads="1"/>
          </p:cNvPicPr>
          <p:nvPr/>
        </p:nvPicPr>
        <p:blipFill>
          <a:blip r:embed="rId3" cstate="screen"/>
          <a:srcRect/>
          <a:stretch>
            <a:fillRect/>
          </a:stretch>
        </p:blipFill>
        <p:spPr bwMode="auto">
          <a:xfrm>
            <a:off x="-152400" y="1143000"/>
            <a:ext cx="9486900" cy="5915229"/>
          </a:xfrm>
          <a:prstGeom prst="rect">
            <a:avLst/>
          </a:prstGeom>
          <a:noFill/>
          <a:ln w="9525" cap="flat" cmpd="sng" algn="ctr">
            <a:noFill/>
            <a:prstDash val="solid"/>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details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10, 2007</a:t>
            </a:r>
            <a:endParaRPr lang="en-US"/>
          </a:p>
        </p:txBody>
      </p:sp>
      <p:sp>
        <p:nvSpPr>
          <p:cNvPr id="5" name="Footer Placeholder 4"/>
          <p:cNvSpPr>
            <a:spLocks noGrp="1"/>
          </p:cNvSpPr>
          <p:nvPr>
            <p:ph type="ftr" sz="quarter" idx="4294967295"/>
          </p:nvPr>
        </p:nvSpPr>
        <p:spPr>
          <a:xfrm>
            <a:off x="3124200" y="6629400"/>
            <a:ext cx="2895600" cy="155575"/>
          </a:xfrm>
          <a:prstGeom prst="rect">
            <a:avLst/>
          </a:prstGeom>
        </p:spPr>
        <p:txBody>
          <a:bodyPr/>
          <a:lstStyle/>
          <a:p>
            <a:r>
              <a:rPr lang="en-US" smtClean="0"/>
              <a:t>QLogic Confidential</a:t>
            </a:r>
            <a:endParaRPr lang="en-US"/>
          </a:p>
        </p:txBody>
      </p:sp>
      <p:sp>
        <p:nvSpPr>
          <p:cNvPr id="6" name="Slide Number Placeholder 5"/>
          <p:cNvSpPr>
            <a:spLocks noGrp="1"/>
          </p:cNvSpPr>
          <p:nvPr>
            <p:ph type="sldNum" sz="quarter" idx="4294967295"/>
          </p:nvPr>
        </p:nvSpPr>
        <p:spPr>
          <a:xfrm>
            <a:off x="39688" y="6621463"/>
            <a:ext cx="762000" cy="171450"/>
          </a:xfrm>
          <a:prstGeom prst="rect">
            <a:avLst/>
          </a:prstGeom>
        </p:spPr>
        <p:txBody>
          <a:bodyPr/>
          <a:lstStyle/>
          <a:p>
            <a:fld id="{F0381749-B9E0-4841-B228-3DD984CD95FD}" type="slidenum">
              <a:rPr lang="en-US" smtClean="0"/>
              <a:pPr/>
              <a:t>11</a:t>
            </a:fld>
            <a:endParaRPr lang="en-US"/>
          </a:p>
        </p:txBody>
      </p:sp>
      <p:pic>
        <p:nvPicPr>
          <p:cNvPr id="88069" name="Picture 5"/>
          <p:cNvPicPr>
            <a:picLocks noChangeAspect="1" noChangeArrowheads="1"/>
          </p:cNvPicPr>
          <p:nvPr/>
        </p:nvPicPr>
        <p:blipFill>
          <a:blip r:embed="rId3" cstate="screen"/>
          <a:srcRect/>
          <a:stretch>
            <a:fillRect/>
          </a:stretch>
        </p:blipFill>
        <p:spPr bwMode="auto">
          <a:xfrm>
            <a:off x="0" y="1143000"/>
            <a:ext cx="9433560" cy="5895975"/>
          </a:xfrm>
          <a:prstGeom prst="rect">
            <a:avLst/>
          </a:prstGeom>
          <a:noFill/>
          <a:ln w="9525" cap="flat" cmpd="sng" algn="ctr">
            <a:noFill/>
            <a:prstDash val="solid"/>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specific properties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10, 2007</a:t>
            </a:r>
            <a:endParaRPr lang="en-US"/>
          </a:p>
        </p:txBody>
      </p:sp>
      <p:sp>
        <p:nvSpPr>
          <p:cNvPr id="5" name="Footer Placeholder 4"/>
          <p:cNvSpPr>
            <a:spLocks noGrp="1"/>
          </p:cNvSpPr>
          <p:nvPr>
            <p:ph type="ftr" sz="quarter" idx="4294967295"/>
          </p:nvPr>
        </p:nvSpPr>
        <p:spPr>
          <a:xfrm>
            <a:off x="3124200" y="6629400"/>
            <a:ext cx="2895600" cy="155575"/>
          </a:xfrm>
          <a:prstGeom prst="rect">
            <a:avLst/>
          </a:prstGeom>
        </p:spPr>
        <p:txBody>
          <a:bodyPr/>
          <a:lstStyle/>
          <a:p>
            <a:r>
              <a:rPr lang="en-US" smtClean="0"/>
              <a:t>QLogic Confidential</a:t>
            </a:r>
            <a:endParaRPr lang="en-US"/>
          </a:p>
        </p:txBody>
      </p:sp>
      <p:sp>
        <p:nvSpPr>
          <p:cNvPr id="6" name="Slide Number Placeholder 5"/>
          <p:cNvSpPr>
            <a:spLocks noGrp="1"/>
          </p:cNvSpPr>
          <p:nvPr>
            <p:ph type="sldNum" sz="quarter" idx="4294967295"/>
          </p:nvPr>
        </p:nvSpPr>
        <p:spPr>
          <a:xfrm>
            <a:off x="39688" y="6621463"/>
            <a:ext cx="762000" cy="171450"/>
          </a:xfrm>
          <a:prstGeom prst="rect">
            <a:avLst/>
          </a:prstGeom>
        </p:spPr>
        <p:txBody>
          <a:bodyPr/>
          <a:lstStyle/>
          <a:p>
            <a:fld id="{F0381749-B9E0-4841-B228-3DD984CD95FD}" type="slidenum">
              <a:rPr lang="en-US" smtClean="0"/>
              <a:pPr/>
              <a:t>12</a:t>
            </a:fld>
            <a:endParaRPr lang="en-US"/>
          </a:p>
        </p:txBody>
      </p:sp>
      <p:pic>
        <p:nvPicPr>
          <p:cNvPr id="89091" name="Picture 3"/>
          <p:cNvPicPr>
            <a:picLocks noChangeAspect="1" noChangeArrowheads="1"/>
          </p:cNvPicPr>
          <p:nvPr/>
        </p:nvPicPr>
        <p:blipFill>
          <a:blip r:embed="rId3" cstate="screen"/>
          <a:srcRect/>
          <a:stretch>
            <a:fillRect/>
          </a:stretch>
        </p:blipFill>
        <p:spPr bwMode="auto">
          <a:xfrm>
            <a:off x="-152400" y="1047750"/>
            <a:ext cx="9296400" cy="5810250"/>
          </a:xfrm>
          <a:prstGeom prst="rect">
            <a:avLst/>
          </a:prstGeom>
          <a:noFill/>
          <a:ln w="9525" cap="flat" cmpd="sng" algn="ctr">
            <a:noFill/>
            <a:prstDash val="solid"/>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HCA Specific Performance Metrics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10, 2007</a:t>
            </a:r>
            <a:endParaRPr lang="en-US"/>
          </a:p>
        </p:txBody>
      </p:sp>
      <p:sp>
        <p:nvSpPr>
          <p:cNvPr id="5" name="Footer Placeholder 4"/>
          <p:cNvSpPr>
            <a:spLocks noGrp="1"/>
          </p:cNvSpPr>
          <p:nvPr>
            <p:ph type="ftr" sz="quarter" idx="4294967295"/>
          </p:nvPr>
        </p:nvSpPr>
        <p:spPr>
          <a:xfrm>
            <a:off x="3124200" y="6629400"/>
            <a:ext cx="2895600" cy="155575"/>
          </a:xfrm>
          <a:prstGeom prst="rect">
            <a:avLst/>
          </a:prstGeom>
        </p:spPr>
        <p:txBody>
          <a:bodyPr/>
          <a:lstStyle/>
          <a:p>
            <a:r>
              <a:rPr lang="en-US" smtClean="0"/>
              <a:t>QLogic Confidential</a:t>
            </a:r>
            <a:endParaRPr lang="en-US"/>
          </a:p>
        </p:txBody>
      </p:sp>
      <p:sp>
        <p:nvSpPr>
          <p:cNvPr id="6" name="Slide Number Placeholder 5"/>
          <p:cNvSpPr>
            <a:spLocks noGrp="1"/>
          </p:cNvSpPr>
          <p:nvPr>
            <p:ph type="sldNum" sz="quarter" idx="4294967295"/>
          </p:nvPr>
        </p:nvSpPr>
        <p:spPr>
          <a:xfrm>
            <a:off x="39688" y="6621463"/>
            <a:ext cx="762000" cy="171450"/>
          </a:xfrm>
          <a:prstGeom prst="rect">
            <a:avLst/>
          </a:prstGeom>
        </p:spPr>
        <p:txBody>
          <a:bodyPr/>
          <a:lstStyle/>
          <a:p>
            <a:fld id="{F0381749-B9E0-4841-B228-3DD984CD95FD}" type="slidenum">
              <a:rPr lang="en-US" smtClean="0"/>
              <a:pPr/>
              <a:t>13</a:t>
            </a:fld>
            <a:endParaRPr lang="en-US"/>
          </a:p>
        </p:txBody>
      </p:sp>
      <p:pic>
        <p:nvPicPr>
          <p:cNvPr id="90114" name="Picture 2"/>
          <p:cNvPicPr>
            <a:picLocks noChangeAspect="1" noChangeArrowheads="1"/>
          </p:cNvPicPr>
          <p:nvPr/>
        </p:nvPicPr>
        <p:blipFill>
          <a:blip r:embed="rId3" cstate="screen"/>
          <a:srcRect/>
          <a:stretch>
            <a:fillRect/>
          </a:stretch>
        </p:blipFill>
        <p:spPr bwMode="auto">
          <a:xfrm>
            <a:off x="0" y="1066800"/>
            <a:ext cx="9144000" cy="5701425"/>
          </a:xfrm>
          <a:prstGeom prst="rect">
            <a:avLst/>
          </a:prstGeom>
          <a:noFill/>
          <a:ln w="9525" cap="flat" cmpd="sng" algn="ctr">
            <a:noFill/>
            <a:prstDash val="solid"/>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Sep XX, 2007</a:t>
            </a:r>
          </a:p>
        </p:txBody>
      </p:sp>
      <p:sp>
        <p:nvSpPr>
          <p:cNvPr id="5" name="Footer Placeholder 4"/>
          <p:cNvSpPr>
            <a:spLocks noGrp="1"/>
          </p:cNvSpPr>
          <p:nvPr>
            <p:ph type="ftr" sz="quarter" idx="4294967295"/>
          </p:nvPr>
        </p:nvSpPr>
        <p:spPr>
          <a:xfrm>
            <a:off x="3124200" y="6629400"/>
            <a:ext cx="2895600" cy="155575"/>
          </a:xfrm>
          <a:prstGeom prst="rect">
            <a:avLst/>
          </a:prstGeom>
        </p:spPr>
        <p:txBody>
          <a:bodyPr/>
          <a:lstStyle/>
          <a:p>
            <a:r>
              <a:rPr lang="en-US"/>
              <a:t>QLogic Confidential</a:t>
            </a:r>
          </a:p>
        </p:txBody>
      </p:sp>
      <p:sp>
        <p:nvSpPr>
          <p:cNvPr id="489474" name="Rectangle 2"/>
          <p:cNvSpPr>
            <a:spLocks noGrp="1" noChangeArrowheads="1"/>
          </p:cNvSpPr>
          <p:nvPr>
            <p:ph type="title"/>
          </p:nvPr>
        </p:nvSpPr>
        <p:spPr/>
        <p:txBody>
          <a:bodyPr/>
          <a:lstStyle/>
          <a:p>
            <a:r>
              <a:rPr lang="en-US"/>
              <a:t>MPI Performance Tool Overview</a:t>
            </a:r>
          </a:p>
        </p:txBody>
      </p:sp>
      <p:sp>
        <p:nvSpPr>
          <p:cNvPr id="489475" name="Rectangle 3"/>
          <p:cNvSpPr>
            <a:spLocks noGrp="1" noChangeArrowheads="1"/>
          </p:cNvSpPr>
          <p:nvPr>
            <p:ph type="body" idx="1"/>
          </p:nvPr>
        </p:nvSpPr>
        <p:spPr/>
        <p:txBody>
          <a:bodyPr/>
          <a:lstStyle/>
          <a:p>
            <a:pPr>
              <a:lnSpc>
                <a:spcPct val="80000"/>
              </a:lnSpc>
            </a:pPr>
            <a:r>
              <a:rPr lang="en-US" dirty="0"/>
              <a:t>Latency/Bandwidth Deviation Test is an analysis and diagnostic tool for performing pair-wise bandwidth and latency testing</a:t>
            </a:r>
          </a:p>
          <a:p>
            <a:pPr>
              <a:lnSpc>
                <a:spcPct val="80000"/>
              </a:lnSpc>
            </a:pPr>
            <a:r>
              <a:rPr lang="en-US" dirty="0"/>
              <a:t>Tool is available in </a:t>
            </a:r>
            <a:r>
              <a:rPr lang="en-US" dirty="0" err="1"/>
              <a:t>FastFabric</a:t>
            </a:r>
            <a:r>
              <a:rPr lang="en-US" dirty="0"/>
              <a:t> using the “Check MPI Performance” TUI menu option</a:t>
            </a:r>
          </a:p>
          <a:p>
            <a:pPr>
              <a:lnSpc>
                <a:spcPct val="80000"/>
              </a:lnSpc>
            </a:pPr>
            <a:r>
              <a:rPr lang="en-US" dirty="0"/>
              <a:t>Test will report pairs outside an acceptable tolerance range. </a:t>
            </a:r>
          </a:p>
          <a:p>
            <a:pPr>
              <a:lnSpc>
                <a:spcPct val="80000"/>
              </a:lnSpc>
            </a:pPr>
            <a:r>
              <a:rPr lang="en-US" dirty="0"/>
              <a:t>Will identify specific nodes which have problems and provide a concise summary of results.</a:t>
            </a:r>
          </a:p>
          <a:p>
            <a:pPr>
              <a:lnSpc>
                <a:spcPct val="80000"/>
              </a:lnSpc>
            </a:pPr>
            <a:r>
              <a:rPr lang="en-US" dirty="0"/>
              <a:t>The tool can also be invoked via </a:t>
            </a:r>
            <a:r>
              <a:rPr lang="en-US" dirty="0" err="1"/>
              <a:t>iba_host</a:t>
            </a:r>
            <a:r>
              <a:rPr lang="en-US" dirty="0"/>
              <a:t> </a:t>
            </a:r>
            <a:r>
              <a:rPr lang="en-US" dirty="0" err="1"/>
              <a:t>mpiperfdeviation</a:t>
            </a:r>
            <a:r>
              <a:rPr lang="en-US" dirty="0"/>
              <a:t> or directly by ./</a:t>
            </a:r>
            <a:r>
              <a:rPr lang="en-US" dirty="0" err="1"/>
              <a:t>run_deviation</a:t>
            </a:r>
            <a:r>
              <a:rPr lang="en-US" dirty="0"/>
              <a:t>	</a:t>
            </a:r>
          </a:p>
          <a:p>
            <a:pPr>
              <a:lnSpc>
                <a:spcPct val="80000"/>
              </a:lnSpc>
              <a:buFont typeface="Wingdings" pitchFamily="2" charset="2"/>
              <a:buNone/>
            </a:pPr>
            <a:endParaRPr lang="en-US" dirty="0"/>
          </a:p>
          <a:p>
            <a:pPr>
              <a:lnSpc>
                <a:spcPct val="80000"/>
              </a:lnSpc>
            </a:pPr>
            <a:endParaRPr lang="en-US" sz="2000" dirty="0"/>
          </a:p>
          <a:p>
            <a:pPr>
              <a:lnSpc>
                <a:spcPct val="80000"/>
              </a:lnSpc>
              <a:buFont typeface="Wingdings" pitchFamily="2" charset="2"/>
              <a:buNone/>
            </a:pPr>
            <a:endParaRPr lang="en-US" sz="2000" dirty="0"/>
          </a:p>
          <a:p>
            <a:pPr>
              <a:lnSpc>
                <a:spcPct val="80000"/>
              </a:lnSpc>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Sep XX, 2007</a:t>
            </a:r>
          </a:p>
        </p:txBody>
      </p:sp>
      <p:sp>
        <p:nvSpPr>
          <p:cNvPr id="5" name="Footer Placeholder 4"/>
          <p:cNvSpPr>
            <a:spLocks noGrp="1"/>
          </p:cNvSpPr>
          <p:nvPr>
            <p:ph type="ftr" sz="quarter" idx="4294967295"/>
          </p:nvPr>
        </p:nvSpPr>
        <p:spPr>
          <a:xfrm>
            <a:off x="3124200" y="6629400"/>
            <a:ext cx="2895600" cy="155575"/>
          </a:xfrm>
          <a:prstGeom prst="rect">
            <a:avLst/>
          </a:prstGeom>
        </p:spPr>
        <p:txBody>
          <a:bodyPr/>
          <a:lstStyle/>
          <a:p>
            <a:r>
              <a:rPr lang="en-US"/>
              <a:t>QLogic Confidential</a:t>
            </a:r>
          </a:p>
        </p:txBody>
      </p:sp>
      <p:sp>
        <p:nvSpPr>
          <p:cNvPr id="6" name="Slide Number Placeholder 5"/>
          <p:cNvSpPr>
            <a:spLocks noGrp="1"/>
          </p:cNvSpPr>
          <p:nvPr>
            <p:ph type="sldNum" sz="quarter" idx="4294967295"/>
          </p:nvPr>
        </p:nvSpPr>
        <p:spPr>
          <a:xfrm>
            <a:off x="39688" y="6621463"/>
            <a:ext cx="762000" cy="171450"/>
          </a:xfrm>
          <a:prstGeom prst="rect">
            <a:avLst/>
          </a:prstGeom>
        </p:spPr>
        <p:txBody>
          <a:bodyPr/>
          <a:lstStyle/>
          <a:p>
            <a:fld id="{F00CC44D-1E4C-4213-A858-0C34B483E3EB}" type="slidenum">
              <a:rPr lang="en-US"/>
              <a:pPr/>
              <a:t>15</a:t>
            </a:fld>
            <a:endParaRPr lang="en-US"/>
          </a:p>
        </p:txBody>
      </p:sp>
      <p:sp>
        <p:nvSpPr>
          <p:cNvPr id="495618" name="Rectangle 2"/>
          <p:cNvSpPr>
            <a:spLocks noGrp="1" noChangeArrowheads="1"/>
          </p:cNvSpPr>
          <p:nvPr>
            <p:ph type="title"/>
          </p:nvPr>
        </p:nvSpPr>
        <p:spPr/>
        <p:txBody>
          <a:bodyPr/>
          <a:lstStyle/>
          <a:p>
            <a:r>
              <a:rPr lang="en-US" sz="2800"/>
              <a:t>Sequential Mode Example</a:t>
            </a:r>
          </a:p>
        </p:txBody>
      </p:sp>
      <p:sp>
        <p:nvSpPr>
          <p:cNvPr id="495619" name="Rectangle 3"/>
          <p:cNvSpPr>
            <a:spLocks noGrp="1" noChangeArrowheads="1"/>
          </p:cNvSpPr>
          <p:nvPr>
            <p:ph type="body" idx="1"/>
          </p:nvPr>
        </p:nvSpPr>
        <p:spPr/>
        <p:txBody>
          <a:bodyPr/>
          <a:lstStyle/>
          <a:p>
            <a:pPr>
              <a:lnSpc>
                <a:spcPct val="80000"/>
              </a:lnSpc>
              <a:buFont typeface="Wingdings" pitchFamily="2" charset="2"/>
              <a:buNone/>
            </a:pPr>
            <a:r>
              <a:rPr lang="en-US" sz="1400"/>
              <a:t>	Running Sequential MPI Latency Tests - Pairs 3   Testing     3</a:t>
            </a:r>
          </a:p>
          <a:p>
            <a:pPr>
              <a:lnSpc>
                <a:spcPct val="80000"/>
              </a:lnSpc>
              <a:buFont typeface="Wingdings" pitchFamily="2" charset="2"/>
              <a:buNone/>
            </a:pPr>
            <a:r>
              <a:rPr lang="en-US" sz="1400"/>
              <a:t>	Running Sequential MPI Bandwidth Tests - Pairs 3   Testing     3</a:t>
            </a:r>
          </a:p>
          <a:p>
            <a:pPr>
              <a:lnSpc>
                <a:spcPct val="80000"/>
              </a:lnSpc>
            </a:pPr>
            <a:endParaRPr lang="en-US" sz="1400"/>
          </a:p>
          <a:p>
            <a:pPr>
              <a:lnSpc>
                <a:spcPct val="80000"/>
              </a:lnSpc>
              <a:buFont typeface="Wingdings" pitchFamily="2" charset="2"/>
              <a:buNone/>
            </a:pPr>
            <a:r>
              <a:rPr lang="en-US" sz="1400"/>
              <a:t>	Sequential MPI Performance Test Results</a:t>
            </a:r>
          </a:p>
          <a:p>
            <a:pPr>
              <a:lnSpc>
                <a:spcPct val="80000"/>
              </a:lnSpc>
              <a:buFont typeface="Wingdings" pitchFamily="2" charset="2"/>
              <a:buNone/>
            </a:pPr>
            <a:r>
              <a:rPr lang="en-US" sz="1400"/>
              <a:t>	    Latency Summary:</a:t>
            </a:r>
          </a:p>
          <a:p>
            <a:pPr>
              <a:lnSpc>
                <a:spcPct val="80000"/>
              </a:lnSpc>
              <a:buFont typeface="Wingdings" pitchFamily="2" charset="2"/>
              <a:buNone/>
            </a:pPr>
            <a:r>
              <a:rPr lang="en-US" sz="1400"/>
              <a:t>    	        Min: 2.51 usec, Max: 3.52 usec, Avg: 3.18 usec</a:t>
            </a:r>
          </a:p>
          <a:p>
            <a:pPr>
              <a:lnSpc>
                <a:spcPct val="80000"/>
              </a:lnSpc>
              <a:buFont typeface="Wingdings" pitchFamily="2" charset="2"/>
              <a:buNone/>
            </a:pPr>
            <a:r>
              <a:rPr lang="en-US" sz="1400"/>
              <a:t>    	        Range: +40.6% of Min, Worst: +10.7% of Avg</a:t>
            </a:r>
          </a:p>
          <a:p>
            <a:pPr>
              <a:lnSpc>
                <a:spcPct val="80000"/>
              </a:lnSpc>
              <a:buFont typeface="Wingdings" pitchFamily="2" charset="2"/>
              <a:buNone/>
            </a:pPr>
            <a:r>
              <a:rPr lang="en-US" sz="1400"/>
              <a:t>               Cfg: Tolerance: +30% of Avg, Delta: 0.80 usec, Threshold: 4.14 usec</a:t>
            </a:r>
          </a:p>
          <a:p>
            <a:pPr>
              <a:lnSpc>
                <a:spcPct val="80000"/>
              </a:lnSpc>
              <a:buFont typeface="Wingdings" pitchFamily="2" charset="2"/>
              <a:buNone/>
            </a:pPr>
            <a:r>
              <a:rPr lang="en-US" sz="1400"/>
              <a:t>                      Message Size: 0, Loops: 4000</a:t>
            </a:r>
          </a:p>
          <a:p>
            <a:pPr>
              <a:lnSpc>
                <a:spcPct val="80000"/>
              </a:lnSpc>
              <a:buFont typeface="Wingdings" pitchFamily="2" charset="2"/>
              <a:buNone/>
            </a:pPr>
            <a:endParaRPr lang="en-US" sz="1400"/>
          </a:p>
          <a:p>
            <a:pPr>
              <a:lnSpc>
                <a:spcPct val="80000"/>
              </a:lnSpc>
              <a:buFont typeface="Wingdings" pitchFamily="2" charset="2"/>
              <a:buNone/>
            </a:pPr>
            <a:r>
              <a:rPr lang="en-US" sz="1400"/>
              <a:t> 	   Bandwidth Summary:</a:t>
            </a:r>
          </a:p>
          <a:p>
            <a:pPr>
              <a:lnSpc>
                <a:spcPct val="80000"/>
              </a:lnSpc>
              <a:buFont typeface="Wingdings" pitchFamily="2" charset="2"/>
              <a:buNone/>
            </a:pPr>
            <a:r>
              <a:rPr lang="en-US" sz="1400"/>
              <a:t>              Min: 941.6 MB/s, Max: 1304.1 MB/s, Avg: 1178.2 MB/s</a:t>
            </a:r>
          </a:p>
          <a:p>
            <a:pPr>
              <a:lnSpc>
                <a:spcPct val="80000"/>
              </a:lnSpc>
              <a:buFont typeface="Wingdings" pitchFamily="2" charset="2"/>
              <a:buNone/>
            </a:pPr>
            <a:r>
              <a:rPr lang="en-US" sz="1400"/>
              <a:t>              Range: -27.8% of Max, Worst: -20.1% of Avg</a:t>
            </a:r>
          </a:p>
          <a:p>
            <a:pPr>
              <a:lnSpc>
                <a:spcPct val="80000"/>
              </a:lnSpc>
              <a:buFont typeface="Wingdings" pitchFamily="2" charset="2"/>
              <a:buNone/>
            </a:pPr>
            <a:r>
              <a:rPr lang="en-US" sz="1400"/>
              <a:t>              Cfg: Tolerance: -20% of Avg, Delta: 150.0 MB/s, Threshold: 942.5 MB/s</a:t>
            </a:r>
          </a:p>
          <a:p>
            <a:pPr>
              <a:lnSpc>
                <a:spcPct val="80000"/>
              </a:lnSpc>
              <a:buFont typeface="Wingdings" pitchFamily="2" charset="2"/>
              <a:buNone/>
            </a:pPr>
            <a:r>
              <a:rPr lang="en-US" sz="1400"/>
              <a:t>                     Message Size: 2097152, Loops: 30</a:t>
            </a:r>
          </a:p>
          <a:p>
            <a:pPr>
              <a:lnSpc>
                <a:spcPct val="80000"/>
              </a:lnSpc>
              <a:buFont typeface="Wingdings" pitchFamily="2" charset="2"/>
              <a:buNone/>
            </a:pPr>
            <a:endParaRPr lang="en-US" sz="1400"/>
          </a:p>
          <a:p>
            <a:pPr>
              <a:lnSpc>
                <a:spcPct val="80000"/>
              </a:lnSpc>
              <a:buFont typeface="Wingdings" pitchFamily="2" charset="2"/>
              <a:buNone/>
            </a:pPr>
            <a:r>
              <a:rPr lang="en-US" sz="1400"/>
              <a:t>          Bandwidth Details:</a:t>
            </a:r>
          </a:p>
          <a:p>
            <a:pPr>
              <a:lnSpc>
                <a:spcPct val="80000"/>
              </a:lnSpc>
              <a:buFont typeface="Wingdings" pitchFamily="2" charset="2"/>
              <a:buNone/>
            </a:pPr>
            <a:r>
              <a:rPr lang="en-US" sz="1400"/>
              <a:t>              Result       BW     Dev     Host (rank)    --&gt; Host (rank) </a:t>
            </a:r>
          </a:p>
          <a:p>
            <a:pPr>
              <a:lnSpc>
                <a:spcPct val="80000"/>
              </a:lnSpc>
              <a:buFont typeface="Wingdings" pitchFamily="2" charset="2"/>
              <a:buNone/>
            </a:pPr>
            <a:r>
              <a:rPr lang="en-US" sz="1400"/>
              <a:t>              FAILED    941.6  -20.1%  IBM-3550 (0) --&gt; IBM-3455 (1)</a:t>
            </a:r>
          </a:p>
          <a:p>
            <a:pPr>
              <a:lnSpc>
                <a:spcPct val="80000"/>
              </a:lnSpc>
              <a:buFont typeface="Wingdings" pitchFamily="2" charset="2"/>
              <a:buNone/>
            </a:pPr>
            <a:endParaRPr lang="en-US" sz="1400"/>
          </a:p>
          <a:p>
            <a:pPr>
              <a:lnSpc>
                <a:spcPct val="80000"/>
              </a:lnSpc>
              <a:buFont typeface="Wingdings" pitchFamily="2" charset="2"/>
              <a:buNone/>
            </a:pPr>
            <a:r>
              <a:rPr lang="en-US" sz="1400"/>
              <a:t>	Latency: PASSED</a:t>
            </a:r>
          </a:p>
          <a:p>
            <a:pPr>
              <a:lnSpc>
                <a:spcPct val="80000"/>
              </a:lnSpc>
              <a:buFont typeface="Wingdings" pitchFamily="2" charset="2"/>
              <a:buNone/>
            </a:pPr>
            <a:r>
              <a:rPr lang="en-US" sz="1400"/>
              <a:t>	Bandwidth: FAILED</a:t>
            </a:r>
          </a:p>
          <a:p>
            <a:pPr>
              <a:lnSpc>
                <a:spcPct val="80000"/>
              </a:lnSpc>
              <a:buFont typeface="Wingdings" pitchFamily="2" charset="2"/>
              <a:buNone/>
            </a:pPr>
            <a:endParaRPr 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Sep XX, 2007</a:t>
            </a:r>
          </a:p>
        </p:txBody>
      </p:sp>
      <p:sp>
        <p:nvSpPr>
          <p:cNvPr id="5" name="Footer Placeholder 4"/>
          <p:cNvSpPr>
            <a:spLocks noGrp="1"/>
          </p:cNvSpPr>
          <p:nvPr>
            <p:ph type="ftr" sz="quarter" idx="4294967295"/>
          </p:nvPr>
        </p:nvSpPr>
        <p:spPr>
          <a:xfrm>
            <a:off x="3124200" y="6629400"/>
            <a:ext cx="2895600" cy="155575"/>
          </a:xfrm>
          <a:prstGeom prst="rect">
            <a:avLst/>
          </a:prstGeom>
        </p:spPr>
        <p:txBody>
          <a:bodyPr/>
          <a:lstStyle/>
          <a:p>
            <a:r>
              <a:rPr lang="en-US"/>
              <a:t>QLogic Confidential</a:t>
            </a:r>
          </a:p>
        </p:txBody>
      </p:sp>
      <p:sp>
        <p:nvSpPr>
          <p:cNvPr id="6" name="Slide Number Placeholder 5"/>
          <p:cNvSpPr>
            <a:spLocks noGrp="1"/>
          </p:cNvSpPr>
          <p:nvPr>
            <p:ph type="sldNum" sz="quarter" idx="4294967295"/>
          </p:nvPr>
        </p:nvSpPr>
        <p:spPr>
          <a:xfrm>
            <a:off x="39688" y="6621463"/>
            <a:ext cx="762000" cy="171450"/>
          </a:xfrm>
          <a:prstGeom prst="rect">
            <a:avLst/>
          </a:prstGeom>
        </p:spPr>
        <p:txBody>
          <a:bodyPr/>
          <a:lstStyle/>
          <a:p>
            <a:fld id="{1FC96140-23F6-430E-BEF2-CF597B6FF8FC}" type="slidenum">
              <a:rPr lang="en-US"/>
              <a:pPr/>
              <a:t>16</a:t>
            </a:fld>
            <a:endParaRPr lang="en-US"/>
          </a:p>
        </p:txBody>
      </p:sp>
      <p:sp>
        <p:nvSpPr>
          <p:cNvPr id="497666" name="Rectangle 2"/>
          <p:cNvSpPr>
            <a:spLocks noGrp="1" noChangeArrowheads="1"/>
          </p:cNvSpPr>
          <p:nvPr>
            <p:ph type="title"/>
          </p:nvPr>
        </p:nvSpPr>
        <p:spPr/>
        <p:txBody>
          <a:bodyPr/>
          <a:lstStyle/>
          <a:p>
            <a:r>
              <a:rPr lang="en-US" sz="2800"/>
              <a:t>Verbose Output</a:t>
            </a:r>
          </a:p>
        </p:txBody>
      </p:sp>
      <p:sp>
        <p:nvSpPr>
          <p:cNvPr id="497667" name="Rectangle 3"/>
          <p:cNvSpPr>
            <a:spLocks noGrp="1" noChangeArrowheads="1"/>
          </p:cNvSpPr>
          <p:nvPr>
            <p:ph type="body" idx="1"/>
          </p:nvPr>
        </p:nvSpPr>
        <p:spPr/>
        <p:txBody>
          <a:bodyPr/>
          <a:lstStyle/>
          <a:p>
            <a:pPr>
              <a:lnSpc>
                <a:spcPct val="80000"/>
              </a:lnSpc>
              <a:buFont typeface="Wingdings" pitchFamily="2" charset="2"/>
              <a:buNone/>
            </a:pPr>
            <a:r>
              <a:rPr lang="en-US" sz="2400"/>
              <a:t> </a:t>
            </a:r>
            <a:r>
              <a:rPr lang="en-US" sz="2000"/>
              <a:t>Latency Details:</a:t>
            </a:r>
          </a:p>
          <a:p>
            <a:pPr>
              <a:lnSpc>
                <a:spcPct val="80000"/>
              </a:lnSpc>
              <a:buFont typeface="Wingdings" pitchFamily="2" charset="2"/>
              <a:buNone/>
            </a:pPr>
            <a:r>
              <a:rPr lang="en-US" sz="2000"/>
              <a:t>    Result      	Lat     Dev     Host (rank)      &lt;-&gt;   Host (rank)</a:t>
            </a:r>
          </a:p>
          <a:p>
            <a:pPr>
              <a:lnSpc>
                <a:spcPct val="80000"/>
              </a:lnSpc>
              <a:buFont typeface="Wingdings" pitchFamily="2" charset="2"/>
              <a:buNone/>
            </a:pPr>
            <a:r>
              <a:rPr lang="en-US" sz="2000"/>
              <a:t>    PASSED     	3.73   -4.5%   IBM-3550 (10) &lt;-&gt;   st125 (0)</a:t>
            </a:r>
          </a:p>
          <a:p>
            <a:pPr>
              <a:lnSpc>
                <a:spcPct val="80000"/>
              </a:lnSpc>
              <a:buFont typeface="Wingdings" pitchFamily="2" charset="2"/>
              <a:buNone/>
            </a:pPr>
            <a:r>
              <a:rPr lang="en-US" sz="2000"/>
              <a:t>    PASSED     	3.34   -14.4% IBM-3550 (10) &lt;-&gt;   st999 (1)</a:t>
            </a:r>
          </a:p>
          <a:p>
            <a:pPr>
              <a:lnSpc>
                <a:spcPct val="80000"/>
              </a:lnSpc>
              <a:buFont typeface="Wingdings" pitchFamily="2" charset="2"/>
              <a:buNone/>
            </a:pPr>
            <a:r>
              <a:rPr lang="en-US" sz="2000"/>
              <a:t>    PASSED     	3.81   -2.5%   IBM-3550 (10) &lt;-&gt;   IBM-3455 (2)</a:t>
            </a:r>
          </a:p>
          <a:p>
            <a:pPr>
              <a:lnSpc>
                <a:spcPct val="80000"/>
              </a:lnSpc>
              <a:buFont typeface="Wingdings" pitchFamily="2" charset="2"/>
              <a:buNone/>
            </a:pPr>
            <a:r>
              <a:rPr lang="en-US" sz="2000"/>
              <a:t>    PASSED     	3.79   -3.0%   IBM-3550 (10) &lt;-&gt;   IBM-3655 (3)</a:t>
            </a:r>
          </a:p>
          <a:p>
            <a:pPr>
              <a:lnSpc>
                <a:spcPct val="80000"/>
              </a:lnSpc>
              <a:buFont typeface="Wingdings" pitchFamily="2" charset="2"/>
              <a:buNone/>
            </a:pPr>
            <a:r>
              <a:rPr lang="en-US" sz="2000"/>
              <a:t>    PASSED     	3.98   +1.9%  IBM-3550 (10) &lt;-&gt;   IBM-3755 (4)</a:t>
            </a:r>
          </a:p>
          <a:p>
            <a:pPr>
              <a:lnSpc>
                <a:spcPct val="80000"/>
              </a:lnSpc>
              <a:buFont typeface="Wingdings" pitchFamily="2" charset="2"/>
              <a:buNone/>
            </a:pPr>
            <a:endParaRPr lang="en-US" sz="2000"/>
          </a:p>
          <a:p>
            <a:pPr>
              <a:lnSpc>
                <a:spcPct val="80000"/>
              </a:lnSpc>
              <a:buFont typeface="Wingdings" pitchFamily="2" charset="2"/>
              <a:buNone/>
            </a:pPr>
            <a:r>
              <a:rPr lang="en-US" sz="2000"/>
              <a:t> Bandwidth Details:</a:t>
            </a:r>
          </a:p>
          <a:p>
            <a:pPr>
              <a:lnSpc>
                <a:spcPct val="80000"/>
              </a:lnSpc>
              <a:buFont typeface="Wingdings" pitchFamily="2" charset="2"/>
              <a:buNone/>
            </a:pPr>
            <a:r>
              <a:rPr lang="en-US" sz="2000"/>
              <a:t>    Result       	BW     Dev     Host (rank)      --&gt;   Host (rank)</a:t>
            </a:r>
          </a:p>
          <a:p>
            <a:pPr>
              <a:lnSpc>
                <a:spcPct val="80000"/>
              </a:lnSpc>
              <a:buFont typeface="Wingdings" pitchFamily="2" charset="2"/>
              <a:buNone/>
            </a:pPr>
            <a:r>
              <a:rPr lang="en-US" sz="2000"/>
              <a:t>    PASSED    	838.0  -9.9%  IBM-3550 (10)  --&gt;   st125 (0)</a:t>
            </a:r>
          </a:p>
          <a:p>
            <a:pPr>
              <a:lnSpc>
                <a:spcPct val="80000"/>
              </a:lnSpc>
              <a:buFont typeface="Wingdings" pitchFamily="2" charset="2"/>
              <a:buNone/>
            </a:pPr>
            <a:r>
              <a:rPr lang="en-US" sz="2000"/>
              <a:t>    PASSED    	947.9  +1.9% IBM-3550 (10)  --&gt;   st999 (1)</a:t>
            </a:r>
          </a:p>
          <a:p>
            <a:pPr>
              <a:lnSpc>
                <a:spcPct val="80000"/>
              </a:lnSpc>
              <a:buFont typeface="Wingdings" pitchFamily="2" charset="2"/>
              <a:buNone/>
            </a:pPr>
            <a:r>
              <a:rPr lang="en-US" sz="2000"/>
              <a:t>    PASSED    	946.7  +1.8% IBM-3550 (10)  --&gt;   IBM-3455 (2)</a:t>
            </a:r>
          </a:p>
          <a:p>
            <a:pPr>
              <a:lnSpc>
                <a:spcPct val="80000"/>
              </a:lnSpc>
              <a:buFont typeface="Wingdings" pitchFamily="2" charset="2"/>
              <a:buNone/>
            </a:pPr>
            <a:r>
              <a:rPr lang="en-US" sz="2000"/>
              <a:t>    PASSED    	873.0  -6.1%  IBM-3550 (10)  --&gt;   IBM-3655 (3)</a:t>
            </a:r>
          </a:p>
          <a:p>
            <a:pPr>
              <a:lnSpc>
                <a:spcPct val="80000"/>
              </a:lnSpc>
              <a:buFont typeface="Wingdings" pitchFamily="2" charset="2"/>
              <a:buNone/>
            </a:pPr>
            <a:r>
              <a:rPr lang="en-US" sz="2000"/>
              <a:t>    PASSED    	947.6  +1.9% IBM-3550 (10)  --&gt;   IBM-3755 (4)</a:t>
            </a:r>
          </a:p>
          <a:p>
            <a:pPr>
              <a:lnSpc>
                <a:spcPct val="80000"/>
              </a:lnSpc>
              <a:buFont typeface="Wingdings" pitchFamily="2" charset="2"/>
              <a:buNone/>
            </a:pPr>
            <a:endParaRPr 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iba_report</a:t>
            </a:r>
            <a:endParaRPr lang="en-US" dirty="0"/>
          </a:p>
        </p:txBody>
      </p:sp>
      <p:sp>
        <p:nvSpPr>
          <p:cNvPr id="4" name="Slide Number Placeholder 3"/>
          <p:cNvSpPr>
            <a:spLocks noGrp="1"/>
          </p:cNvSpPr>
          <p:nvPr>
            <p:ph type="sldNum" sz="quarter" idx="10"/>
          </p:nvPr>
        </p:nvSpPr>
        <p:spPr/>
        <p:txBody>
          <a:bodyPr/>
          <a:lstStyle/>
          <a:p>
            <a:pPr>
              <a:defRPr/>
            </a:pPr>
            <a:fld id="{E910456B-B149-4E37-AAA0-22BF75BF52E9}" type="slidenum">
              <a:rPr lang="en-US" smtClean="0"/>
              <a:pPr>
                <a:defRPr/>
              </a:pPr>
              <a:t>17</a:t>
            </a:fld>
            <a:endParaRPr lang="en-US"/>
          </a:p>
        </p:txBody>
      </p:sp>
      <p:sp>
        <p:nvSpPr>
          <p:cNvPr id="5" name="Rectangle 3"/>
          <p:cNvSpPr>
            <a:spLocks noGrp="1" noChangeArrowheads="1"/>
          </p:cNvSpPr>
          <p:nvPr>
            <p:ph idx="1"/>
          </p:nvPr>
        </p:nvSpPr>
        <p:spPr>
          <a:xfrm>
            <a:off x="190500" y="1282700"/>
            <a:ext cx="8382000" cy="5105400"/>
          </a:xfrm>
        </p:spPr>
        <p:txBody>
          <a:bodyPr/>
          <a:lstStyle/>
          <a:p>
            <a:pPr>
              <a:lnSpc>
                <a:spcPct val="80000"/>
              </a:lnSpc>
              <a:buFont typeface="Wingdings" pitchFamily="2" charset="2"/>
              <a:buNone/>
            </a:pPr>
            <a:r>
              <a:rPr lang="en-US" sz="1200" dirty="0">
                <a:latin typeface="Courier New" pitchFamily="49" charset="0"/>
              </a:rPr>
              <a:t>[root@tsg136 ~]$ </a:t>
            </a:r>
            <a:r>
              <a:rPr lang="en-US" sz="1200" dirty="0" err="1">
                <a:latin typeface="Courier New" pitchFamily="49" charset="0"/>
              </a:rPr>
              <a:t>iba_report</a:t>
            </a:r>
            <a:endParaRPr lang="en-US" sz="1200" dirty="0">
              <a:latin typeface="Courier New" pitchFamily="49" charset="0"/>
            </a:endParaRPr>
          </a:p>
          <a:p>
            <a:pPr>
              <a:lnSpc>
                <a:spcPct val="80000"/>
              </a:lnSpc>
              <a:buFont typeface="Wingdings" pitchFamily="2" charset="2"/>
              <a:buNone/>
            </a:pPr>
            <a:r>
              <a:rPr lang="en-US" sz="1200" dirty="0">
                <a:latin typeface="Courier New" pitchFamily="49" charset="0"/>
              </a:rPr>
              <a:t>Getting All Node Records...</a:t>
            </a:r>
          </a:p>
          <a:p>
            <a:pPr>
              <a:lnSpc>
                <a:spcPct val="80000"/>
              </a:lnSpc>
              <a:buFont typeface="Wingdings" pitchFamily="2" charset="2"/>
              <a:buNone/>
            </a:pPr>
            <a:r>
              <a:rPr lang="en-US" sz="1200" dirty="0">
                <a:latin typeface="Courier New" pitchFamily="49" charset="0"/>
              </a:rPr>
              <a:t>Done Getting All Node Records</a:t>
            </a:r>
          </a:p>
          <a:p>
            <a:pPr>
              <a:lnSpc>
                <a:spcPct val="80000"/>
              </a:lnSpc>
              <a:buFont typeface="Wingdings" pitchFamily="2" charset="2"/>
              <a:buNone/>
            </a:pPr>
            <a:r>
              <a:rPr lang="en-US" sz="1200" dirty="0">
                <a:latin typeface="Courier New" pitchFamily="49" charset="0"/>
              </a:rPr>
              <a:t>Done Getting All Link Records</a:t>
            </a:r>
          </a:p>
          <a:p>
            <a:pPr>
              <a:lnSpc>
                <a:spcPct val="80000"/>
              </a:lnSpc>
              <a:buFont typeface="Wingdings" pitchFamily="2" charset="2"/>
              <a:buNone/>
            </a:pPr>
            <a:r>
              <a:rPr lang="en-US" sz="1200" dirty="0">
                <a:latin typeface="Courier New" pitchFamily="49" charset="0"/>
              </a:rPr>
              <a:t>Done Getting All SM Info Records</a:t>
            </a:r>
          </a:p>
          <a:p>
            <a:pPr>
              <a:lnSpc>
                <a:spcPct val="80000"/>
              </a:lnSpc>
              <a:buFont typeface="Wingdings" pitchFamily="2" charset="2"/>
              <a:buNone/>
            </a:pPr>
            <a:r>
              <a:rPr lang="en-US" sz="1200" dirty="0">
                <a:latin typeface="Courier New" pitchFamily="49" charset="0"/>
              </a:rPr>
              <a:t>Node Type Brief Summary</a:t>
            </a:r>
          </a:p>
          <a:p>
            <a:pPr>
              <a:lnSpc>
                <a:spcPct val="80000"/>
              </a:lnSpc>
              <a:buFont typeface="Wingdings" pitchFamily="2" charset="2"/>
              <a:buNone/>
            </a:pPr>
            <a:endParaRPr lang="en-US" sz="1200" dirty="0">
              <a:latin typeface="Courier New" pitchFamily="49" charset="0"/>
            </a:endParaRPr>
          </a:p>
          <a:p>
            <a:pPr>
              <a:lnSpc>
                <a:spcPct val="80000"/>
              </a:lnSpc>
              <a:buFont typeface="Wingdings" pitchFamily="2" charset="2"/>
              <a:buNone/>
            </a:pPr>
            <a:r>
              <a:rPr lang="en-US" sz="1200" dirty="0">
                <a:latin typeface="Courier New" pitchFamily="49" charset="0"/>
              </a:rPr>
              <a:t>36 Connected CAs in Fabric:</a:t>
            </a:r>
          </a:p>
          <a:p>
            <a:pPr>
              <a:lnSpc>
                <a:spcPct val="80000"/>
              </a:lnSpc>
              <a:buFont typeface="Wingdings" pitchFamily="2" charset="2"/>
              <a:buNone/>
            </a:pPr>
            <a:r>
              <a:rPr lang="en-US" sz="1200" dirty="0" err="1">
                <a:latin typeface="Courier New" pitchFamily="49" charset="0"/>
              </a:rPr>
              <a:t>NodeGUID</a:t>
            </a:r>
            <a:r>
              <a:rPr lang="en-US" sz="1200" dirty="0">
                <a:latin typeface="Courier New" pitchFamily="49" charset="0"/>
              </a:rPr>
              <a:t>         Type Name</a:t>
            </a:r>
          </a:p>
          <a:p>
            <a:pPr>
              <a:lnSpc>
                <a:spcPct val="80000"/>
              </a:lnSpc>
              <a:buFont typeface="Wingdings" pitchFamily="2" charset="2"/>
              <a:buNone/>
            </a:pPr>
            <a:r>
              <a:rPr lang="en-US" sz="1200" dirty="0">
                <a:latin typeface="Courier New" pitchFamily="49" charset="0"/>
              </a:rPr>
              <a:t>    Port LID   </a:t>
            </a:r>
            <a:r>
              <a:rPr lang="en-US" sz="1200" dirty="0" err="1">
                <a:latin typeface="Courier New" pitchFamily="49" charset="0"/>
              </a:rPr>
              <a:t>PortGUID</a:t>
            </a:r>
            <a:r>
              <a:rPr lang="en-US" sz="1200" dirty="0">
                <a:latin typeface="Courier New" pitchFamily="49" charset="0"/>
              </a:rPr>
              <a:t>           Width Speed</a:t>
            </a:r>
          </a:p>
          <a:p>
            <a:pPr>
              <a:lnSpc>
                <a:spcPct val="80000"/>
              </a:lnSpc>
              <a:buFont typeface="Wingdings" pitchFamily="2" charset="2"/>
              <a:buNone/>
            </a:pPr>
            <a:r>
              <a:rPr lang="en-US" sz="1200" dirty="0">
                <a:latin typeface="Courier New" pitchFamily="49" charset="0"/>
              </a:rPr>
              <a:t>0x0005ad0000013d94 CA tsg110</a:t>
            </a:r>
          </a:p>
          <a:p>
            <a:pPr>
              <a:lnSpc>
                <a:spcPct val="80000"/>
              </a:lnSpc>
              <a:buFont typeface="Wingdings" pitchFamily="2" charset="2"/>
              <a:buNone/>
            </a:pPr>
            <a:r>
              <a:rPr lang="en-US" sz="1200" dirty="0">
                <a:latin typeface="Courier New" pitchFamily="49" charset="0"/>
              </a:rPr>
              <a:t>      1 0x001e 0x0005ad0000013d95   4x   2.5Gb</a:t>
            </a:r>
          </a:p>
          <a:p>
            <a:pPr>
              <a:lnSpc>
                <a:spcPct val="80000"/>
              </a:lnSpc>
              <a:buFont typeface="Wingdings" pitchFamily="2" charset="2"/>
              <a:buNone/>
            </a:pPr>
            <a:r>
              <a:rPr lang="en-US" sz="1200" dirty="0">
                <a:latin typeface="Courier New" pitchFamily="49" charset="0"/>
              </a:rPr>
              <a:t>      2 0x001f 0x0005ad0000013d96   4x   2.5Gb</a:t>
            </a:r>
          </a:p>
          <a:p>
            <a:pPr>
              <a:lnSpc>
                <a:spcPct val="80000"/>
              </a:lnSpc>
              <a:buFont typeface="Wingdings" pitchFamily="2" charset="2"/>
              <a:buNone/>
            </a:pPr>
            <a:r>
              <a:rPr lang="en-US" sz="1200" dirty="0">
                <a:latin typeface="Courier New" pitchFamily="49" charset="0"/>
              </a:rPr>
              <a:t>0x00066a00580001a6 CA </a:t>
            </a:r>
            <a:r>
              <a:rPr lang="en-US" sz="1200" dirty="0" err="1">
                <a:latin typeface="Courier New" pitchFamily="49" charset="0"/>
              </a:rPr>
              <a:t>VEx</a:t>
            </a:r>
            <a:r>
              <a:rPr lang="en-US" sz="1200" dirty="0">
                <a:latin typeface="Courier New" pitchFamily="49" charset="0"/>
              </a:rPr>
              <a:t> in Chassis 0x00066a005000010e, Slot 7</a:t>
            </a:r>
          </a:p>
          <a:p>
            <a:pPr>
              <a:lnSpc>
                <a:spcPct val="80000"/>
              </a:lnSpc>
              <a:buFont typeface="Wingdings" pitchFamily="2" charset="2"/>
              <a:buNone/>
            </a:pPr>
            <a:r>
              <a:rPr lang="en-US" sz="1200" dirty="0">
                <a:latin typeface="Courier New" pitchFamily="49" charset="0"/>
              </a:rPr>
              <a:t>      2 0x0023 0x00066a02580001a6   4x   </a:t>
            </a:r>
            <a:r>
              <a:rPr lang="en-US" sz="1200" dirty="0" smtClean="0">
                <a:latin typeface="Courier New" pitchFamily="49" charset="0"/>
              </a:rPr>
              <a:t>2.5Gb</a:t>
            </a:r>
          </a:p>
          <a:p>
            <a:pPr>
              <a:lnSpc>
                <a:spcPct val="80000"/>
              </a:lnSpc>
              <a:buFont typeface="Wingdings" pitchFamily="2" charset="2"/>
              <a:buNone/>
            </a:pPr>
            <a:endParaRPr lang="en-US" sz="1200" dirty="0" smtClean="0">
              <a:latin typeface="Courier New" pitchFamily="49" charset="0"/>
            </a:endParaRPr>
          </a:p>
          <a:p>
            <a:pPr>
              <a:lnSpc>
                <a:spcPct val="80000"/>
              </a:lnSpc>
              <a:buFont typeface="Wingdings" pitchFamily="2" charset="2"/>
              <a:buNone/>
            </a:pPr>
            <a:r>
              <a:rPr lang="en-US" sz="1200" dirty="0" smtClean="0">
                <a:latin typeface="Courier New" pitchFamily="49" charset="0"/>
              </a:rPr>
              <a:t>...</a:t>
            </a:r>
          </a:p>
          <a:p>
            <a:pPr>
              <a:lnSpc>
                <a:spcPct val="80000"/>
              </a:lnSpc>
              <a:buFont typeface="Wingdings" pitchFamily="2" charset="2"/>
              <a:buNone/>
            </a:pPr>
            <a:endParaRPr lang="en-US" sz="1200" dirty="0" smtClean="0">
              <a:latin typeface="Courier New" pitchFamily="49" charset="0"/>
            </a:endParaRPr>
          </a:p>
          <a:p>
            <a:pPr>
              <a:lnSpc>
                <a:spcPct val="80000"/>
              </a:lnSpc>
              <a:buFont typeface="Wingdings" pitchFamily="2" charset="2"/>
              <a:buNone/>
            </a:pPr>
            <a:endParaRPr lang="en-US" sz="1200" dirty="0" smtClean="0">
              <a:latin typeface="Courier New" pitchFamily="49" charset="0"/>
            </a:endParaRPr>
          </a:p>
          <a:p>
            <a:pPr>
              <a:lnSpc>
                <a:spcPct val="80000"/>
              </a:lnSpc>
            </a:pPr>
            <a:r>
              <a:rPr lang="en-US" sz="2000" dirty="0" smtClean="0"/>
              <a:t>Generic helpful output about the fabric</a:t>
            </a:r>
          </a:p>
          <a:p>
            <a:pPr>
              <a:lnSpc>
                <a:spcPct val="80000"/>
              </a:lnSpc>
            </a:pPr>
            <a:r>
              <a:rPr lang="en-US" sz="2000" dirty="0" smtClean="0"/>
              <a:t>Overview of the fabric, hosts, switches and SM</a:t>
            </a:r>
          </a:p>
          <a:p>
            <a:pPr>
              <a:lnSpc>
                <a:spcPct val="80000"/>
              </a:lnSpc>
              <a:buFont typeface="Wingdings" pitchFamily="2" charset="2"/>
              <a:buNone/>
            </a:pPr>
            <a:endParaRPr lang="en-US" sz="1400" dirty="0">
              <a:latin typeface="Courier New"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iba_report</a:t>
            </a:r>
            <a:r>
              <a:rPr lang="en-US" dirty="0" smtClean="0"/>
              <a:t> –o errors</a:t>
            </a:r>
            <a:endParaRPr lang="en-US" dirty="0"/>
          </a:p>
        </p:txBody>
      </p:sp>
      <p:sp>
        <p:nvSpPr>
          <p:cNvPr id="3" name="Content Placeholder 2"/>
          <p:cNvSpPr>
            <a:spLocks noGrp="1"/>
          </p:cNvSpPr>
          <p:nvPr>
            <p:ph idx="1"/>
          </p:nvPr>
        </p:nvSpPr>
        <p:spPr>
          <a:xfrm>
            <a:off x="381000" y="1371600"/>
            <a:ext cx="4584700" cy="5105400"/>
          </a:xfrm>
        </p:spPr>
        <p:txBody>
          <a:bodyPr/>
          <a:lstStyle/>
          <a:p>
            <a:pPr>
              <a:lnSpc>
                <a:spcPct val="80000"/>
              </a:lnSpc>
              <a:buNone/>
            </a:pPr>
            <a:r>
              <a:rPr lang="en-US" sz="1050" dirty="0" smtClean="0">
                <a:latin typeface="Courier New" pitchFamily="49" charset="0"/>
              </a:rPr>
              <a:t>[root@tsg136 ~]$ </a:t>
            </a:r>
            <a:r>
              <a:rPr lang="en-US" sz="1050" dirty="0" err="1" smtClean="0">
                <a:latin typeface="Courier New" pitchFamily="49" charset="0"/>
              </a:rPr>
              <a:t>iba_report</a:t>
            </a:r>
            <a:r>
              <a:rPr lang="en-US" sz="1050" dirty="0" smtClean="0">
                <a:latin typeface="Courier New" pitchFamily="49" charset="0"/>
              </a:rPr>
              <a:t> -o errors</a:t>
            </a:r>
          </a:p>
          <a:p>
            <a:pPr>
              <a:lnSpc>
                <a:spcPct val="80000"/>
              </a:lnSpc>
              <a:buNone/>
            </a:pPr>
            <a:endParaRPr lang="en-US" sz="1050" dirty="0" smtClean="0">
              <a:latin typeface="Courier New" pitchFamily="49" charset="0"/>
            </a:endParaRPr>
          </a:p>
          <a:p>
            <a:pPr>
              <a:lnSpc>
                <a:spcPct val="80000"/>
              </a:lnSpc>
              <a:buNone/>
            </a:pPr>
            <a:r>
              <a:rPr lang="en-US" sz="1050" dirty="0" smtClean="0">
                <a:latin typeface="Courier New" pitchFamily="49" charset="0"/>
              </a:rPr>
              <a:t>Getting All Node Records...</a:t>
            </a:r>
          </a:p>
          <a:p>
            <a:pPr>
              <a:lnSpc>
                <a:spcPct val="80000"/>
              </a:lnSpc>
              <a:buNone/>
            </a:pPr>
            <a:r>
              <a:rPr lang="en-US" sz="1050" dirty="0" smtClean="0">
                <a:latin typeface="Courier New" pitchFamily="49" charset="0"/>
              </a:rPr>
              <a:t>Done Getting All Node Records</a:t>
            </a:r>
          </a:p>
          <a:p>
            <a:pPr>
              <a:lnSpc>
                <a:spcPct val="80000"/>
              </a:lnSpc>
              <a:buNone/>
            </a:pPr>
            <a:r>
              <a:rPr lang="en-US" sz="1050" dirty="0" smtClean="0">
                <a:latin typeface="Courier New" pitchFamily="49" charset="0"/>
              </a:rPr>
              <a:t>Done Getting All Link Records</a:t>
            </a:r>
          </a:p>
          <a:p>
            <a:pPr>
              <a:lnSpc>
                <a:spcPct val="80000"/>
              </a:lnSpc>
              <a:buNone/>
            </a:pPr>
            <a:r>
              <a:rPr lang="en-US" sz="1050" dirty="0" smtClean="0">
                <a:latin typeface="Courier New" pitchFamily="49" charset="0"/>
              </a:rPr>
              <a:t>Done Getting All SM Info Records</a:t>
            </a:r>
          </a:p>
          <a:p>
            <a:pPr>
              <a:lnSpc>
                <a:spcPct val="80000"/>
              </a:lnSpc>
              <a:buNone/>
            </a:pPr>
            <a:r>
              <a:rPr lang="en-US" sz="1050" dirty="0" smtClean="0">
                <a:latin typeface="Courier New" pitchFamily="49" charset="0"/>
              </a:rPr>
              <a:t>Getting All Port Counters...</a:t>
            </a:r>
          </a:p>
          <a:p>
            <a:pPr>
              <a:lnSpc>
                <a:spcPct val="80000"/>
              </a:lnSpc>
              <a:buNone/>
            </a:pPr>
            <a:r>
              <a:rPr lang="en-US" sz="1050" dirty="0" smtClean="0">
                <a:latin typeface="Courier New" pitchFamily="49" charset="0"/>
              </a:rPr>
              <a:t>Done Getting All Port Counters</a:t>
            </a:r>
          </a:p>
          <a:p>
            <a:pPr>
              <a:lnSpc>
                <a:spcPct val="80000"/>
              </a:lnSpc>
              <a:buNone/>
            </a:pPr>
            <a:r>
              <a:rPr lang="en-US" sz="1050" dirty="0" smtClean="0">
                <a:latin typeface="Courier New" pitchFamily="49" charset="0"/>
              </a:rPr>
              <a:t>Links with errors &gt; threshold Summary</a:t>
            </a:r>
          </a:p>
          <a:p>
            <a:pPr>
              <a:lnSpc>
                <a:spcPct val="80000"/>
              </a:lnSpc>
              <a:buNone/>
            </a:pPr>
            <a:endParaRPr lang="en-US" sz="1050" dirty="0" smtClean="0">
              <a:latin typeface="Courier New" pitchFamily="49" charset="0"/>
            </a:endParaRPr>
          </a:p>
          <a:p>
            <a:pPr>
              <a:lnSpc>
                <a:spcPct val="80000"/>
              </a:lnSpc>
              <a:buNone/>
            </a:pPr>
            <a:r>
              <a:rPr lang="en-US" sz="1050" dirty="0" smtClean="0">
                <a:latin typeface="Courier New" pitchFamily="49" charset="0"/>
              </a:rPr>
              <a:t>Configured Error Thresholds:</a:t>
            </a:r>
          </a:p>
          <a:p>
            <a:pPr>
              <a:lnSpc>
                <a:spcPct val="80000"/>
              </a:lnSpc>
              <a:buNone/>
            </a:pPr>
            <a:r>
              <a:rPr lang="en-US" sz="1050" dirty="0" smtClean="0">
                <a:latin typeface="Courier New" pitchFamily="49" charset="0"/>
              </a:rPr>
              <a:t>    </a:t>
            </a:r>
            <a:r>
              <a:rPr lang="en-US" sz="1050" dirty="0" err="1" smtClean="0">
                <a:latin typeface="Courier New" pitchFamily="49" charset="0"/>
              </a:rPr>
              <a:t>SymbolErrorCounter</a:t>
            </a:r>
            <a:r>
              <a:rPr lang="en-US" sz="1050" dirty="0" smtClean="0">
                <a:latin typeface="Courier New" pitchFamily="49" charset="0"/>
              </a:rPr>
              <a:t>             100</a:t>
            </a:r>
          </a:p>
          <a:p>
            <a:pPr>
              <a:lnSpc>
                <a:spcPct val="80000"/>
              </a:lnSpc>
              <a:buNone/>
            </a:pPr>
            <a:r>
              <a:rPr lang="en-US" sz="1050" dirty="0" smtClean="0">
                <a:latin typeface="Courier New" pitchFamily="49" charset="0"/>
              </a:rPr>
              <a:t>    </a:t>
            </a:r>
            <a:r>
              <a:rPr lang="en-US" sz="1050" dirty="0" err="1" smtClean="0">
                <a:latin typeface="Courier New" pitchFamily="49" charset="0"/>
              </a:rPr>
              <a:t>LinkErrorRecoveryCounter</a:t>
            </a:r>
            <a:r>
              <a:rPr lang="en-US" sz="1050" dirty="0" smtClean="0">
                <a:latin typeface="Courier New" pitchFamily="49" charset="0"/>
              </a:rPr>
              <a:t>       3</a:t>
            </a:r>
          </a:p>
          <a:p>
            <a:pPr>
              <a:lnSpc>
                <a:spcPct val="80000"/>
              </a:lnSpc>
              <a:buNone/>
            </a:pPr>
            <a:r>
              <a:rPr lang="en-US" sz="1050" dirty="0" smtClean="0">
                <a:latin typeface="Courier New" pitchFamily="49" charset="0"/>
              </a:rPr>
              <a:t>    </a:t>
            </a:r>
            <a:r>
              <a:rPr lang="en-US" sz="1050" dirty="0" err="1" smtClean="0">
                <a:latin typeface="Courier New" pitchFamily="49" charset="0"/>
              </a:rPr>
              <a:t>LinkDownedCounter</a:t>
            </a:r>
            <a:r>
              <a:rPr lang="en-US" sz="1050" dirty="0" smtClean="0">
                <a:latin typeface="Courier New" pitchFamily="49" charset="0"/>
              </a:rPr>
              <a:t>              3</a:t>
            </a:r>
          </a:p>
          <a:p>
            <a:pPr>
              <a:lnSpc>
                <a:spcPct val="80000"/>
              </a:lnSpc>
              <a:buNone/>
            </a:pPr>
            <a:r>
              <a:rPr lang="en-US" sz="1050" dirty="0" smtClean="0">
                <a:latin typeface="Courier New" pitchFamily="49" charset="0"/>
              </a:rPr>
              <a:t>    </a:t>
            </a:r>
            <a:r>
              <a:rPr lang="en-US" sz="1050" dirty="0" err="1" smtClean="0">
                <a:latin typeface="Courier New" pitchFamily="49" charset="0"/>
              </a:rPr>
              <a:t>PortRcvErrors</a:t>
            </a:r>
            <a:r>
              <a:rPr lang="en-US" sz="1050" dirty="0" smtClean="0">
                <a:latin typeface="Courier New" pitchFamily="49" charset="0"/>
              </a:rPr>
              <a:t>                  100</a:t>
            </a:r>
          </a:p>
          <a:p>
            <a:pPr>
              <a:lnSpc>
                <a:spcPct val="80000"/>
              </a:lnSpc>
              <a:buNone/>
            </a:pPr>
            <a:r>
              <a:rPr lang="en-US" sz="1050" dirty="0" smtClean="0">
                <a:latin typeface="Courier New" pitchFamily="49" charset="0"/>
              </a:rPr>
              <a:t>    </a:t>
            </a:r>
            <a:r>
              <a:rPr lang="en-US" sz="1050" dirty="0" err="1" smtClean="0">
                <a:latin typeface="Courier New" pitchFamily="49" charset="0"/>
              </a:rPr>
              <a:t>PortRcvRemotePhysicalErrors</a:t>
            </a:r>
            <a:r>
              <a:rPr lang="en-US" sz="1050" dirty="0" smtClean="0">
                <a:latin typeface="Courier New" pitchFamily="49" charset="0"/>
              </a:rPr>
              <a:t>    100</a:t>
            </a:r>
          </a:p>
          <a:p>
            <a:pPr>
              <a:lnSpc>
                <a:spcPct val="80000"/>
              </a:lnSpc>
              <a:buNone/>
            </a:pPr>
            <a:r>
              <a:rPr lang="en-US" sz="1050" dirty="0" smtClean="0">
                <a:latin typeface="Courier New" pitchFamily="49" charset="0"/>
              </a:rPr>
              <a:t>    </a:t>
            </a:r>
            <a:r>
              <a:rPr lang="en-US" sz="1050" dirty="0" err="1" smtClean="0">
                <a:latin typeface="Courier New" pitchFamily="49" charset="0"/>
              </a:rPr>
              <a:t>PortXmitDiscards</a:t>
            </a:r>
            <a:r>
              <a:rPr lang="en-US" sz="1050" dirty="0" smtClean="0">
                <a:latin typeface="Courier New" pitchFamily="49" charset="0"/>
              </a:rPr>
              <a:t>               100</a:t>
            </a:r>
          </a:p>
          <a:p>
            <a:pPr>
              <a:lnSpc>
                <a:spcPct val="80000"/>
              </a:lnSpc>
              <a:buNone/>
            </a:pPr>
            <a:r>
              <a:rPr lang="en-US" sz="1050" dirty="0" smtClean="0">
                <a:latin typeface="Courier New" pitchFamily="49" charset="0"/>
              </a:rPr>
              <a:t>    </a:t>
            </a:r>
            <a:r>
              <a:rPr lang="en-US" sz="1050" dirty="0" err="1" smtClean="0">
                <a:latin typeface="Courier New" pitchFamily="49" charset="0"/>
              </a:rPr>
              <a:t>PortXmitConstraintErrors</a:t>
            </a:r>
            <a:r>
              <a:rPr lang="en-US" sz="1050" dirty="0" smtClean="0">
                <a:latin typeface="Courier New" pitchFamily="49" charset="0"/>
              </a:rPr>
              <a:t>       10</a:t>
            </a:r>
          </a:p>
          <a:p>
            <a:pPr>
              <a:lnSpc>
                <a:spcPct val="80000"/>
              </a:lnSpc>
              <a:buNone/>
            </a:pPr>
            <a:r>
              <a:rPr lang="en-US" sz="1050" dirty="0" smtClean="0">
                <a:latin typeface="Courier New" pitchFamily="49" charset="0"/>
              </a:rPr>
              <a:t>    </a:t>
            </a:r>
            <a:r>
              <a:rPr lang="en-US" sz="1050" dirty="0" err="1" smtClean="0">
                <a:latin typeface="Courier New" pitchFamily="49" charset="0"/>
              </a:rPr>
              <a:t>PortRcvConstraintErrors</a:t>
            </a:r>
            <a:r>
              <a:rPr lang="en-US" sz="1050" dirty="0" smtClean="0">
                <a:latin typeface="Courier New" pitchFamily="49" charset="0"/>
              </a:rPr>
              <a:t>        10</a:t>
            </a:r>
          </a:p>
          <a:p>
            <a:pPr>
              <a:lnSpc>
                <a:spcPct val="80000"/>
              </a:lnSpc>
              <a:buNone/>
            </a:pPr>
            <a:r>
              <a:rPr lang="en-US" sz="1050" dirty="0" smtClean="0">
                <a:latin typeface="Courier New" pitchFamily="49" charset="0"/>
              </a:rPr>
              <a:t>    </a:t>
            </a:r>
            <a:r>
              <a:rPr lang="en-US" sz="1050" dirty="0" err="1" smtClean="0">
                <a:latin typeface="Courier New" pitchFamily="49" charset="0"/>
              </a:rPr>
              <a:t>LocalLinkIntegrityErrors</a:t>
            </a:r>
            <a:r>
              <a:rPr lang="en-US" sz="1050" dirty="0" smtClean="0">
                <a:latin typeface="Courier New" pitchFamily="49" charset="0"/>
              </a:rPr>
              <a:t>       3</a:t>
            </a:r>
          </a:p>
          <a:p>
            <a:pPr>
              <a:lnSpc>
                <a:spcPct val="80000"/>
              </a:lnSpc>
              <a:buNone/>
            </a:pPr>
            <a:r>
              <a:rPr lang="en-US" sz="1050" dirty="0" smtClean="0">
                <a:latin typeface="Courier New" pitchFamily="49" charset="0"/>
              </a:rPr>
              <a:t>    </a:t>
            </a:r>
            <a:r>
              <a:rPr lang="en-US" sz="1050" dirty="0" err="1" smtClean="0">
                <a:latin typeface="Courier New" pitchFamily="49" charset="0"/>
              </a:rPr>
              <a:t>ExcessiveBufferOverrunErrors</a:t>
            </a:r>
            <a:r>
              <a:rPr lang="en-US" sz="1050" dirty="0" smtClean="0">
                <a:latin typeface="Courier New" pitchFamily="49" charset="0"/>
              </a:rPr>
              <a:t>   3</a:t>
            </a:r>
          </a:p>
          <a:p>
            <a:pPr>
              <a:lnSpc>
                <a:spcPct val="80000"/>
              </a:lnSpc>
              <a:buNone/>
            </a:pPr>
            <a:r>
              <a:rPr lang="en-US" sz="1050" dirty="0" smtClean="0">
                <a:latin typeface="Courier New" pitchFamily="49" charset="0"/>
              </a:rPr>
              <a:t>    VL15Dropped                    100</a:t>
            </a:r>
          </a:p>
          <a:p>
            <a:pPr>
              <a:lnSpc>
                <a:spcPct val="80000"/>
              </a:lnSpc>
              <a:buNone/>
            </a:pPr>
            <a:endParaRPr lang="en-US" sz="1050" dirty="0" smtClean="0">
              <a:latin typeface="Courier New" pitchFamily="49" charset="0"/>
            </a:endParaRPr>
          </a:p>
          <a:p>
            <a:pPr>
              <a:lnSpc>
                <a:spcPct val="80000"/>
              </a:lnSpc>
              <a:buNone/>
            </a:pPr>
            <a:r>
              <a:rPr lang="en-US" sz="1050" dirty="0" smtClean="0">
                <a:latin typeface="Courier New" pitchFamily="49" charset="0"/>
              </a:rPr>
              <a:t>Rate </a:t>
            </a:r>
            <a:r>
              <a:rPr lang="en-US" sz="1050" dirty="0" err="1" smtClean="0">
                <a:latin typeface="Courier New" pitchFamily="49" charset="0"/>
              </a:rPr>
              <a:t>NodeGUID</a:t>
            </a:r>
            <a:r>
              <a:rPr lang="en-US" sz="1050" dirty="0" smtClean="0">
                <a:latin typeface="Courier New" pitchFamily="49" charset="0"/>
              </a:rPr>
              <a:t>          Port Type Name</a:t>
            </a:r>
          </a:p>
          <a:p>
            <a:pPr>
              <a:lnSpc>
                <a:spcPct val="80000"/>
              </a:lnSpc>
              <a:buNone/>
            </a:pPr>
            <a:r>
              <a:rPr lang="en-US" sz="1050" dirty="0" smtClean="0">
                <a:latin typeface="Courier New" pitchFamily="49" charset="0"/>
              </a:rPr>
              <a:t> 10g 0x00066a0001000108   1 SW i9k156 Leaf 5, Chip A</a:t>
            </a:r>
          </a:p>
          <a:p>
            <a:pPr>
              <a:lnSpc>
                <a:spcPct val="80000"/>
              </a:lnSpc>
              <a:buNone/>
            </a:pPr>
            <a:r>
              <a:rPr lang="en-US" sz="1050" dirty="0" smtClean="0">
                <a:latin typeface="Courier New" pitchFamily="49" charset="0"/>
              </a:rPr>
              <a:t>    </a:t>
            </a:r>
            <a:r>
              <a:rPr lang="en-US" sz="1050" dirty="0" err="1" smtClean="0">
                <a:latin typeface="Courier New" pitchFamily="49" charset="0"/>
              </a:rPr>
              <a:t>LinkDownedCounter</a:t>
            </a:r>
            <a:r>
              <a:rPr lang="en-US" sz="1050" dirty="0" smtClean="0">
                <a:latin typeface="Courier New" pitchFamily="49" charset="0"/>
              </a:rPr>
              <a:t>: 12 Exceeds Threshold: 3</a:t>
            </a:r>
          </a:p>
          <a:p>
            <a:pPr>
              <a:lnSpc>
                <a:spcPct val="80000"/>
              </a:lnSpc>
              <a:buNone/>
            </a:pPr>
            <a:r>
              <a:rPr lang="en-US" sz="1050" dirty="0" smtClean="0">
                <a:latin typeface="Courier New" pitchFamily="49" charset="0"/>
              </a:rPr>
              <a:t>&lt;-&gt;  0x00066a0098005c31   1 CA tsg138</a:t>
            </a:r>
          </a:p>
          <a:p>
            <a:pPr>
              <a:buNone/>
            </a:pPr>
            <a:endParaRPr lang="en-US" sz="1050" dirty="0" smtClean="0"/>
          </a:p>
          <a:p>
            <a:pPr>
              <a:buNone/>
            </a:pPr>
            <a:r>
              <a:rPr lang="en-US" sz="1050" dirty="0" smtClean="0"/>
              <a:t>…</a:t>
            </a:r>
            <a:endParaRPr lang="en-US" sz="1050" dirty="0"/>
          </a:p>
        </p:txBody>
      </p:sp>
      <p:sp>
        <p:nvSpPr>
          <p:cNvPr id="4" name="Slide Number Placeholder 3"/>
          <p:cNvSpPr>
            <a:spLocks noGrp="1"/>
          </p:cNvSpPr>
          <p:nvPr>
            <p:ph type="sldNum" sz="quarter" idx="10"/>
          </p:nvPr>
        </p:nvSpPr>
        <p:spPr/>
        <p:txBody>
          <a:bodyPr/>
          <a:lstStyle/>
          <a:p>
            <a:pPr>
              <a:defRPr/>
            </a:pPr>
            <a:fld id="{E910456B-B149-4E37-AAA0-22BF75BF52E9}" type="slidenum">
              <a:rPr lang="en-US" smtClean="0"/>
              <a:pPr>
                <a:defRPr/>
              </a:pPr>
              <a:t>18</a:t>
            </a:fld>
            <a:endParaRPr lang="en-US"/>
          </a:p>
        </p:txBody>
      </p:sp>
      <p:sp>
        <p:nvSpPr>
          <p:cNvPr id="5" name="TextBox 4"/>
          <p:cNvSpPr txBox="1"/>
          <p:nvPr/>
        </p:nvSpPr>
        <p:spPr>
          <a:xfrm>
            <a:off x="4894119" y="1574800"/>
            <a:ext cx="4347665" cy="1323439"/>
          </a:xfrm>
          <a:prstGeom prst="rect">
            <a:avLst/>
          </a:prstGeom>
          <a:noFill/>
        </p:spPr>
        <p:txBody>
          <a:bodyPr wrap="none" rtlCol="0">
            <a:spAutoFit/>
          </a:bodyPr>
          <a:lstStyle/>
          <a:p>
            <a:pPr>
              <a:buFont typeface="Wingdings" pitchFamily="2" charset="2"/>
              <a:buChar char="§"/>
            </a:pPr>
            <a:r>
              <a:rPr lang="en-US" sz="2000" dirty="0" smtClean="0">
                <a:solidFill>
                  <a:srgbClr val="1A3B70"/>
                </a:solidFill>
              </a:rPr>
              <a:t> Rapid analysis of the fabric against</a:t>
            </a:r>
          </a:p>
          <a:p>
            <a:r>
              <a:rPr lang="en-US" sz="2000" dirty="0" smtClean="0">
                <a:solidFill>
                  <a:srgbClr val="1A3B70"/>
                </a:solidFill>
              </a:rPr>
              <a:t>user defined threshold.</a:t>
            </a:r>
          </a:p>
          <a:p>
            <a:pPr>
              <a:buFont typeface="Wingdings" pitchFamily="2" charset="2"/>
              <a:buChar char="§"/>
            </a:pPr>
            <a:r>
              <a:rPr lang="en-US" sz="2000" dirty="0" smtClean="0">
                <a:solidFill>
                  <a:srgbClr val="1A3B70"/>
                </a:solidFill>
              </a:rPr>
              <a:t> Editable threshold for flexibility</a:t>
            </a:r>
          </a:p>
          <a:p>
            <a:pPr>
              <a:buFont typeface="Wingdings" pitchFamily="2" charset="2"/>
              <a:buChar char="§"/>
            </a:pPr>
            <a:r>
              <a:rPr lang="en-US" sz="2000" dirty="0" smtClean="0">
                <a:solidFill>
                  <a:srgbClr val="1A3B70"/>
                </a:solidFill>
              </a:rPr>
              <a:t> Easy to read output</a:t>
            </a:r>
            <a:endParaRPr lang="en-US" sz="2000" dirty="0">
              <a:solidFill>
                <a:srgbClr val="1A3B7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0"/>
          </p:nvPr>
        </p:nvSpPr>
        <p:spPr>
          <a:noFill/>
        </p:spPr>
        <p:txBody>
          <a:bodyPr/>
          <a:lstStyle/>
          <a:p>
            <a:fld id="{B8CD514C-0B56-470B-BAFC-523D0AC4A72E}" type="slidenum">
              <a:rPr lang="en-US" smtClean="0"/>
              <a:pPr/>
              <a:t>19</a:t>
            </a:fld>
            <a:endParaRPr lang="en-US" smtClean="0"/>
          </a:p>
        </p:txBody>
      </p:sp>
      <p:sp>
        <p:nvSpPr>
          <p:cNvPr id="64515" name="Footer Placeholder 4"/>
          <p:cNvSpPr txBox="1">
            <a:spLocks noGrp="1"/>
          </p:cNvSpPr>
          <p:nvPr/>
        </p:nvSpPr>
        <p:spPr bwMode="auto">
          <a:xfrm>
            <a:off x="3124200" y="6629400"/>
            <a:ext cx="2895600" cy="155575"/>
          </a:xfrm>
          <a:prstGeom prst="rect">
            <a:avLst/>
          </a:prstGeom>
          <a:noFill/>
          <a:ln w="9525">
            <a:noFill/>
            <a:miter lim="800000"/>
            <a:headEnd/>
            <a:tailEnd/>
          </a:ln>
        </p:spPr>
        <p:txBody>
          <a:bodyPr/>
          <a:lstStyle/>
          <a:p>
            <a:pPr algn="ctr"/>
            <a:r>
              <a:rPr lang="en-US" sz="1000">
                <a:solidFill>
                  <a:srgbClr val="3A5499"/>
                </a:solidFill>
              </a:rPr>
              <a:t>QLogic Confidential - NDA Required</a:t>
            </a:r>
          </a:p>
        </p:txBody>
      </p:sp>
      <p:sp>
        <p:nvSpPr>
          <p:cNvPr id="64516" name="Slide Number Placeholder 5"/>
          <p:cNvSpPr txBox="1">
            <a:spLocks noGrp="1"/>
          </p:cNvSpPr>
          <p:nvPr/>
        </p:nvSpPr>
        <p:spPr bwMode="auto">
          <a:xfrm>
            <a:off x="39688" y="6621463"/>
            <a:ext cx="762000" cy="171450"/>
          </a:xfrm>
          <a:prstGeom prst="rect">
            <a:avLst/>
          </a:prstGeom>
          <a:noFill/>
          <a:ln w="9525">
            <a:noFill/>
            <a:miter lim="800000"/>
            <a:headEnd/>
            <a:tailEnd/>
          </a:ln>
        </p:spPr>
        <p:txBody>
          <a:bodyPr/>
          <a:lstStyle/>
          <a:p>
            <a:pPr algn="ctr"/>
            <a:fld id="{BBE0681B-9291-49A4-82EB-1156482BE056}" type="slidenum">
              <a:rPr lang="en-US" sz="1000">
                <a:solidFill>
                  <a:srgbClr val="3A5499"/>
                </a:solidFill>
              </a:rPr>
              <a:pPr algn="ctr"/>
              <a:t>19</a:t>
            </a:fld>
            <a:endParaRPr lang="en-US" sz="1000">
              <a:solidFill>
                <a:srgbClr val="3A5499"/>
              </a:solidFill>
            </a:endParaRPr>
          </a:p>
        </p:txBody>
      </p:sp>
      <p:sp>
        <p:nvSpPr>
          <p:cNvPr id="64517" name="Rectangle 2"/>
          <p:cNvSpPr>
            <a:spLocks noGrp="1" noChangeArrowheads="1"/>
          </p:cNvSpPr>
          <p:nvPr>
            <p:ph type="title" idx="4294967295"/>
          </p:nvPr>
        </p:nvSpPr>
        <p:spPr>
          <a:xfrm>
            <a:off x="152400" y="228600"/>
            <a:ext cx="7848600" cy="561975"/>
          </a:xfrm>
        </p:spPr>
        <p:txBody>
          <a:bodyPr/>
          <a:lstStyle/>
          <a:p>
            <a:pPr eaLnBrk="1" hangingPunct="1"/>
            <a:r>
              <a:rPr lang="en-US" sz="2800" smtClean="0"/>
              <a:t>Fabric Verification – FastFabric Can Find It !</a:t>
            </a:r>
          </a:p>
        </p:txBody>
      </p:sp>
      <p:sp>
        <p:nvSpPr>
          <p:cNvPr id="64518" name="Text Box 3"/>
          <p:cNvSpPr txBox="1">
            <a:spLocks noChangeArrowheads="1"/>
          </p:cNvSpPr>
          <p:nvPr/>
        </p:nvSpPr>
        <p:spPr bwMode="auto">
          <a:xfrm>
            <a:off x="196850" y="1157288"/>
            <a:ext cx="5186035" cy="4224233"/>
          </a:xfrm>
          <a:prstGeom prst="rect">
            <a:avLst/>
          </a:prstGeom>
          <a:noFill/>
          <a:ln w="9525" algn="ctr">
            <a:noFill/>
            <a:miter lim="800000"/>
            <a:headEnd/>
            <a:tailEnd/>
          </a:ln>
        </p:spPr>
        <p:txBody>
          <a:bodyPr wrap="none">
            <a:spAutoFit/>
          </a:bodyPr>
          <a:lstStyle/>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a:t>
            </a:r>
            <a:r>
              <a:rPr lang="en-US" sz="1000" b="1" dirty="0" err="1">
                <a:solidFill>
                  <a:srgbClr val="003892"/>
                </a:solidFill>
                <a:latin typeface="Courier New" pitchFamily="49" charset="0"/>
              </a:rPr>
              <a:t>iba_reports</a:t>
            </a:r>
            <a:r>
              <a:rPr lang="en-US" sz="1000" b="1" dirty="0">
                <a:solidFill>
                  <a:srgbClr val="003892"/>
                </a:solidFill>
                <a:latin typeface="Courier New" pitchFamily="49" charset="0"/>
              </a:rPr>
              <a:t> –o errors –o </a:t>
            </a:r>
            <a:r>
              <a:rPr lang="en-US" sz="1000" b="1" dirty="0" err="1">
                <a:solidFill>
                  <a:srgbClr val="003892"/>
                </a:solidFill>
                <a:latin typeface="Courier New" pitchFamily="49" charset="0"/>
              </a:rPr>
              <a:t>verifylinks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Links with errors &gt; threshold Summary</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Rate MTU  </a:t>
            </a:r>
            <a:r>
              <a:rPr lang="en-US" sz="1000" b="1" dirty="0" err="1">
                <a:solidFill>
                  <a:srgbClr val="003892"/>
                </a:solidFill>
                <a:latin typeface="Courier New" pitchFamily="49" charset="0"/>
              </a:rPr>
              <a:t>NodeGUID</a:t>
            </a:r>
            <a:r>
              <a:rPr lang="en-US" sz="1000" b="1" dirty="0">
                <a:solidFill>
                  <a:srgbClr val="003892"/>
                </a:solidFill>
                <a:latin typeface="Courier New" pitchFamily="49" charset="0"/>
              </a:rPr>
              <a:t>          Port Type Name</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a:t>
            </a:r>
            <a:r>
              <a:rPr lang="en-US" sz="1000" b="1" dirty="0" err="1">
                <a:solidFill>
                  <a:srgbClr val="003892"/>
                </a:solidFill>
                <a:latin typeface="Courier New" pitchFamily="49" charset="0"/>
              </a:rPr>
              <a:t>CableLabel</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CableLen</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CableDetails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20g 2048 0x0002c90200217ac0   1 CA n002</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&lt;-&gt;       0x00066a00d9000169  14 SW iS120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a:t>
            </a:r>
            <a:r>
              <a:rPr lang="en-US" sz="1000" b="1" dirty="0" err="1">
                <a:solidFill>
                  <a:srgbClr val="003892"/>
                </a:solidFill>
                <a:latin typeface="Courier New" pitchFamily="49" charset="0"/>
              </a:rPr>
              <a:t>SymbolErrorCounter</a:t>
            </a:r>
            <a:r>
              <a:rPr lang="en-US" sz="1000" b="1" dirty="0">
                <a:solidFill>
                  <a:srgbClr val="003892"/>
                </a:solidFill>
                <a:latin typeface="Courier New" pitchFamily="49" charset="0"/>
              </a:rPr>
              <a:t>: 40156 Exceeds Threshold: 100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SS1145         11m              Gore Passive Cu    </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2532 of 2532 Links Checked, 1 Errors found</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Links Topology Verification</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Rate MTU  </a:t>
            </a:r>
            <a:r>
              <a:rPr lang="en-US" sz="1000" b="1" dirty="0" err="1">
                <a:solidFill>
                  <a:srgbClr val="003892"/>
                </a:solidFill>
                <a:latin typeface="Courier New" pitchFamily="49" charset="0"/>
              </a:rPr>
              <a:t>NodeGUID</a:t>
            </a:r>
            <a:r>
              <a:rPr lang="en-US" sz="1000" b="1" dirty="0">
                <a:solidFill>
                  <a:srgbClr val="003892"/>
                </a:solidFill>
                <a:latin typeface="Courier New" pitchFamily="49" charset="0"/>
              </a:rPr>
              <a:t>          Port or </a:t>
            </a:r>
            <a:r>
              <a:rPr lang="en-US" sz="1000" b="1" dirty="0" err="1">
                <a:solidFill>
                  <a:srgbClr val="003892"/>
                </a:solidFill>
                <a:latin typeface="Courier New" pitchFamily="49" charset="0"/>
              </a:rPr>
              <a:t>PortGUID</a:t>
            </a:r>
            <a:r>
              <a:rPr lang="en-US" sz="1000" b="1" dirty="0">
                <a:solidFill>
                  <a:srgbClr val="003892"/>
                </a:solidFill>
                <a:latin typeface="Courier New" pitchFamily="49" charset="0"/>
              </a:rPr>
              <a:t>    Type Name</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a:t>
            </a:r>
            <a:r>
              <a:rPr lang="en-US" sz="1000" b="1" dirty="0" err="1">
                <a:solidFill>
                  <a:srgbClr val="003892"/>
                </a:solidFill>
                <a:latin typeface="Courier New" pitchFamily="49" charset="0"/>
              </a:rPr>
              <a:t>CableLabel</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CableLen</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CableDetails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10g 2048 0x00066a0007000311  10                SW iS150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&lt;-&gt;       0x00066a009800413e   1                CA n040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SS1020          7m              Gore Passive Cu</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Missing Link</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2532 of 2532 Input Links Checked</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Total of 1 Incorrect Links found</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1 Missing, 0 Unexpected, 0 Misconnected, 0 Duplicate, 0 Different</a:t>
            </a:r>
          </a:p>
        </p:txBody>
      </p:sp>
      <p:sp>
        <p:nvSpPr>
          <p:cNvPr id="64519" name="Rectangle 4"/>
          <p:cNvSpPr>
            <a:spLocks noGrp="1" noChangeArrowheads="1"/>
          </p:cNvSpPr>
          <p:nvPr>
            <p:ph type="body" idx="4294967295"/>
          </p:nvPr>
        </p:nvSpPr>
        <p:spPr>
          <a:xfrm>
            <a:off x="4953000" y="1322388"/>
            <a:ext cx="4419600" cy="4724400"/>
          </a:xfrm>
          <a:noFill/>
        </p:spPr>
        <p:txBody>
          <a:bodyPr/>
          <a:lstStyle/>
          <a:p>
            <a:pPr eaLnBrk="1" hangingPunct="1">
              <a:lnSpc>
                <a:spcPct val="90000"/>
              </a:lnSpc>
            </a:pPr>
            <a:r>
              <a:rPr lang="en-US" sz="2000" smtClean="0"/>
              <a:t>Rapid Fabric Wide Error Analysis</a:t>
            </a:r>
          </a:p>
          <a:p>
            <a:pPr eaLnBrk="1" hangingPunct="1">
              <a:lnSpc>
                <a:spcPct val="90000"/>
              </a:lnSpc>
            </a:pPr>
            <a:r>
              <a:rPr lang="en-US" sz="2000" smtClean="0"/>
              <a:t>Quickly Pinpoint Bad Links</a:t>
            </a:r>
          </a:p>
          <a:p>
            <a:pPr eaLnBrk="1" hangingPunct="1">
              <a:lnSpc>
                <a:spcPct val="90000"/>
              </a:lnSpc>
            </a:pPr>
            <a:r>
              <a:rPr lang="en-US" sz="2000" smtClean="0"/>
              <a:t>Identify Fabric Changes</a:t>
            </a:r>
          </a:p>
          <a:p>
            <a:pPr eaLnBrk="1" hangingPunct="1">
              <a:lnSpc>
                <a:spcPct val="90000"/>
              </a:lnSpc>
            </a:pPr>
            <a:r>
              <a:rPr lang="en-US" sz="2000" smtClean="0"/>
              <a:t>Compare fabric against intended design</a:t>
            </a:r>
          </a:p>
          <a:p>
            <a:pPr eaLnBrk="1" hangingPunct="1">
              <a:lnSpc>
                <a:spcPct val="90000"/>
              </a:lnSpc>
            </a:pPr>
            <a:r>
              <a:rPr lang="en-US" sz="2000" smtClean="0"/>
              <a:t>Concise Summary of errors</a:t>
            </a:r>
          </a:p>
          <a:p>
            <a:pPr lvl="1" eaLnBrk="1" hangingPunct="1">
              <a:lnSpc>
                <a:spcPct val="90000"/>
              </a:lnSpc>
            </a:pPr>
            <a:r>
              <a:rPr lang="en-US" sz="2000" smtClean="0"/>
              <a:t>Name, port #, Speeds, etc</a:t>
            </a:r>
          </a:p>
          <a:p>
            <a:pPr lvl="1" eaLnBrk="1" hangingPunct="1">
              <a:lnSpc>
                <a:spcPct val="90000"/>
              </a:lnSpc>
              <a:buFontTx/>
              <a:buNone/>
            </a:pPr>
            <a:endParaRPr lang="en-US" sz="3000" smtClean="0"/>
          </a:p>
        </p:txBody>
      </p:sp>
      <p:cxnSp>
        <p:nvCxnSpPr>
          <p:cNvPr id="64520" name="AutoShape 6"/>
          <p:cNvCxnSpPr>
            <a:cxnSpLocks noChangeShapeType="1"/>
            <a:endCxn id="64519" idx="2"/>
          </p:cNvCxnSpPr>
          <p:nvPr/>
        </p:nvCxnSpPr>
        <p:spPr bwMode="auto">
          <a:xfrm>
            <a:off x="4800600" y="3989388"/>
            <a:ext cx="2362200" cy="2057400"/>
          </a:xfrm>
          <a:prstGeom prst="straightConnector1">
            <a:avLst/>
          </a:prstGeom>
          <a:noFill/>
          <a:ln w="9525">
            <a:noFill/>
            <a:round/>
            <a:headEnd/>
            <a:tailEnd/>
          </a:ln>
        </p:spPr>
      </p:cxnSp>
      <p:cxnSp>
        <p:nvCxnSpPr>
          <p:cNvPr id="64521" name="AutoShape 7"/>
          <p:cNvCxnSpPr>
            <a:cxnSpLocks noChangeShapeType="1"/>
            <a:stCxn id="64519" idx="2"/>
          </p:cNvCxnSpPr>
          <p:nvPr/>
        </p:nvCxnSpPr>
        <p:spPr bwMode="auto">
          <a:xfrm flipH="1" flipV="1">
            <a:off x="4800600" y="3989388"/>
            <a:ext cx="2362200" cy="2057400"/>
          </a:xfrm>
          <a:prstGeom prst="straightConnector1">
            <a:avLst/>
          </a:prstGeom>
          <a:noFill/>
          <a:ln w="9525">
            <a:noFill/>
            <a:round/>
            <a:headEnd/>
            <a:tailEnd type="triangle"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0"/>
          <p:cNvSpPr>
            <a:spLocks noChangeArrowheads="1"/>
          </p:cNvSpPr>
          <p:nvPr/>
        </p:nvSpPr>
        <p:spPr bwMode="auto">
          <a:xfrm>
            <a:off x="4838700" y="1358900"/>
            <a:ext cx="4648200" cy="5257800"/>
          </a:xfrm>
          <a:prstGeom prst="ellipse">
            <a:avLst/>
          </a:prstGeom>
          <a:gradFill rotWithShape="1">
            <a:gsLst>
              <a:gs pos="0">
                <a:srgbClr val="3B6FBB"/>
              </a:gs>
              <a:gs pos="100000">
                <a:schemeClr val="bg1"/>
              </a:gs>
            </a:gsLst>
            <a:path path="shape">
              <a:fillToRect l="50000" t="50000" r="50000" b="50000"/>
            </a:path>
          </a:gradFill>
          <a:ln w="9525" algn="ctr">
            <a:noFill/>
            <a:round/>
            <a:headEnd/>
            <a:tailEnd/>
          </a:ln>
          <a:effectLst/>
        </p:spPr>
        <p:txBody>
          <a:bodyPr wrap="none" anchor="ctr"/>
          <a:lstStyle/>
          <a:p>
            <a:endParaRPr lang="en-US"/>
          </a:p>
        </p:txBody>
      </p:sp>
      <p:pic>
        <p:nvPicPr>
          <p:cNvPr id="17" name="Picture 4" descr="12000-360"/>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518275" y="1566863"/>
            <a:ext cx="2011363" cy="4792662"/>
          </a:xfrm>
          <a:prstGeom prst="rect">
            <a:avLst/>
          </a:prstGeom>
          <a:noFill/>
        </p:spPr>
      </p:pic>
      <p:grpSp>
        <p:nvGrpSpPr>
          <p:cNvPr id="18" name="Group 5"/>
          <p:cNvGrpSpPr>
            <a:grpSpLocks noChangeAspect="1"/>
          </p:cNvGrpSpPr>
          <p:nvPr/>
        </p:nvGrpSpPr>
        <p:grpSpPr bwMode="auto">
          <a:xfrm>
            <a:off x="4926013" y="3833813"/>
            <a:ext cx="1981200" cy="1319212"/>
            <a:chOff x="3545" y="1749"/>
            <a:chExt cx="2639" cy="2379"/>
          </a:xfrm>
        </p:grpSpPr>
        <p:pic>
          <p:nvPicPr>
            <p:cNvPr id="19" name="Picture 6"/>
            <p:cNvPicPr>
              <a:picLocks noChangeAspect="1" noChangeArrowheads="1"/>
            </p:cNvPicPr>
            <p:nvPr/>
          </p:nvPicPr>
          <p:blipFill>
            <a:blip r:embed="rId4" cstate="print"/>
            <a:srcRect/>
            <a:stretch>
              <a:fillRect/>
            </a:stretch>
          </p:blipFill>
          <p:spPr bwMode="auto">
            <a:xfrm>
              <a:off x="4058" y="1749"/>
              <a:ext cx="2126" cy="1465"/>
            </a:xfrm>
            <a:prstGeom prst="rect">
              <a:avLst/>
            </a:prstGeom>
            <a:noFill/>
            <a:ln w="9525">
              <a:noFill/>
              <a:miter lim="800000"/>
              <a:headEnd/>
              <a:tailEnd/>
            </a:ln>
            <a:effectLst/>
          </p:spPr>
        </p:pic>
        <p:pic>
          <p:nvPicPr>
            <p:cNvPr id="20" name="Picture 7"/>
            <p:cNvPicPr>
              <a:picLocks noChangeAspect="1" noChangeArrowheads="1"/>
            </p:cNvPicPr>
            <p:nvPr/>
          </p:nvPicPr>
          <p:blipFill>
            <a:blip r:embed="rId5" cstate="print"/>
            <a:srcRect/>
            <a:stretch>
              <a:fillRect/>
            </a:stretch>
          </p:blipFill>
          <p:spPr bwMode="invGray">
            <a:xfrm>
              <a:off x="4513" y="2922"/>
              <a:ext cx="1595" cy="1206"/>
            </a:xfrm>
            <a:prstGeom prst="rect">
              <a:avLst/>
            </a:prstGeom>
            <a:noFill/>
            <a:ln w="9525">
              <a:noFill/>
              <a:miter lim="800000"/>
              <a:headEnd/>
              <a:tailEnd/>
            </a:ln>
            <a:effectLst/>
          </p:spPr>
        </p:pic>
        <p:pic>
          <p:nvPicPr>
            <p:cNvPr id="21" name="Picture 8"/>
            <p:cNvPicPr>
              <a:picLocks noChangeAspect="1" noChangeArrowheads="1"/>
            </p:cNvPicPr>
            <p:nvPr/>
          </p:nvPicPr>
          <p:blipFill>
            <a:blip r:embed="rId6" cstate="print"/>
            <a:srcRect b="16153"/>
            <a:stretch>
              <a:fillRect/>
            </a:stretch>
          </p:blipFill>
          <p:spPr bwMode="auto">
            <a:xfrm>
              <a:off x="3545" y="2728"/>
              <a:ext cx="1433" cy="656"/>
            </a:xfrm>
            <a:prstGeom prst="rect">
              <a:avLst/>
            </a:prstGeom>
            <a:noFill/>
            <a:ln w="9525">
              <a:noFill/>
              <a:miter lim="800000"/>
              <a:headEnd/>
              <a:tailEnd/>
            </a:ln>
          </p:spPr>
        </p:pic>
        <p:pic>
          <p:nvPicPr>
            <p:cNvPr id="22" name="Picture 9" descr="i2k_chassis_view log_sample log"/>
            <p:cNvPicPr>
              <a:picLocks noChangeAspect="1" noChangeArrowheads="1"/>
            </p:cNvPicPr>
            <p:nvPr/>
          </p:nvPicPr>
          <p:blipFill>
            <a:blip r:embed="rId7" cstate="print"/>
            <a:srcRect/>
            <a:stretch>
              <a:fillRect/>
            </a:stretch>
          </p:blipFill>
          <p:spPr bwMode="auto">
            <a:xfrm>
              <a:off x="3550" y="3243"/>
              <a:ext cx="1414" cy="326"/>
            </a:xfrm>
            <a:prstGeom prst="rect">
              <a:avLst/>
            </a:prstGeom>
            <a:noFill/>
          </p:spPr>
        </p:pic>
      </p:grpSp>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What is </a:t>
            </a:r>
            <a:r>
              <a:rPr lang="en-US" dirty="0" err="1" smtClean="0"/>
              <a:t>InfiniBand</a:t>
            </a:r>
            <a:r>
              <a:rPr lang="en-US" dirty="0" smtClean="0"/>
              <a:t> ‘IB’</a:t>
            </a:r>
          </a:p>
          <a:p>
            <a:r>
              <a:rPr lang="en-US" dirty="0" smtClean="0"/>
              <a:t>QLogic Simplifying IB networking</a:t>
            </a:r>
          </a:p>
          <a:p>
            <a:pPr lvl="1"/>
            <a:r>
              <a:rPr lang="en-US" dirty="0" smtClean="0"/>
              <a:t>Deployment</a:t>
            </a:r>
          </a:p>
          <a:p>
            <a:pPr lvl="1"/>
            <a:r>
              <a:rPr lang="en-US" dirty="0" smtClean="0"/>
              <a:t>Administration</a:t>
            </a:r>
          </a:p>
          <a:p>
            <a:pPr lvl="1">
              <a:buNone/>
            </a:pPr>
            <a:endParaRPr lang="en-US" dirty="0"/>
          </a:p>
        </p:txBody>
      </p:sp>
      <p:sp>
        <p:nvSpPr>
          <p:cNvPr id="4" name="Date Placeholder 3"/>
          <p:cNvSpPr>
            <a:spLocks noGrp="1"/>
          </p:cNvSpPr>
          <p:nvPr>
            <p:ph type="dt" sz="half" idx="10"/>
          </p:nvPr>
        </p:nvSpPr>
        <p:spPr/>
        <p:txBody>
          <a:bodyPr/>
          <a:lstStyle/>
          <a:p>
            <a:pPr>
              <a:defRPr/>
            </a:pPr>
            <a:fld id="{CFD4588F-A209-4C20-9C1D-B1DE64FB6936}" type="datetime1">
              <a:rPr lang="en-US" smtClean="0"/>
              <a:pPr>
                <a:defRPr/>
              </a:pPr>
              <a:t>10/7/2009</a:t>
            </a:fld>
            <a:endParaRPr lang="en-US"/>
          </a:p>
        </p:txBody>
      </p:sp>
      <p:sp>
        <p:nvSpPr>
          <p:cNvPr id="5" name="Date Placeholder 4"/>
          <p:cNvSpPr>
            <a:spLocks noGrp="1"/>
          </p:cNvSpPr>
          <p:nvPr>
            <p:ph type="dt" sz="half" idx="11"/>
          </p:nvPr>
        </p:nvSpPr>
        <p:spPr/>
        <p:txBody>
          <a:bodyPr/>
          <a:lstStyle/>
          <a:p>
            <a:pPr>
              <a:defRPr/>
            </a:pPr>
            <a:fld id="{D5253FBE-05D0-4C82-95D8-70F7AA61CA5A}" type="datetime1">
              <a:rPr lang="en-US" smtClean="0"/>
              <a:pPr>
                <a:defRPr/>
              </a:pPr>
              <a:t>10/7/2009</a:t>
            </a:fld>
            <a:endParaRPr lang="en-US"/>
          </a:p>
        </p:txBody>
      </p:sp>
      <p:sp>
        <p:nvSpPr>
          <p:cNvPr id="6" name="Footer Placeholder 5"/>
          <p:cNvSpPr>
            <a:spLocks noGrp="1"/>
          </p:cNvSpPr>
          <p:nvPr>
            <p:ph type="ftr" sz="quarter" idx="12"/>
          </p:nvPr>
        </p:nvSpPr>
        <p:spPr/>
        <p:txBody>
          <a:bodyPr/>
          <a:lstStyle/>
          <a:p>
            <a:pPr>
              <a:defRPr/>
            </a:pPr>
            <a:r>
              <a:rPr lang="en-US" smtClean="0"/>
              <a:t>  ____  ___________</a:t>
            </a:r>
            <a:endParaRPr lang="en-US"/>
          </a:p>
        </p:txBody>
      </p:sp>
      <p:sp>
        <p:nvSpPr>
          <p:cNvPr id="7" name="Footer Placeholder 6"/>
          <p:cNvSpPr>
            <a:spLocks noGrp="1"/>
          </p:cNvSpPr>
          <p:nvPr>
            <p:ph type="ftr" sz="quarter" idx="13"/>
          </p:nvPr>
        </p:nvSpPr>
        <p:spPr/>
        <p:txBody>
          <a:bodyPr/>
          <a:lstStyle/>
          <a:p>
            <a:pPr>
              <a:defRPr/>
            </a:pPr>
            <a:r>
              <a:rPr lang="en-US" smtClean="0"/>
              <a:t>QLogic Confidential</a:t>
            </a:r>
            <a:endParaRPr lang="en-US"/>
          </a:p>
        </p:txBody>
      </p:sp>
      <p:sp>
        <p:nvSpPr>
          <p:cNvPr id="8" name="Slide Number Placeholder 7"/>
          <p:cNvSpPr>
            <a:spLocks noGrp="1"/>
          </p:cNvSpPr>
          <p:nvPr>
            <p:ph type="sldNum" sz="quarter" idx="14"/>
          </p:nvPr>
        </p:nvSpPr>
        <p:spPr/>
        <p:txBody>
          <a:bodyPr/>
          <a:lstStyle/>
          <a:p>
            <a:pPr>
              <a:defRPr/>
            </a:pPr>
            <a:fld id="{E8B2D52D-D6C1-410A-9D5D-E9A78A29E4C4}" type="slidenum">
              <a:rPr lang="en-US" smtClean="0"/>
              <a:pPr>
                <a:defRPr/>
              </a:pPr>
              <a:t>2</a:t>
            </a:fld>
            <a:endParaRPr lang="en-US"/>
          </a:p>
        </p:txBody>
      </p:sp>
      <p:pic>
        <p:nvPicPr>
          <p:cNvPr id="268290" name="Picture 2" descr="C:\Documents and Settings\bblack\My Documents\My Pictures\QLogic logo 2.jpg"/>
          <p:cNvPicPr>
            <a:picLocks noChangeAspect="1" noChangeArrowheads="1"/>
          </p:cNvPicPr>
          <p:nvPr/>
        </p:nvPicPr>
        <p:blipFill>
          <a:blip r:embed="rId8" cstate="print"/>
          <a:srcRect/>
          <a:stretch>
            <a:fillRect/>
          </a:stretch>
        </p:blipFill>
        <p:spPr bwMode="auto">
          <a:xfrm>
            <a:off x="1524000" y="4351330"/>
            <a:ext cx="2476500" cy="191135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p>
            <a:fld id="{540F47FD-0EE8-426A-AC79-3FBF51760A79}" type="slidenum">
              <a:rPr lang="en-US" smtClean="0"/>
              <a:pPr/>
              <a:t>20</a:t>
            </a:fld>
            <a:endParaRPr lang="en-US" smtClean="0"/>
          </a:p>
        </p:txBody>
      </p:sp>
      <p:sp>
        <p:nvSpPr>
          <p:cNvPr id="65539" name="Footer Placeholder 4"/>
          <p:cNvSpPr txBox="1">
            <a:spLocks noGrp="1"/>
          </p:cNvSpPr>
          <p:nvPr/>
        </p:nvSpPr>
        <p:spPr bwMode="auto">
          <a:xfrm>
            <a:off x="3124200" y="6629400"/>
            <a:ext cx="2895600" cy="155575"/>
          </a:xfrm>
          <a:prstGeom prst="rect">
            <a:avLst/>
          </a:prstGeom>
          <a:noFill/>
          <a:ln w="9525">
            <a:noFill/>
            <a:miter lim="800000"/>
            <a:headEnd/>
            <a:tailEnd/>
          </a:ln>
        </p:spPr>
        <p:txBody>
          <a:bodyPr/>
          <a:lstStyle/>
          <a:p>
            <a:pPr algn="ctr"/>
            <a:r>
              <a:rPr lang="en-US" sz="1000">
                <a:solidFill>
                  <a:srgbClr val="3A5499"/>
                </a:solidFill>
              </a:rPr>
              <a:t>QLogic Confidential - NDA Required</a:t>
            </a:r>
          </a:p>
        </p:txBody>
      </p:sp>
      <p:sp>
        <p:nvSpPr>
          <p:cNvPr id="65540" name="Slide Number Placeholder 5"/>
          <p:cNvSpPr txBox="1">
            <a:spLocks noGrp="1"/>
          </p:cNvSpPr>
          <p:nvPr/>
        </p:nvSpPr>
        <p:spPr bwMode="auto">
          <a:xfrm>
            <a:off x="39688" y="6621463"/>
            <a:ext cx="762000" cy="171450"/>
          </a:xfrm>
          <a:prstGeom prst="rect">
            <a:avLst/>
          </a:prstGeom>
          <a:noFill/>
          <a:ln w="9525">
            <a:noFill/>
            <a:miter lim="800000"/>
            <a:headEnd/>
            <a:tailEnd/>
          </a:ln>
        </p:spPr>
        <p:txBody>
          <a:bodyPr/>
          <a:lstStyle/>
          <a:p>
            <a:pPr algn="ctr"/>
            <a:fld id="{4939C611-2BD1-410E-9E18-A2DA0B947D0C}" type="slidenum">
              <a:rPr lang="en-US" sz="1000">
                <a:solidFill>
                  <a:srgbClr val="3A5499"/>
                </a:solidFill>
              </a:rPr>
              <a:pPr algn="ctr"/>
              <a:t>20</a:t>
            </a:fld>
            <a:endParaRPr lang="en-US" sz="1000">
              <a:solidFill>
                <a:srgbClr val="3A5499"/>
              </a:solidFill>
            </a:endParaRPr>
          </a:p>
        </p:txBody>
      </p:sp>
      <p:sp>
        <p:nvSpPr>
          <p:cNvPr id="65541" name="Rectangle 2"/>
          <p:cNvSpPr>
            <a:spLocks noChangeArrowheads="1"/>
          </p:cNvSpPr>
          <p:nvPr/>
        </p:nvSpPr>
        <p:spPr bwMode="auto">
          <a:xfrm>
            <a:off x="152400" y="228600"/>
            <a:ext cx="7848600" cy="561975"/>
          </a:xfrm>
          <a:prstGeom prst="rect">
            <a:avLst/>
          </a:prstGeom>
          <a:noFill/>
          <a:ln w="9525">
            <a:noFill/>
            <a:miter lim="800000"/>
            <a:headEnd/>
            <a:tailEnd/>
          </a:ln>
        </p:spPr>
        <p:txBody>
          <a:bodyPr anchor="ctr"/>
          <a:lstStyle/>
          <a:p>
            <a:r>
              <a:rPr lang="en-US" sz="2800" b="1">
                <a:solidFill>
                  <a:srgbClr val="FFFFFF"/>
                </a:solidFill>
              </a:rPr>
              <a:t>Fabric Verification – FastFabric Can Find It !</a:t>
            </a:r>
          </a:p>
        </p:txBody>
      </p:sp>
      <p:sp>
        <p:nvSpPr>
          <p:cNvPr id="65542" name="Text Box 3"/>
          <p:cNvSpPr txBox="1">
            <a:spLocks noChangeArrowheads="1"/>
          </p:cNvSpPr>
          <p:nvPr/>
        </p:nvSpPr>
        <p:spPr bwMode="auto">
          <a:xfrm>
            <a:off x="196850" y="1093788"/>
            <a:ext cx="5186035" cy="4224233"/>
          </a:xfrm>
          <a:prstGeom prst="rect">
            <a:avLst/>
          </a:prstGeom>
          <a:noFill/>
          <a:ln w="9525" algn="ctr">
            <a:noFill/>
            <a:miter lim="800000"/>
            <a:headEnd/>
            <a:tailEnd/>
          </a:ln>
        </p:spPr>
        <p:txBody>
          <a:bodyPr wrap="none">
            <a:spAutoFit/>
          </a:bodyPr>
          <a:lstStyle/>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a:t>
            </a:r>
            <a:r>
              <a:rPr lang="en-US" sz="1000" b="1" dirty="0" err="1">
                <a:solidFill>
                  <a:srgbClr val="003892"/>
                </a:solidFill>
                <a:latin typeface="Courier New" pitchFamily="49" charset="0"/>
              </a:rPr>
              <a:t>iba_reports</a:t>
            </a:r>
            <a:r>
              <a:rPr lang="en-US" sz="1000" b="1" dirty="0">
                <a:solidFill>
                  <a:srgbClr val="003892"/>
                </a:solidFill>
                <a:latin typeface="Courier New" pitchFamily="49" charset="0"/>
              </a:rPr>
              <a:t> –o errors –o </a:t>
            </a:r>
            <a:r>
              <a:rPr lang="en-US" sz="1000" b="1" dirty="0" err="1">
                <a:solidFill>
                  <a:srgbClr val="003892"/>
                </a:solidFill>
                <a:latin typeface="Courier New" pitchFamily="49" charset="0"/>
              </a:rPr>
              <a:t>verifylinks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Links with errors &gt; threshold Summary</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Rate MTU  </a:t>
            </a:r>
            <a:r>
              <a:rPr lang="en-US" sz="1000" b="1" dirty="0" err="1">
                <a:solidFill>
                  <a:srgbClr val="003892"/>
                </a:solidFill>
                <a:latin typeface="Courier New" pitchFamily="49" charset="0"/>
              </a:rPr>
              <a:t>NodeGUID</a:t>
            </a:r>
            <a:r>
              <a:rPr lang="en-US" sz="1000" b="1" dirty="0">
                <a:solidFill>
                  <a:srgbClr val="003892"/>
                </a:solidFill>
                <a:latin typeface="Courier New" pitchFamily="49" charset="0"/>
              </a:rPr>
              <a:t>          Port Type Name</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a:t>
            </a:r>
            <a:r>
              <a:rPr lang="en-US" sz="1000" b="1" dirty="0" err="1">
                <a:solidFill>
                  <a:srgbClr val="003892"/>
                </a:solidFill>
                <a:latin typeface="Courier New" pitchFamily="49" charset="0"/>
              </a:rPr>
              <a:t>CableLabel</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CableLen</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CableDetails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20g 2048 0x0002c90200217ac0   1 CA n002</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&lt;-&gt;       0x00066a00d9000169  14 SW iS120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a:t>
            </a:r>
            <a:r>
              <a:rPr lang="en-US" sz="1000" b="1" dirty="0" err="1">
                <a:solidFill>
                  <a:srgbClr val="003892"/>
                </a:solidFill>
                <a:latin typeface="Courier New" pitchFamily="49" charset="0"/>
              </a:rPr>
              <a:t>SymbolErrorCounter</a:t>
            </a:r>
            <a:r>
              <a:rPr lang="en-US" sz="1000" b="1" dirty="0">
                <a:solidFill>
                  <a:srgbClr val="003892"/>
                </a:solidFill>
                <a:latin typeface="Courier New" pitchFamily="49" charset="0"/>
              </a:rPr>
              <a:t>: 40156 Exceeds Threshold: 100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SS1145         11m              Gore Passive Cu    </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2532 of 2532 Links Checked, 1 Errors found</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Links Topology Verification</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Rate MTU  </a:t>
            </a:r>
            <a:r>
              <a:rPr lang="en-US" sz="1000" b="1" dirty="0" err="1">
                <a:solidFill>
                  <a:srgbClr val="003892"/>
                </a:solidFill>
                <a:latin typeface="Courier New" pitchFamily="49" charset="0"/>
              </a:rPr>
              <a:t>NodeGUID</a:t>
            </a:r>
            <a:r>
              <a:rPr lang="en-US" sz="1000" b="1" dirty="0">
                <a:solidFill>
                  <a:srgbClr val="003892"/>
                </a:solidFill>
                <a:latin typeface="Courier New" pitchFamily="49" charset="0"/>
              </a:rPr>
              <a:t>          Port or </a:t>
            </a:r>
            <a:r>
              <a:rPr lang="en-US" sz="1000" b="1" dirty="0" err="1">
                <a:solidFill>
                  <a:srgbClr val="003892"/>
                </a:solidFill>
                <a:latin typeface="Courier New" pitchFamily="49" charset="0"/>
              </a:rPr>
              <a:t>PortGUID</a:t>
            </a:r>
            <a:r>
              <a:rPr lang="en-US" sz="1000" b="1" dirty="0">
                <a:solidFill>
                  <a:srgbClr val="003892"/>
                </a:solidFill>
                <a:latin typeface="Courier New" pitchFamily="49" charset="0"/>
              </a:rPr>
              <a:t>    Type Name</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a:t>
            </a:r>
            <a:r>
              <a:rPr lang="en-US" sz="1000" b="1" dirty="0" err="1">
                <a:solidFill>
                  <a:srgbClr val="003892"/>
                </a:solidFill>
                <a:latin typeface="Courier New" pitchFamily="49" charset="0"/>
              </a:rPr>
              <a:t>CableLabel</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CableLen</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CableDetails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10g 2048 0x00066a0007000311  10                SW iS150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&lt;-&gt;       0x00066a009800413e   1                CA n040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SS1020          7m              Gore Passive Cu</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Missing Link</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2532 of 2532 Input Links Checked</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Total of 1 Incorrect Links found</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1 Missing, 0 Unexpected, 0 Misconnected, 0 Duplicate, 0 Different</a:t>
            </a:r>
          </a:p>
        </p:txBody>
      </p:sp>
      <p:sp>
        <p:nvSpPr>
          <p:cNvPr id="65543" name="Rectangle 4"/>
          <p:cNvSpPr>
            <a:spLocks noChangeArrowheads="1"/>
          </p:cNvSpPr>
          <p:nvPr/>
        </p:nvSpPr>
        <p:spPr bwMode="auto">
          <a:xfrm>
            <a:off x="4953000" y="1322388"/>
            <a:ext cx="4419600" cy="472440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
            </a:pPr>
            <a:r>
              <a:rPr lang="en-US" sz="2000" b="1">
                <a:solidFill>
                  <a:srgbClr val="1D386D"/>
                </a:solidFill>
              </a:rPr>
              <a:t>Rapid Fabric Wide Error Analysis</a:t>
            </a:r>
          </a:p>
          <a:p>
            <a:pPr marL="342900" indent="-342900">
              <a:lnSpc>
                <a:spcPct val="90000"/>
              </a:lnSpc>
              <a:spcBef>
                <a:spcPct val="20000"/>
              </a:spcBef>
              <a:buFont typeface="Wingdings" pitchFamily="2" charset="2"/>
              <a:buChar char="§"/>
            </a:pPr>
            <a:r>
              <a:rPr lang="en-US" sz="2000" b="1">
                <a:solidFill>
                  <a:srgbClr val="1D386D"/>
                </a:solidFill>
              </a:rPr>
              <a:t>Quickly Pinpoint Bad Links</a:t>
            </a:r>
          </a:p>
          <a:p>
            <a:pPr marL="342900" indent="-342900">
              <a:lnSpc>
                <a:spcPct val="90000"/>
              </a:lnSpc>
              <a:spcBef>
                <a:spcPct val="20000"/>
              </a:spcBef>
              <a:buFont typeface="Wingdings" pitchFamily="2" charset="2"/>
              <a:buChar char="§"/>
            </a:pPr>
            <a:r>
              <a:rPr lang="en-US" sz="2000" b="1">
                <a:solidFill>
                  <a:srgbClr val="1D386D"/>
                </a:solidFill>
              </a:rPr>
              <a:t>Identify Fabric Changes</a:t>
            </a:r>
          </a:p>
          <a:p>
            <a:pPr marL="342900" indent="-342900">
              <a:lnSpc>
                <a:spcPct val="90000"/>
              </a:lnSpc>
              <a:spcBef>
                <a:spcPct val="20000"/>
              </a:spcBef>
              <a:buFont typeface="Wingdings" pitchFamily="2" charset="2"/>
              <a:buChar char="§"/>
            </a:pPr>
            <a:r>
              <a:rPr lang="en-US" sz="2000" b="1">
                <a:solidFill>
                  <a:srgbClr val="1D386D"/>
                </a:solidFill>
              </a:rPr>
              <a:t>Compare fabric against intended design</a:t>
            </a:r>
          </a:p>
          <a:p>
            <a:pPr marL="342900" indent="-342900">
              <a:lnSpc>
                <a:spcPct val="90000"/>
              </a:lnSpc>
              <a:spcBef>
                <a:spcPct val="20000"/>
              </a:spcBef>
              <a:buFont typeface="Wingdings" pitchFamily="2" charset="2"/>
              <a:buChar char="§"/>
            </a:pPr>
            <a:r>
              <a:rPr lang="en-US" sz="2000" b="1">
                <a:solidFill>
                  <a:srgbClr val="1D386D"/>
                </a:solidFill>
              </a:rPr>
              <a:t>Concise Summary of errors</a:t>
            </a:r>
          </a:p>
          <a:p>
            <a:pPr marL="742950" lvl="1" indent="-285750">
              <a:lnSpc>
                <a:spcPct val="90000"/>
              </a:lnSpc>
              <a:spcBef>
                <a:spcPct val="20000"/>
              </a:spcBef>
              <a:buFontTx/>
              <a:buChar char="•"/>
            </a:pPr>
            <a:r>
              <a:rPr lang="en-US" sz="2000">
                <a:solidFill>
                  <a:srgbClr val="1D386D"/>
                </a:solidFill>
              </a:rPr>
              <a:t>Name, port #, Speeds, etc</a:t>
            </a:r>
          </a:p>
          <a:p>
            <a:pPr marL="742950" lvl="1" indent="-285750">
              <a:lnSpc>
                <a:spcPct val="90000"/>
              </a:lnSpc>
              <a:spcBef>
                <a:spcPct val="20000"/>
              </a:spcBef>
            </a:pPr>
            <a:endParaRPr lang="en-US" sz="3000">
              <a:solidFill>
                <a:srgbClr val="1D386D"/>
              </a:solidFill>
            </a:endParaRPr>
          </a:p>
        </p:txBody>
      </p:sp>
      <p:cxnSp>
        <p:nvCxnSpPr>
          <p:cNvPr id="65544" name="AutoShape 6"/>
          <p:cNvCxnSpPr>
            <a:cxnSpLocks noChangeShapeType="1"/>
            <a:endCxn id="65543" idx="2"/>
          </p:cNvCxnSpPr>
          <p:nvPr/>
        </p:nvCxnSpPr>
        <p:spPr bwMode="auto">
          <a:xfrm>
            <a:off x="4800600" y="3989388"/>
            <a:ext cx="2362200" cy="2057400"/>
          </a:xfrm>
          <a:prstGeom prst="straightConnector1">
            <a:avLst/>
          </a:prstGeom>
          <a:noFill/>
          <a:ln w="9525">
            <a:noFill/>
            <a:round/>
            <a:headEnd/>
            <a:tailEnd/>
          </a:ln>
        </p:spPr>
      </p:cxnSp>
      <p:cxnSp>
        <p:nvCxnSpPr>
          <p:cNvPr id="65545" name="AutoShape 7"/>
          <p:cNvCxnSpPr>
            <a:cxnSpLocks noChangeShapeType="1"/>
            <a:stCxn id="65543" idx="2"/>
          </p:cNvCxnSpPr>
          <p:nvPr/>
        </p:nvCxnSpPr>
        <p:spPr bwMode="auto">
          <a:xfrm flipH="1" flipV="1">
            <a:off x="4800600" y="3989388"/>
            <a:ext cx="2362200" cy="2057400"/>
          </a:xfrm>
          <a:prstGeom prst="straightConnector1">
            <a:avLst/>
          </a:prstGeom>
          <a:noFill/>
          <a:ln w="9525">
            <a:noFill/>
            <a:round/>
            <a:headEnd/>
            <a:tailEnd type="triangle" w="med" len="med"/>
          </a:ln>
        </p:spPr>
      </p:cxnSp>
      <p:sp>
        <p:nvSpPr>
          <p:cNvPr id="65546" name="Text Box 8"/>
          <p:cNvSpPr txBox="1">
            <a:spLocks noChangeArrowheads="1"/>
          </p:cNvSpPr>
          <p:nvPr/>
        </p:nvSpPr>
        <p:spPr bwMode="auto">
          <a:xfrm>
            <a:off x="5638800" y="4522788"/>
            <a:ext cx="2959100" cy="585787"/>
          </a:xfrm>
          <a:prstGeom prst="rect">
            <a:avLst/>
          </a:prstGeom>
          <a:noFill/>
          <a:ln w="9525" algn="ctr">
            <a:noFill/>
            <a:miter lim="800000"/>
            <a:headEnd/>
            <a:tailEnd/>
          </a:ln>
        </p:spPr>
        <p:txBody>
          <a:bodyPr wrap="none">
            <a:spAutoFit/>
          </a:bodyPr>
          <a:lstStyle/>
          <a:p>
            <a:pPr>
              <a:lnSpc>
                <a:spcPct val="80000"/>
              </a:lnSpc>
              <a:spcBef>
                <a:spcPct val="20000"/>
              </a:spcBef>
              <a:buClr>
                <a:srgbClr val="3A5499"/>
              </a:buClr>
              <a:buSzPct val="70000"/>
              <a:buFont typeface="Wingdings" pitchFamily="2" charset="2"/>
              <a:buNone/>
            </a:pPr>
            <a:r>
              <a:rPr lang="en-US">
                <a:solidFill>
                  <a:srgbClr val="FF3300"/>
                </a:solidFill>
                <a:latin typeface="Verdana" pitchFamily="34" charset="0"/>
              </a:rPr>
              <a:t>Link found with</a:t>
            </a:r>
          </a:p>
          <a:p>
            <a:pPr>
              <a:lnSpc>
                <a:spcPct val="80000"/>
              </a:lnSpc>
              <a:spcBef>
                <a:spcPct val="20000"/>
              </a:spcBef>
              <a:buClr>
                <a:srgbClr val="3A5499"/>
              </a:buClr>
              <a:buSzPct val="70000"/>
              <a:buFont typeface="Wingdings" pitchFamily="2" charset="2"/>
              <a:buNone/>
            </a:pPr>
            <a:r>
              <a:rPr lang="en-US">
                <a:solidFill>
                  <a:srgbClr val="FF3300"/>
                </a:solidFill>
                <a:latin typeface="Verdana" pitchFamily="34" charset="0"/>
              </a:rPr>
              <a:t>Excessive symbol errors</a:t>
            </a:r>
          </a:p>
        </p:txBody>
      </p:sp>
      <p:cxnSp>
        <p:nvCxnSpPr>
          <p:cNvPr id="65547" name="AutoShape 9"/>
          <p:cNvCxnSpPr>
            <a:cxnSpLocks noChangeShapeType="1"/>
            <a:stCxn id="65546" idx="1"/>
          </p:cNvCxnSpPr>
          <p:nvPr/>
        </p:nvCxnSpPr>
        <p:spPr bwMode="auto">
          <a:xfrm flipH="1" flipV="1">
            <a:off x="3940175" y="2998788"/>
            <a:ext cx="1698625" cy="1817687"/>
          </a:xfrm>
          <a:prstGeom prst="straightConnector1">
            <a:avLst/>
          </a:prstGeom>
          <a:noFill/>
          <a:ln w="9525">
            <a:solidFill>
              <a:srgbClr val="FF3300"/>
            </a:solidFill>
            <a:round/>
            <a:headEnd/>
            <a:tailEnd type="triangle" w="med" len="med"/>
          </a:ln>
        </p:spPr>
      </p:cxnSp>
      <p:sp>
        <p:nvSpPr>
          <p:cNvPr id="65548" name="AutoShape 11"/>
          <p:cNvSpPr>
            <a:spLocks noChangeArrowheads="1"/>
          </p:cNvSpPr>
          <p:nvPr/>
        </p:nvSpPr>
        <p:spPr bwMode="auto">
          <a:xfrm>
            <a:off x="228600" y="1855788"/>
            <a:ext cx="4648200" cy="1219200"/>
          </a:xfrm>
          <a:prstGeom prst="roundRect">
            <a:avLst>
              <a:gd name="adj" fmla="val 16667"/>
            </a:avLst>
          </a:prstGeom>
          <a:noFill/>
          <a:ln w="9525" algn="ctr">
            <a:solidFill>
              <a:srgbClr val="FF3300"/>
            </a:solidFill>
            <a:round/>
            <a:headEnd/>
            <a:tailEnd/>
          </a:ln>
        </p:spPr>
        <p:txBody>
          <a:bodyPr wrap="none" anchor="ctr"/>
          <a:lstStyle/>
          <a:p>
            <a:pPr algn="ctr">
              <a:spcBef>
                <a:spcPct val="20000"/>
              </a:spcBef>
              <a:buFont typeface="Wingdings" pitchFamily="2" charset="2"/>
              <a:buNone/>
            </a:pPr>
            <a:endParaRPr lang="en-US">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p:spPr>
        <p:txBody>
          <a:bodyPr/>
          <a:lstStyle/>
          <a:p>
            <a:fld id="{CF900A45-53A6-42B6-ABC8-784DFF02228B}" type="slidenum">
              <a:rPr lang="en-US" smtClean="0"/>
              <a:pPr/>
              <a:t>21</a:t>
            </a:fld>
            <a:endParaRPr lang="en-US" smtClean="0"/>
          </a:p>
        </p:txBody>
      </p:sp>
      <p:sp>
        <p:nvSpPr>
          <p:cNvPr id="66563" name="Footer Placeholder 4"/>
          <p:cNvSpPr txBox="1">
            <a:spLocks noGrp="1"/>
          </p:cNvSpPr>
          <p:nvPr/>
        </p:nvSpPr>
        <p:spPr bwMode="auto">
          <a:xfrm>
            <a:off x="3124200" y="6629400"/>
            <a:ext cx="2895600" cy="155575"/>
          </a:xfrm>
          <a:prstGeom prst="rect">
            <a:avLst/>
          </a:prstGeom>
          <a:noFill/>
          <a:ln w="9525">
            <a:noFill/>
            <a:miter lim="800000"/>
            <a:headEnd/>
            <a:tailEnd/>
          </a:ln>
        </p:spPr>
        <p:txBody>
          <a:bodyPr/>
          <a:lstStyle/>
          <a:p>
            <a:pPr algn="ctr"/>
            <a:r>
              <a:rPr lang="en-US" sz="1000">
                <a:solidFill>
                  <a:srgbClr val="3A5499"/>
                </a:solidFill>
              </a:rPr>
              <a:t>QLogic Confidential - NDA Required</a:t>
            </a:r>
          </a:p>
        </p:txBody>
      </p:sp>
      <p:sp>
        <p:nvSpPr>
          <p:cNvPr id="66564" name="Slide Number Placeholder 5"/>
          <p:cNvSpPr txBox="1">
            <a:spLocks noGrp="1"/>
          </p:cNvSpPr>
          <p:nvPr/>
        </p:nvSpPr>
        <p:spPr bwMode="auto">
          <a:xfrm>
            <a:off x="39688" y="6621463"/>
            <a:ext cx="762000" cy="171450"/>
          </a:xfrm>
          <a:prstGeom prst="rect">
            <a:avLst/>
          </a:prstGeom>
          <a:noFill/>
          <a:ln w="9525">
            <a:noFill/>
            <a:miter lim="800000"/>
            <a:headEnd/>
            <a:tailEnd/>
          </a:ln>
        </p:spPr>
        <p:txBody>
          <a:bodyPr/>
          <a:lstStyle/>
          <a:p>
            <a:pPr algn="ctr"/>
            <a:fld id="{96A5D61F-EF4F-4F5E-A31C-903859EF2D0C}" type="slidenum">
              <a:rPr lang="en-US" sz="1000">
                <a:solidFill>
                  <a:srgbClr val="3A5499"/>
                </a:solidFill>
              </a:rPr>
              <a:pPr algn="ctr"/>
              <a:t>21</a:t>
            </a:fld>
            <a:endParaRPr lang="en-US" sz="1000">
              <a:solidFill>
                <a:srgbClr val="3A5499"/>
              </a:solidFill>
            </a:endParaRPr>
          </a:p>
        </p:txBody>
      </p:sp>
      <p:sp>
        <p:nvSpPr>
          <p:cNvPr id="66565" name="Rectangle 2"/>
          <p:cNvSpPr>
            <a:spLocks noChangeArrowheads="1"/>
          </p:cNvSpPr>
          <p:nvPr/>
        </p:nvSpPr>
        <p:spPr bwMode="auto">
          <a:xfrm>
            <a:off x="152400" y="228600"/>
            <a:ext cx="7848600" cy="561975"/>
          </a:xfrm>
          <a:prstGeom prst="rect">
            <a:avLst/>
          </a:prstGeom>
          <a:noFill/>
          <a:ln w="9525">
            <a:noFill/>
            <a:miter lim="800000"/>
            <a:headEnd/>
            <a:tailEnd/>
          </a:ln>
        </p:spPr>
        <p:txBody>
          <a:bodyPr anchor="ctr"/>
          <a:lstStyle/>
          <a:p>
            <a:r>
              <a:rPr lang="en-US" sz="2800" b="1">
                <a:solidFill>
                  <a:srgbClr val="FFFFFF"/>
                </a:solidFill>
              </a:rPr>
              <a:t>Fabric Verification – FastFabric Can Find It !</a:t>
            </a:r>
          </a:p>
        </p:txBody>
      </p:sp>
      <p:sp>
        <p:nvSpPr>
          <p:cNvPr id="66566" name="Text Box 3"/>
          <p:cNvSpPr txBox="1">
            <a:spLocks noChangeArrowheads="1"/>
          </p:cNvSpPr>
          <p:nvPr/>
        </p:nvSpPr>
        <p:spPr bwMode="auto">
          <a:xfrm>
            <a:off x="196850" y="1093788"/>
            <a:ext cx="5186035" cy="4224233"/>
          </a:xfrm>
          <a:prstGeom prst="rect">
            <a:avLst/>
          </a:prstGeom>
          <a:noFill/>
          <a:ln w="9525" algn="ctr">
            <a:noFill/>
            <a:miter lim="800000"/>
            <a:headEnd/>
            <a:tailEnd/>
          </a:ln>
        </p:spPr>
        <p:txBody>
          <a:bodyPr wrap="none">
            <a:spAutoFit/>
          </a:bodyPr>
          <a:lstStyle/>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a:t>
            </a:r>
            <a:r>
              <a:rPr lang="en-US" sz="1000" b="1" dirty="0" err="1">
                <a:solidFill>
                  <a:srgbClr val="003892"/>
                </a:solidFill>
                <a:latin typeface="Courier New" pitchFamily="49" charset="0"/>
              </a:rPr>
              <a:t>iba_reports</a:t>
            </a:r>
            <a:r>
              <a:rPr lang="en-US" sz="1000" b="1" dirty="0">
                <a:solidFill>
                  <a:srgbClr val="003892"/>
                </a:solidFill>
                <a:latin typeface="Courier New" pitchFamily="49" charset="0"/>
              </a:rPr>
              <a:t> –o errors –o </a:t>
            </a:r>
            <a:r>
              <a:rPr lang="en-US" sz="1000" b="1" dirty="0" err="1">
                <a:solidFill>
                  <a:srgbClr val="003892"/>
                </a:solidFill>
                <a:latin typeface="Courier New" pitchFamily="49" charset="0"/>
              </a:rPr>
              <a:t>verifylinks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Links with errors &gt; threshold Summary</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Rate MTU  </a:t>
            </a:r>
            <a:r>
              <a:rPr lang="en-US" sz="1000" b="1" dirty="0" err="1">
                <a:solidFill>
                  <a:srgbClr val="003892"/>
                </a:solidFill>
                <a:latin typeface="Courier New" pitchFamily="49" charset="0"/>
              </a:rPr>
              <a:t>NodeGUID</a:t>
            </a:r>
            <a:r>
              <a:rPr lang="en-US" sz="1000" b="1" dirty="0">
                <a:solidFill>
                  <a:srgbClr val="003892"/>
                </a:solidFill>
                <a:latin typeface="Courier New" pitchFamily="49" charset="0"/>
              </a:rPr>
              <a:t>          Port Type Name</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a:t>
            </a:r>
            <a:r>
              <a:rPr lang="en-US" sz="1000" b="1" dirty="0" err="1">
                <a:solidFill>
                  <a:srgbClr val="003892"/>
                </a:solidFill>
                <a:latin typeface="Courier New" pitchFamily="49" charset="0"/>
              </a:rPr>
              <a:t>CableLabel</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CableLen</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CableDetails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20g 2048 0x0002c90200217ac0   1 CA n002</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&lt;-&gt;       0x00066a00d9000169  14 SW iS120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a:t>
            </a:r>
            <a:r>
              <a:rPr lang="en-US" sz="1000" b="1" dirty="0" err="1">
                <a:solidFill>
                  <a:srgbClr val="003892"/>
                </a:solidFill>
                <a:latin typeface="Courier New" pitchFamily="49" charset="0"/>
              </a:rPr>
              <a:t>SymbolErrorCounter</a:t>
            </a:r>
            <a:r>
              <a:rPr lang="en-US" sz="1000" b="1" dirty="0">
                <a:solidFill>
                  <a:srgbClr val="003892"/>
                </a:solidFill>
                <a:latin typeface="Courier New" pitchFamily="49" charset="0"/>
              </a:rPr>
              <a:t>: 40156 Exceeds Threshold: 100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SS1145         11m              Gore Passive Cu    </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2532 of 2532 Links Checked, 1 Errors found</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Links Topology Verification</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Rate MTU  </a:t>
            </a:r>
            <a:r>
              <a:rPr lang="en-US" sz="1000" b="1" dirty="0" err="1">
                <a:solidFill>
                  <a:srgbClr val="003892"/>
                </a:solidFill>
                <a:latin typeface="Courier New" pitchFamily="49" charset="0"/>
              </a:rPr>
              <a:t>NodeGUID</a:t>
            </a:r>
            <a:r>
              <a:rPr lang="en-US" sz="1000" b="1" dirty="0">
                <a:solidFill>
                  <a:srgbClr val="003892"/>
                </a:solidFill>
                <a:latin typeface="Courier New" pitchFamily="49" charset="0"/>
              </a:rPr>
              <a:t>          Port or </a:t>
            </a:r>
            <a:r>
              <a:rPr lang="en-US" sz="1000" b="1" dirty="0" err="1">
                <a:solidFill>
                  <a:srgbClr val="003892"/>
                </a:solidFill>
                <a:latin typeface="Courier New" pitchFamily="49" charset="0"/>
              </a:rPr>
              <a:t>PortGUID</a:t>
            </a:r>
            <a:r>
              <a:rPr lang="en-US" sz="1000" b="1" dirty="0">
                <a:solidFill>
                  <a:srgbClr val="003892"/>
                </a:solidFill>
                <a:latin typeface="Courier New" pitchFamily="49" charset="0"/>
              </a:rPr>
              <a:t>    Type Name</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a:t>
            </a:r>
            <a:r>
              <a:rPr lang="en-US" sz="1000" b="1" dirty="0" err="1">
                <a:solidFill>
                  <a:srgbClr val="003892"/>
                </a:solidFill>
                <a:latin typeface="Courier New" pitchFamily="49" charset="0"/>
              </a:rPr>
              <a:t>CableLabel</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CableLen</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CableDetails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10g 2048 0x00066a0007000311  10                SW iS150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&lt;-&gt;       0x00066a009800413e   1                CA n040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SS1020          7m              Gore Passive Cu</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Missing Link</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2532 of 2532 Input Links Checked</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Total of 1 Incorrect Links found</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1 Missing, 0 Unexpected, 0 Misconnected, 0 Duplicate, 0 Different</a:t>
            </a:r>
          </a:p>
        </p:txBody>
      </p:sp>
      <p:sp>
        <p:nvSpPr>
          <p:cNvPr id="66567" name="Rectangle 4"/>
          <p:cNvSpPr>
            <a:spLocks noChangeArrowheads="1"/>
          </p:cNvSpPr>
          <p:nvPr/>
        </p:nvSpPr>
        <p:spPr bwMode="auto">
          <a:xfrm>
            <a:off x="4953000" y="1322388"/>
            <a:ext cx="4419600" cy="472440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
            </a:pPr>
            <a:r>
              <a:rPr lang="en-US" sz="2000" b="1">
                <a:solidFill>
                  <a:srgbClr val="1D386D"/>
                </a:solidFill>
              </a:rPr>
              <a:t>Rapid Fabric Wide Error Analysis</a:t>
            </a:r>
          </a:p>
          <a:p>
            <a:pPr marL="342900" indent="-342900">
              <a:lnSpc>
                <a:spcPct val="90000"/>
              </a:lnSpc>
              <a:spcBef>
                <a:spcPct val="20000"/>
              </a:spcBef>
              <a:buFont typeface="Wingdings" pitchFamily="2" charset="2"/>
              <a:buChar char="§"/>
            </a:pPr>
            <a:r>
              <a:rPr lang="en-US" sz="2000" b="1">
                <a:solidFill>
                  <a:srgbClr val="1D386D"/>
                </a:solidFill>
              </a:rPr>
              <a:t>Quickly Pinpoint Bad Links</a:t>
            </a:r>
          </a:p>
          <a:p>
            <a:pPr marL="342900" indent="-342900">
              <a:lnSpc>
                <a:spcPct val="90000"/>
              </a:lnSpc>
              <a:spcBef>
                <a:spcPct val="20000"/>
              </a:spcBef>
              <a:buFont typeface="Wingdings" pitchFamily="2" charset="2"/>
              <a:buChar char="§"/>
            </a:pPr>
            <a:r>
              <a:rPr lang="en-US" sz="2000" b="1">
                <a:solidFill>
                  <a:srgbClr val="1D386D"/>
                </a:solidFill>
              </a:rPr>
              <a:t>Identify Fabric Changes</a:t>
            </a:r>
          </a:p>
          <a:p>
            <a:pPr marL="342900" indent="-342900">
              <a:lnSpc>
                <a:spcPct val="90000"/>
              </a:lnSpc>
              <a:spcBef>
                <a:spcPct val="20000"/>
              </a:spcBef>
              <a:buFont typeface="Wingdings" pitchFamily="2" charset="2"/>
              <a:buChar char="§"/>
            </a:pPr>
            <a:r>
              <a:rPr lang="en-US" sz="2000" b="1">
                <a:solidFill>
                  <a:srgbClr val="1D386D"/>
                </a:solidFill>
              </a:rPr>
              <a:t>Compare fabric against intended design</a:t>
            </a:r>
          </a:p>
          <a:p>
            <a:pPr marL="342900" indent="-342900">
              <a:lnSpc>
                <a:spcPct val="90000"/>
              </a:lnSpc>
              <a:spcBef>
                <a:spcPct val="20000"/>
              </a:spcBef>
              <a:buFont typeface="Wingdings" pitchFamily="2" charset="2"/>
              <a:buChar char="§"/>
            </a:pPr>
            <a:r>
              <a:rPr lang="en-US" sz="2000" b="1">
                <a:solidFill>
                  <a:srgbClr val="1D386D"/>
                </a:solidFill>
              </a:rPr>
              <a:t>Concise Summary of errors</a:t>
            </a:r>
          </a:p>
          <a:p>
            <a:pPr marL="742950" lvl="1" indent="-285750">
              <a:lnSpc>
                <a:spcPct val="90000"/>
              </a:lnSpc>
              <a:spcBef>
                <a:spcPct val="20000"/>
              </a:spcBef>
              <a:buFontTx/>
              <a:buChar char="•"/>
            </a:pPr>
            <a:r>
              <a:rPr lang="en-US" sz="2000">
                <a:solidFill>
                  <a:srgbClr val="1D386D"/>
                </a:solidFill>
              </a:rPr>
              <a:t>Name, port #, Speeds, etc</a:t>
            </a:r>
          </a:p>
          <a:p>
            <a:pPr marL="742950" lvl="1" indent="-285750">
              <a:lnSpc>
                <a:spcPct val="90000"/>
              </a:lnSpc>
              <a:spcBef>
                <a:spcPct val="20000"/>
              </a:spcBef>
            </a:pPr>
            <a:endParaRPr lang="en-US" sz="3000">
              <a:solidFill>
                <a:srgbClr val="1D386D"/>
              </a:solidFill>
            </a:endParaRPr>
          </a:p>
        </p:txBody>
      </p:sp>
      <p:sp>
        <p:nvSpPr>
          <p:cNvPr id="66568" name="AutoShape 5"/>
          <p:cNvSpPr>
            <a:spLocks noChangeArrowheads="1"/>
          </p:cNvSpPr>
          <p:nvPr/>
        </p:nvSpPr>
        <p:spPr bwMode="auto">
          <a:xfrm>
            <a:off x="152400" y="3532188"/>
            <a:ext cx="4648200" cy="914400"/>
          </a:xfrm>
          <a:prstGeom prst="roundRect">
            <a:avLst>
              <a:gd name="adj" fmla="val 16667"/>
            </a:avLst>
          </a:prstGeom>
          <a:noFill/>
          <a:ln w="9525" algn="ctr">
            <a:solidFill>
              <a:srgbClr val="FF3300"/>
            </a:solidFill>
            <a:round/>
            <a:headEnd/>
            <a:tailEnd/>
          </a:ln>
        </p:spPr>
        <p:txBody>
          <a:bodyPr wrap="none" anchor="ctr"/>
          <a:lstStyle/>
          <a:p>
            <a:pPr algn="ctr">
              <a:spcBef>
                <a:spcPct val="20000"/>
              </a:spcBef>
              <a:buFont typeface="Wingdings" pitchFamily="2" charset="2"/>
              <a:buNone/>
            </a:pPr>
            <a:endParaRPr lang="en-US">
              <a:solidFill>
                <a:srgbClr val="FFFFFF"/>
              </a:solidFill>
            </a:endParaRPr>
          </a:p>
        </p:txBody>
      </p:sp>
      <p:cxnSp>
        <p:nvCxnSpPr>
          <p:cNvPr id="66569" name="AutoShape 6"/>
          <p:cNvCxnSpPr>
            <a:cxnSpLocks noChangeShapeType="1"/>
            <a:stCxn id="66568" idx="3"/>
            <a:endCxn id="66567" idx="2"/>
          </p:cNvCxnSpPr>
          <p:nvPr/>
        </p:nvCxnSpPr>
        <p:spPr bwMode="auto">
          <a:xfrm>
            <a:off x="4800600" y="3989388"/>
            <a:ext cx="2362200" cy="2057400"/>
          </a:xfrm>
          <a:prstGeom prst="straightConnector1">
            <a:avLst/>
          </a:prstGeom>
          <a:noFill/>
          <a:ln w="9525">
            <a:noFill/>
            <a:round/>
            <a:headEnd/>
            <a:tailEnd/>
          </a:ln>
        </p:spPr>
      </p:cxnSp>
      <p:cxnSp>
        <p:nvCxnSpPr>
          <p:cNvPr id="66570" name="AutoShape 7"/>
          <p:cNvCxnSpPr>
            <a:cxnSpLocks noChangeShapeType="1"/>
            <a:stCxn id="66567" idx="2"/>
            <a:endCxn id="66568" idx="3"/>
          </p:cNvCxnSpPr>
          <p:nvPr/>
        </p:nvCxnSpPr>
        <p:spPr bwMode="auto">
          <a:xfrm flipH="1" flipV="1">
            <a:off x="4800600" y="3989388"/>
            <a:ext cx="2362200" cy="2057400"/>
          </a:xfrm>
          <a:prstGeom prst="straightConnector1">
            <a:avLst/>
          </a:prstGeom>
          <a:noFill/>
          <a:ln w="9525">
            <a:noFill/>
            <a:round/>
            <a:headEnd/>
            <a:tailEnd type="triangle" w="med" len="med"/>
          </a:ln>
        </p:spPr>
      </p:cxnSp>
      <p:sp>
        <p:nvSpPr>
          <p:cNvPr id="66571" name="Text Box 8"/>
          <p:cNvSpPr txBox="1">
            <a:spLocks noChangeArrowheads="1"/>
          </p:cNvSpPr>
          <p:nvPr/>
        </p:nvSpPr>
        <p:spPr bwMode="auto">
          <a:xfrm>
            <a:off x="5638800" y="4522788"/>
            <a:ext cx="2959100" cy="585787"/>
          </a:xfrm>
          <a:prstGeom prst="rect">
            <a:avLst/>
          </a:prstGeom>
          <a:noFill/>
          <a:ln w="9525" algn="ctr">
            <a:noFill/>
            <a:miter lim="800000"/>
            <a:headEnd/>
            <a:tailEnd/>
          </a:ln>
        </p:spPr>
        <p:txBody>
          <a:bodyPr wrap="none">
            <a:spAutoFit/>
          </a:bodyPr>
          <a:lstStyle/>
          <a:p>
            <a:pPr>
              <a:lnSpc>
                <a:spcPct val="80000"/>
              </a:lnSpc>
              <a:spcBef>
                <a:spcPct val="20000"/>
              </a:spcBef>
              <a:buClr>
                <a:srgbClr val="3A5499"/>
              </a:buClr>
              <a:buSzPct val="70000"/>
              <a:buFont typeface="Wingdings" pitchFamily="2" charset="2"/>
              <a:buNone/>
            </a:pPr>
            <a:r>
              <a:rPr lang="en-US">
                <a:solidFill>
                  <a:srgbClr val="C0C0C0"/>
                </a:solidFill>
                <a:latin typeface="Verdana" pitchFamily="34" charset="0"/>
              </a:rPr>
              <a:t>Link found with</a:t>
            </a:r>
          </a:p>
          <a:p>
            <a:pPr>
              <a:lnSpc>
                <a:spcPct val="80000"/>
              </a:lnSpc>
              <a:spcBef>
                <a:spcPct val="20000"/>
              </a:spcBef>
              <a:buClr>
                <a:srgbClr val="3A5499"/>
              </a:buClr>
              <a:buSzPct val="70000"/>
              <a:buFont typeface="Wingdings" pitchFamily="2" charset="2"/>
              <a:buNone/>
            </a:pPr>
            <a:r>
              <a:rPr lang="en-US">
                <a:solidFill>
                  <a:srgbClr val="C0C0C0"/>
                </a:solidFill>
                <a:latin typeface="Verdana" pitchFamily="34" charset="0"/>
              </a:rPr>
              <a:t>Excessive symbol errors</a:t>
            </a:r>
          </a:p>
        </p:txBody>
      </p:sp>
      <p:cxnSp>
        <p:nvCxnSpPr>
          <p:cNvPr id="66572" name="AutoShape 9"/>
          <p:cNvCxnSpPr>
            <a:cxnSpLocks noChangeShapeType="1"/>
            <a:stCxn id="66571" idx="1"/>
          </p:cNvCxnSpPr>
          <p:nvPr/>
        </p:nvCxnSpPr>
        <p:spPr bwMode="auto">
          <a:xfrm flipH="1" flipV="1">
            <a:off x="3940175" y="2998788"/>
            <a:ext cx="1698625" cy="1817687"/>
          </a:xfrm>
          <a:prstGeom prst="straightConnector1">
            <a:avLst/>
          </a:prstGeom>
          <a:noFill/>
          <a:ln w="9525">
            <a:solidFill>
              <a:schemeClr val="bg2"/>
            </a:solidFill>
            <a:round/>
            <a:headEnd/>
            <a:tailEnd type="triangle" w="med" len="med"/>
          </a:ln>
        </p:spPr>
      </p:cxnSp>
      <p:sp>
        <p:nvSpPr>
          <p:cNvPr id="66573" name="AutoShape 11"/>
          <p:cNvSpPr>
            <a:spLocks noChangeArrowheads="1"/>
          </p:cNvSpPr>
          <p:nvPr/>
        </p:nvSpPr>
        <p:spPr bwMode="auto">
          <a:xfrm>
            <a:off x="228600" y="1855788"/>
            <a:ext cx="4648200" cy="1219200"/>
          </a:xfrm>
          <a:prstGeom prst="roundRect">
            <a:avLst>
              <a:gd name="adj" fmla="val 16667"/>
            </a:avLst>
          </a:prstGeom>
          <a:noFill/>
          <a:ln w="9525" algn="ctr">
            <a:solidFill>
              <a:schemeClr val="bg2"/>
            </a:solidFill>
            <a:round/>
            <a:headEnd/>
            <a:tailEnd/>
          </a:ln>
        </p:spPr>
        <p:txBody>
          <a:bodyPr wrap="none" anchor="ctr"/>
          <a:lstStyle/>
          <a:p>
            <a:pPr algn="ctr">
              <a:spcBef>
                <a:spcPct val="20000"/>
              </a:spcBef>
              <a:buFont typeface="Wingdings" pitchFamily="2" charset="2"/>
              <a:buNone/>
            </a:pPr>
            <a:endParaRPr lang="en-US">
              <a:solidFill>
                <a:srgbClr val="FFFFFF"/>
              </a:solidFill>
            </a:endParaRPr>
          </a:p>
        </p:txBody>
      </p:sp>
      <p:sp>
        <p:nvSpPr>
          <p:cNvPr id="66574" name="Text Box 12"/>
          <p:cNvSpPr txBox="1">
            <a:spLocks noChangeArrowheads="1"/>
          </p:cNvSpPr>
          <p:nvPr/>
        </p:nvSpPr>
        <p:spPr bwMode="auto">
          <a:xfrm>
            <a:off x="5621338" y="5232400"/>
            <a:ext cx="2532062" cy="311150"/>
          </a:xfrm>
          <a:prstGeom prst="rect">
            <a:avLst/>
          </a:prstGeom>
          <a:noFill/>
          <a:ln w="9525" algn="ctr">
            <a:noFill/>
            <a:miter lim="800000"/>
            <a:headEnd/>
            <a:tailEnd/>
          </a:ln>
        </p:spPr>
        <p:txBody>
          <a:bodyPr wrap="none">
            <a:spAutoFit/>
          </a:bodyPr>
          <a:lstStyle/>
          <a:p>
            <a:pPr>
              <a:lnSpc>
                <a:spcPct val="80000"/>
              </a:lnSpc>
              <a:spcBef>
                <a:spcPct val="20000"/>
              </a:spcBef>
              <a:buClr>
                <a:srgbClr val="3A5499"/>
              </a:buClr>
              <a:buSzPct val="70000"/>
              <a:buFont typeface="Wingdings" pitchFamily="2" charset="2"/>
              <a:buNone/>
            </a:pPr>
            <a:r>
              <a:rPr lang="en-US">
                <a:solidFill>
                  <a:srgbClr val="FF3300"/>
                </a:solidFill>
                <a:latin typeface="Verdana" pitchFamily="34" charset="0"/>
              </a:rPr>
              <a:t>Missing Cable Found</a:t>
            </a:r>
          </a:p>
        </p:txBody>
      </p:sp>
      <p:cxnSp>
        <p:nvCxnSpPr>
          <p:cNvPr id="66575" name="AutoShape 13"/>
          <p:cNvCxnSpPr>
            <a:cxnSpLocks noChangeShapeType="1"/>
            <a:stCxn id="66574" idx="1"/>
          </p:cNvCxnSpPr>
          <p:nvPr/>
        </p:nvCxnSpPr>
        <p:spPr bwMode="auto">
          <a:xfrm flipH="1" flipV="1">
            <a:off x="4249738" y="4446588"/>
            <a:ext cx="1371600" cy="941387"/>
          </a:xfrm>
          <a:prstGeom prst="straightConnector1">
            <a:avLst/>
          </a:prstGeom>
          <a:noFill/>
          <a:ln w="9525">
            <a:solidFill>
              <a:srgbClr val="FF3300"/>
            </a:solidFill>
            <a:round/>
            <a:headEnd/>
            <a:tailEnd type="triangle" w="med" len="med"/>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p>
            <a:fld id="{00ADB15A-A1AB-4900-9ADC-D956981E7003}" type="slidenum">
              <a:rPr lang="en-US" smtClean="0"/>
              <a:pPr/>
              <a:t>22</a:t>
            </a:fld>
            <a:endParaRPr lang="en-US" smtClean="0"/>
          </a:p>
        </p:txBody>
      </p:sp>
      <p:sp>
        <p:nvSpPr>
          <p:cNvPr id="67588" name="Footer Placeholder 4"/>
          <p:cNvSpPr txBox="1">
            <a:spLocks noGrp="1"/>
          </p:cNvSpPr>
          <p:nvPr/>
        </p:nvSpPr>
        <p:spPr bwMode="auto">
          <a:xfrm>
            <a:off x="3124200" y="6629400"/>
            <a:ext cx="2895600" cy="155575"/>
          </a:xfrm>
          <a:prstGeom prst="rect">
            <a:avLst/>
          </a:prstGeom>
          <a:noFill/>
          <a:ln w="9525">
            <a:noFill/>
            <a:miter lim="800000"/>
            <a:headEnd/>
            <a:tailEnd/>
          </a:ln>
        </p:spPr>
        <p:txBody>
          <a:bodyPr/>
          <a:lstStyle/>
          <a:p>
            <a:pPr algn="ctr"/>
            <a:r>
              <a:rPr lang="en-US" sz="1000">
                <a:solidFill>
                  <a:srgbClr val="3A5499"/>
                </a:solidFill>
              </a:rPr>
              <a:t>QLogic Confidential - NDA Required</a:t>
            </a:r>
          </a:p>
        </p:txBody>
      </p:sp>
      <p:sp>
        <p:nvSpPr>
          <p:cNvPr id="67589" name="Slide Number Placeholder 5"/>
          <p:cNvSpPr txBox="1">
            <a:spLocks noGrp="1"/>
          </p:cNvSpPr>
          <p:nvPr/>
        </p:nvSpPr>
        <p:spPr bwMode="auto">
          <a:xfrm>
            <a:off x="39688" y="6621463"/>
            <a:ext cx="762000" cy="171450"/>
          </a:xfrm>
          <a:prstGeom prst="rect">
            <a:avLst/>
          </a:prstGeom>
          <a:noFill/>
          <a:ln w="9525">
            <a:noFill/>
            <a:miter lim="800000"/>
            <a:headEnd/>
            <a:tailEnd/>
          </a:ln>
        </p:spPr>
        <p:txBody>
          <a:bodyPr/>
          <a:lstStyle/>
          <a:p>
            <a:pPr algn="ctr"/>
            <a:fld id="{62DC1FF4-3433-4814-92A9-F1ACE3421C6C}" type="slidenum">
              <a:rPr lang="en-US" sz="1000">
                <a:solidFill>
                  <a:srgbClr val="3A5499"/>
                </a:solidFill>
              </a:rPr>
              <a:pPr algn="ctr"/>
              <a:t>22</a:t>
            </a:fld>
            <a:endParaRPr lang="en-US" sz="1000">
              <a:solidFill>
                <a:srgbClr val="3A5499"/>
              </a:solidFill>
            </a:endParaRPr>
          </a:p>
        </p:txBody>
      </p:sp>
      <p:sp>
        <p:nvSpPr>
          <p:cNvPr id="67590" name="Rectangle 2"/>
          <p:cNvSpPr>
            <a:spLocks noChangeArrowheads="1"/>
          </p:cNvSpPr>
          <p:nvPr/>
        </p:nvSpPr>
        <p:spPr bwMode="auto">
          <a:xfrm>
            <a:off x="152400" y="228600"/>
            <a:ext cx="7848600" cy="561975"/>
          </a:xfrm>
          <a:prstGeom prst="rect">
            <a:avLst/>
          </a:prstGeom>
          <a:noFill/>
          <a:ln w="9525">
            <a:noFill/>
            <a:miter lim="800000"/>
            <a:headEnd/>
            <a:tailEnd/>
          </a:ln>
        </p:spPr>
        <p:txBody>
          <a:bodyPr anchor="ctr"/>
          <a:lstStyle/>
          <a:p>
            <a:r>
              <a:rPr lang="en-US" sz="2800" b="1">
                <a:solidFill>
                  <a:srgbClr val="FFFFFF"/>
                </a:solidFill>
              </a:rPr>
              <a:t>Fabric Verification – FastFabric Can Find It !</a:t>
            </a:r>
          </a:p>
        </p:txBody>
      </p:sp>
      <p:sp>
        <p:nvSpPr>
          <p:cNvPr id="67591" name="Text Box 3"/>
          <p:cNvSpPr txBox="1">
            <a:spLocks noChangeArrowheads="1"/>
          </p:cNvSpPr>
          <p:nvPr/>
        </p:nvSpPr>
        <p:spPr bwMode="auto">
          <a:xfrm>
            <a:off x="196850" y="1106488"/>
            <a:ext cx="5186035" cy="4224233"/>
          </a:xfrm>
          <a:prstGeom prst="rect">
            <a:avLst/>
          </a:prstGeom>
          <a:noFill/>
          <a:ln w="9525" algn="ctr">
            <a:noFill/>
            <a:miter lim="800000"/>
            <a:headEnd/>
            <a:tailEnd/>
          </a:ln>
        </p:spPr>
        <p:txBody>
          <a:bodyPr wrap="none">
            <a:spAutoFit/>
          </a:bodyPr>
          <a:lstStyle/>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a:t>
            </a:r>
            <a:r>
              <a:rPr lang="en-US" sz="1000" b="1" dirty="0" err="1">
                <a:solidFill>
                  <a:srgbClr val="003892"/>
                </a:solidFill>
                <a:latin typeface="Courier New" pitchFamily="49" charset="0"/>
              </a:rPr>
              <a:t>iba_reports</a:t>
            </a:r>
            <a:r>
              <a:rPr lang="en-US" sz="1000" b="1" dirty="0">
                <a:solidFill>
                  <a:srgbClr val="003892"/>
                </a:solidFill>
                <a:latin typeface="Courier New" pitchFamily="49" charset="0"/>
              </a:rPr>
              <a:t> –o errors –o </a:t>
            </a:r>
            <a:r>
              <a:rPr lang="en-US" sz="1000" b="1" dirty="0" err="1">
                <a:solidFill>
                  <a:srgbClr val="003892"/>
                </a:solidFill>
                <a:latin typeface="Courier New" pitchFamily="49" charset="0"/>
              </a:rPr>
              <a:t>verifylinks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Links with errors &gt; threshold Summary</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Rate MTU  </a:t>
            </a:r>
            <a:r>
              <a:rPr lang="en-US" sz="1000" b="1" dirty="0" err="1">
                <a:solidFill>
                  <a:srgbClr val="003892"/>
                </a:solidFill>
                <a:latin typeface="Courier New" pitchFamily="49" charset="0"/>
              </a:rPr>
              <a:t>NodeGUID</a:t>
            </a:r>
            <a:r>
              <a:rPr lang="en-US" sz="1000" b="1" dirty="0">
                <a:solidFill>
                  <a:srgbClr val="003892"/>
                </a:solidFill>
                <a:latin typeface="Courier New" pitchFamily="49" charset="0"/>
              </a:rPr>
              <a:t>          Port Type Name</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a:t>
            </a:r>
            <a:r>
              <a:rPr lang="en-US" sz="1000" b="1" dirty="0" err="1">
                <a:solidFill>
                  <a:srgbClr val="003892"/>
                </a:solidFill>
                <a:latin typeface="Courier New" pitchFamily="49" charset="0"/>
              </a:rPr>
              <a:t>CableLabel</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CableLen</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CableDetails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20g 2048 0x0002c90200217ac0   1 CA n002</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&lt;-&gt;       0x00066a00d9000169  14 SW iS120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a:t>
            </a:r>
            <a:r>
              <a:rPr lang="en-US" sz="1000" b="1" dirty="0" err="1">
                <a:solidFill>
                  <a:srgbClr val="003892"/>
                </a:solidFill>
                <a:latin typeface="Courier New" pitchFamily="49" charset="0"/>
              </a:rPr>
              <a:t>SymbolErrorCounter</a:t>
            </a:r>
            <a:r>
              <a:rPr lang="en-US" sz="1000" b="1" dirty="0">
                <a:solidFill>
                  <a:srgbClr val="003892"/>
                </a:solidFill>
                <a:latin typeface="Courier New" pitchFamily="49" charset="0"/>
              </a:rPr>
              <a:t>: 40156 Exceeds Threshold: 100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SS1145         11m              Gore Passive Cu    </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2532 of 2532 Links Checked, 1 Errors found</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Links Topology Verification</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Rate MTU  </a:t>
            </a:r>
            <a:r>
              <a:rPr lang="en-US" sz="1000" b="1" dirty="0" err="1">
                <a:solidFill>
                  <a:srgbClr val="003892"/>
                </a:solidFill>
                <a:latin typeface="Courier New" pitchFamily="49" charset="0"/>
              </a:rPr>
              <a:t>NodeGUID</a:t>
            </a:r>
            <a:r>
              <a:rPr lang="en-US" sz="1000" b="1" dirty="0">
                <a:solidFill>
                  <a:srgbClr val="003892"/>
                </a:solidFill>
                <a:latin typeface="Courier New" pitchFamily="49" charset="0"/>
              </a:rPr>
              <a:t>          Port or </a:t>
            </a:r>
            <a:r>
              <a:rPr lang="en-US" sz="1000" b="1" dirty="0" err="1">
                <a:solidFill>
                  <a:srgbClr val="003892"/>
                </a:solidFill>
                <a:latin typeface="Courier New" pitchFamily="49" charset="0"/>
              </a:rPr>
              <a:t>PortGUID</a:t>
            </a:r>
            <a:r>
              <a:rPr lang="en-US" sz="1000" b="1" dirty="0">
                <a:solidFill>
                  <a:srgbClr val="003892"/>
                </a:solidFill>
                <a:latin typeface="Courier New" pitchFamily="49" charset="0"/>
              </a:rPr>
              <a:t>    Type Name</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a:t>
            </a:r>
            <a:r>
              <a:rPr lang="en-US" sz="1000" b="1" dirty="0" err="1">
                <a:solidFill>
                  <a:srgbClr val="003892"/>
                </a:solidFill>
                <a:latin typeface="Courier New" pitchFamily="49" charset="0"/>
              </a:rPr>
              <a:t>CableLabel</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CableLen</a:t>
            </a:r>
            <a:r>
              <a:rPr lang="en-US" sz="1000" b="1" dirty="0">
                <a:solidFill>
                  <a:srgbClr val="003892"/>
                </a:solidFill>
                <a:latin typeface="Courier New" pitchFamily="49" charset="0"/>
              </a:rPr>
              <a:t>   </a:t>
            </a:r>
            <a:r>
              <a:rPr lang="en-US" sz="1000" b="1" dirty="0" err="1">
                <a:solidFill>
                  <a:srgbClr val="003892"/>
                </a:solidFill>
                <a:latin typeface="Courier New" pitchFamily="49" charset="0"/>
              </a:rPr>
              <a:t>CableDetails</a:t>
            </a: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10g 2048 0x00066a0007000311  10                SW iS150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&lt;-&gt;       0x00066a009800413e   1                CA n040</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    Cable: SS1020          7m              Gore Passive Cu</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Missing Link</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2532 of 2532 Input Links Checked</a:t>
            </a:r>
          </a:p>
          <a:p>
            <a:pPr>
              <a:lnSpc>
                <a:spcPct val="80000"/>
              </a:lnSpc>
              <a:spcBef>
                <a:spcPct val="20000"/>
              </a:spcBef>
              <a:buClr>
                <a:srgbClr val="3A5499"/>
              </a:buClr>
              <a:buSzPct val="70000"/>
              <a:buFont typeface="Wingdings" pitchFamily="2" charset="2"/>
              <a:buNone/>
            </a:pPr>
            <a:endParaRPr lang="en-US" sz="1000" b="1" dirty="0">
              <a:solidFill>
                <a:srgbClr val="003892"/>
              </a:solidFill>
              <a:latin typeface="Courier New" pitchFamily="49" charset="0"/>
            </a:endParaRP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Total of 1 Incorrect Links found</a:t>
            </a:r>
          </a:p>
          <a:p>
            <a:pPr>
              <a:lnSpc>
                <a:spcPct val="80000"/>
              </a:lnSpc>
              <a:spcBef>
                <a:spcPct val="20000"/>
              </a:spcBef>
              <a:buClr>
                <a:srgbClr val="3A5499"/>
              </a:buClr>
              <a:buSzPct val="70000"/>
              <a:buFont typeface="Wingdings" pitchFamily="2" charset="2"/>
              <a:buNone/>
            </a:pPr>
            <a:r>
              <a:rPr lang="en-US" sz="1000" b="1" dirty="0">
                <a:solidFill>
                  <a:srgbClr val="003892"/>
                </a:solidFill>
                <a:latin typeface="Courier New" pitchFamily="49" charset="0"/>
              </a:rPr>
              <a:t>1 Missing, 0 Unexpected, 0 Misconnected, 0 Duplicate, 0 Different</a:t>
            </a:r>
          </a:p>
        </p:txBody>
      </p:sp>
      <p:sp>
        <p:nvSpPr>
          <p:cNvPr id="67592" name="Rectangle 4"/>
          <p:cNvSpPr>
            <a:spLocks noChangeArrowheads="1"/>
          </p:cNvSpPr>
          <p:nvPr/>
        </p:nvSpPr>
        <p:spPr bwMode="auto">
          <a:xfrm>
            <a:off x="4953000" y="1322388"/>
            <a:ext cx="4419600" cy="472440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
            </a:pPr>
            <a:r>
              <a:rPr lang="en-US" sz="2000" b="1">
                <a:solidFill>
                  <a:srgbClr val="1D386D"/>
                </a:solidFill>
              </a:rPr>
              <a:t>Rapid Fabric Wide Error Analysis</a:t>
            </a:r>
          </a:p>
          <a:p>
            <a:pPr marL="342900" indent="-342900">
              <a:lnSpc>
                <a:spcPct val="90000"/>
              </a:lnSpc>
              <a:spcBef>
                <a:spcPct val="20000"/>
              </a:spcBef>
              <a:buFont typeface="Wingdings" pitchFamily="2" charset="2"/>
              <a:buChar char="§"/>
            </a:pPr>
            <a:r>
              <a:rPr lang="en-US" sz="2000" b="1">
                <a:solidFill>
                  <a:srgbClr val="1D386D"/>
                </a:solidFill>
              </a:rPr>
              <a:t>Quickly Pinpoint Bad Links</a:t>
            </a:r>
          </a:p>
          <a:p>
            <a:pPr marL="342900" indent="-342900">
              <a:lnSpc>
                <a:spcPct val="90000"/>
              </a:lnSpc>
              <a:spcBef>
                <a:spcPct val="20000"/>
              </a:spcBef>
              <a:buFont typeface="Wingdings" pitchFamily="2" charset="2"/>
              <a:buChar char="§"/>
            </a:pPr>
            <a:r>
              <a:rPr lang="en-US" sz="2000" b="1">
                <a:solidFill>
                  <a:srgbClr val="1D386D"/>
                </a:solidFill>
              </a:rPr>
              <a:t>Identify Fabric Changes</a:t>
            </a:r>
          </a:p>
          <a:p>
            <a:pPr marL="342900" indent="-342900">
              <a:lnSpc>
                <a:spcPct val="90000"/>
              </a:lnSpc>
              <a:spcBef>
                <a:spcPct val="20000"/>
              </a:spcBef>
              <a:buFont typeface="Wingdings" pitchFamily="2" charset="2"/>
              <a:buChar char="§"/>
            </a:pPr>
            <a:r>
              <a:rPr lang="en-US" sz="2000" b="1">
                <a:solidFill>
                  <a:srgbClr val="1D386D"/>
                </a:solidFill>
              </a:rPr>
              <a:t>Compare fabric against intended design</a:t>
            </a:r>
          </a:p>
          <a:p>
            <a:pPr marL="342900" indent="-342900">
              <a:lnSpc>
                <a:spcPct val="90000"/>
              </a:lnSpc>
              <a:spcBef>
                <a:spcPct val="20000"/>
              </a:spcBef>
              <a:buFont typeface="Wingdings" pitchFamily="2" charset="2"/>
              <a:buChar char="§"/>
            </a:pPr>
            <a:r>
              <a:rPr lang="en-US" sz="2000" b="1">
                <a:solidFill>
                  <a:srgbClr val="1D386D"/>
                </a:solidFill>
              </a:rPr>
              <a:t>Concise Summary of errors</a:t>
            </a:r>
          </a:p>
          <a:p>
            <a:pPr marL="742950" lvl="1" indent="-285750">
              <a:lnSpc>
                <a:spcPct val="90000"/>
              </a:lnSpc>
              <a:spcBef>
                <a:spcPct val="20000"/>
              </a:spcBef>
              <a:buFontTx/>
              <a:buChar char="•"/>
            </a:pPr>
            <a:r>
              <a:rPr lang="en-US" sz="2000">
                <a:solidFill>
                  <a:srgbClr val="1D386D"/>
                </a:solidFill>
              </a:rPr>
              <a:t>Name, port #, Speeds, etc</a:t>
            </a:r>
          </a:p>
          <a:p>
            <a:pPr marL="742950" lvl="1" indent="-285750">
              <a:lnSpc>
                <a:spcPct val="90000"/>
              </a:lnSpc>
              <a:spcBef>
                <a:spcPct val="20000"/>
              </a:spcBef>
            </a:pPr>
            <a:endParaRPr lang="en-US" sz="3000">
              <a:solidFill>
                <a:srgbClr val="1D386D"/>
              </a:solidFill>
            </a:endParaRPr>
          </a:p>
        </p:txBody>
      </p:sp>
      <p:sp>
        <p:nvSpPr>
          <p:cNvPr id="67593" name="AutoShape 5"/>
          <p:cNvSpPr>
            <a:spLocks noChangeArrowheads="1"/>
          </p:cNvSpPr>
          <p:nvPr/>
        </p:nvSpPr>
        <p:spPr bwMode="auto">
          <a:xfrm>
            <a:off x="152400" y="3532188"/>
            <a:ext cx="4648200" cy="914400"/>
          </a:xfrm>
          <a:prstGeom prst="roundRect">
            <a:avLst>
              <a:gd name="adj" fmla="val 16667"/>
            </a:avLst>
          </a:prstGeom>
          <a:noFill/>
          <a:ln w="9525" algn="ctr">
            <a:solidFill>
              <a:schemeClr val="bg2"/>
            </a:solidFill>
            <a:round/>
            <a:headEnd/>
            <a:tailEnd/>
          </a:ln>
        </p:spPr>
        <p:txBody>
          <a:bodyPr wrap="none" anchor="ctr"/>
          <a:lstStyle/>
          <a:p>
            <a:pPr algn="ctr">
              <a:spcBef>
                <a:spcPct val="20000"/>
              </a:spcBef>
              <a:buFont typeface="Wingdings" pitchFamily="2" charset="2"/>
              <a:buNone/>
            </a:pPr>
            <a:endParaRPr lang="en-US">
              <a:solidFill>
                <a:srgbClr val="C0C0C0"/>
              </a:solidFill>
            </a:endParaRPr>
          </a:p>
        </p:txBody>
      </p:sp>
      <p:cxnSp>
        <p:nvCxnSpPr>
          <p:cNvPr id="67594" name="AutoShape 6"/>
          <p:cNvCxnSpPr>
            <a:cxnSpLocks noChangeShapeType="1"/>
            <a:stCxn id="67593" idx="3"/>
            <a:endCxn id="67592" idx="2"/>
          </p:cNvCxnSpPr>
          <p:nvPr/>
        </p:nvCxnSpPr>
        <p:spPr bwMode="auto">
          <a:xfrm>
            <a:off x="4800600" y="3989388"/>
            <a:ext cx="2362200" cy="2057400"/>
          </a:xfrm>
          <a:prstGeom prst="straightConnector1">
            <a:avLst/>
          </a:prstGeom>
          <a:noFill/>
          <a:ln w="9525">
            <a:noFill/>
            <a:round/>
            <a:headEnd/>
            <a:tailEnd/>
          </a:ln>
        </p:spPr>
      </p:cxnSp>
      <p:cxnSp>
        <p:nvCxnSpPr>
          <p:cNvPr id="67595" name="AutoShape 7"/>
          <p:cNvCxnSpPr>
            <a:cxnSpLocks noChangeShapeType="1"/>
            <a:stCxn id="67592" idx="2"/>
            <a:endCxn id="67593" idx="3"/>
          </p:cNvCxnSpPr>
          <p:nvPr/>
        </p:nvCxnSpPr>
        <p:spPr bwMode="auto">
          <a:xfrm flipH="1" flipV="1">
            <a:off x="4800600" y="3989388"/>
            <a:ext cx="2362200" cy="2057400"/>
          </a:xfrm>
          <a:prstGeom prst="straightConnector1">
            <a:avLst/>
          </a:prstGeom>
          <a:noFill/>
          <a:ln w="9525">
            <a:noFill/>
            <a:round/>
            <a:headEnd/>
            <a:tailEnd type="triangle" w="med" len="med"/>
          </a:ln>
        </p:spPr>
      </p:cxnSp>
      <p:sp>
        <p:nvSpPr>
          <p:cNvPr id="67596" name="Text Box 8"/>
          <p:cNvSpPr txBox="1">
            <a:spLocks noChangeArrowheads="1"/>
          </p:cNvSpPr>
          <p:nvPr/>
        </p:nvSpPr>
        <p:spPr bwMode="auto">
          <a:xfrm>
            <a:off x="5638800" y="4522788"/>
            <a:ext cx="2959100" cy="585787"/>
          </a:xfrm>
          <a:prstGeom prst="rect">
            <a:avLst/>
          </a:prstGeom>
          <a:noFill/>
          <a:ln w="9525" algn="ctr">
            <a:noFill/>
            <a:miter lim="800000"/>
            <a:headEnd/>
            <a:tailEnd/>
          </a:ln>
        </p:spPr>
        <p:txBody>
          <a:bodyPr wrap="none">
            <a:spAutoFit/>
          </a:bodyPr>
          <a:lstStyle/>
          <a:p>
            <a:pPr>
              <a:lnSpc>
                <a:spcPct val="80000"/>
              </a:lnSpc>
              <a:spcBef>
                <a:spcPct val="20000"/>
              </a:spcBef>
              <a:buClr>
                <a:srgbClr val="3A5499"/>
              </a:buClr>
              <a:buSzPct val="70000"/>
              <a:buFont typeface="Wingdings" pitchFamily="2" charset="2"/>
              <a:buNone/>
            </a:pPr>
            <a:r>
              <a:rPr lang="en-US">
                <a:solidFill>
                  <a:srgbClr val="C0C0C0"/>
                </a:solidFill>
                <a:latin typeface="Verdana" pitchFamily="34" charset="0"/>
              </a:rPr>
              <a:t>Link found with</a:t>
            </a:r>
          </a:p>
          <a:p>
            <a:pPr>
              <a:lnSpc>
                <a:spcPct val="80000"/>
              </a:lnSpc>
              <a:spcBef>
                <a:spcPct val="20000"/>
              </a:spcBef>
              <a:buClr>
                <a:srgbClr val="3A5499"/>
              </a:buClr>
              <a:buSzPct val="70000"/>
              <a:buFont typeface="Wingdings" pitchFamily="2" charset="2"/>
              <a:buNone/>
            </a:pPr>
            <a:r>
              <a:rPr lang="en-US">
                <a:solidFill>
                  <a:srgbClr val="C0C0C0"/>
                </a:solidFill>
                <a:latin typeface="Verdana" pitchFamily="34" charset="0"/>
              </a:rPr>
              <a:t>Excessive symbol errors</a:t>
            </a:r>
          </a:p>
        </p:txBody>
      </p:sp>
      <p:cxnSp>
        <p:nvCxnSpPr>
          <p:cNvPr id="67597" name="AutoShape 9"/>
          <p:cNvCxnSpPr>
            <a:cxnSpLocks noChangeShapeType="1"/>
            <a:stCxn id="67596" idx="1"/>
          </p:cNvCxnSpPr>
          <p:nvPr/>
        </p:nvCxnSpPr>
        <p:spPr bwMode="auto">
          <a:xfrm flipH="1" flipV="1">
            <a:off x="3940175" y="2998788"/>
            <a:ext cx="1698625" cy="1817687"/>
          </a:xfrm>
          <a:prstGeom prst="straightConnector1">
            <a:avLst/>
          </a:prstGeom>
          <a:noFill/>
          <a:ln w="9525">
            <a:solidFill>
              <a:schemeClr val="bg2"/>
            </a:solidFill>
            <a:round/>
            <a:headEnd/>
            <a:tailEnd type="triangle" w="med" len="med"/>
          </a:ln>
        </p:spPr>
      </p:cxnSp>
      <p:sp>
        <p:nvSpPr>
          <p:cNvPr id="67598" name="Text Box 10"/>
          <p:cNvSpPr txBox="1">
            <a:spLocks noChangeArrowheads="1"/>
          </p:cNvSpPr>
          <p:nvPr/>
        </p:nvSpPr>
        <p:spPr bwMode="auto">
          <a:xfrm>
            <a:off x="457200" y="5803900"/>
            <a:ext cx="8305800" cy="825500"/>
          </a:xfrm>
          <a:prstGeom prst="rect">
            <a:avLst/>
          </a:prstGeom>
          <a:noFill/>
          <a:ln w="9525" algn="ctr">
            <a:noFill/>
            <a:miter lim="800000"/>
            <a:headEnd/>
            <a:tailEnd/>
          </a:ln>
        </p:spPr>
        <p:txBody>
          <a:bodyPr>
            <a:spAutoFit/>
          </a:bodyPr>
          <a:lstStyle/>
          <a:p>
            <a:pPr>
              <a:lnSpc>
                <a:spcPct val="80000"/>
              </a:lnSpc>
              <a:spcBef>
                <a:spcPct val="20000"/>
              </a:spcBef>
              <a:buClr>
                <a:srgbClr val="3A5499"/>
              </a:buClr>
              <a:buSzPct val="70000"/>
              <a:buFont typeface="Wingdings" pitchFamily="2" charset="2"/>
              <a:buNone/>
            </a:pPr>
            <a:r>
              <a:rPr lang="en-US" sz="2000">
                <a:solidFill>
                  <a:srgbClr val="FF3300"/>
                </a:solidFill>
                <a:latin typeface="Verdana" pitchFamily="34" charset="0"/>
              </a:rPr>
              <a:t>Demonstrated Results: rapidly identified long standing problems in 3</a:t>
            </a:r>
            <a:r>
              <a:rPr lang="en-US" sz="2000" baseline="30000">
                <a:solidFill>
                  <a:srgbClr val="FF3300"/>
                </a:solidFill>
                <a:latin typeface="Verdana" pitchFamily="34" charset="0"/>
              </a:rPr>
              <a:t>rd</a:t>
            </a:r>
            <a:r>
              <a:rPr lang="en-US" sz="2000">
                <a:solidFill>
                  <a:srgbClr val="FF3300"/>
                </a:solidFill>
                <a:latin typeface="Verdana" pitchFamily="34" charset="0"/>
              </a:rPr>
              <a:t> party fabrics, including problems internal to 3</a:t>
            </a:r>
            <a:r>
              <a:rPr lang="en-US" sz="2000" baseline="30000">
                <a:solidFill>
                  <a:srgbClr val="FF3300"/>
                </a:solidFill>
                <a:latin typeface="Verdana" pitchFamily="34" charset="0"/>
              </a:rPr>
              <a:t>rd</a:t>
            </a:r>
            <a:r>
              <a:rPr lang="en-US" sz="2000">
                <a:solidFill>
                  <a:srgbClr val="FF3300"/>
                </a:solidFill>
                <a:latin typeface="Verdana" pitchFamily="34" charset="0"/>
              </a:rPr>
              <a:t> party large switches</a:t>
            </a:r>
          </a:p>
        </p:txBody>
      </p:sp>
      <p:sp>
        <p:nvSpPr>
          <p:cNvPr id="67599" name="AutoShape 11"/>
          <p:cNvSpPr>
            <a:spLocks noChangeArrowheads="1"/>
          </p:cNvSpPr>
          <p:nvPr/>
        </p:nvSpPr>
        <p:spPr bwMode="auto">
          <a:xfrm>
            <a:off x="228600" y="1855788"/>
            <a:ext cx="4648200" cy="1219200"/>
          </a:xfrm>
          <a:prstGeom prst="roundRect">
            <a:avLst>
              <a:gd name="adj" fmla="val 16667"/>
            </a:avLst>
          </a:prstGeom>
          <a:noFill/>
          <a:ln w="9525" algn="ctr">
            <a:solidFill>
              <a:schemeClr val="bg2"/>
            </a:solidFill>
            <a:round/>
            <a:headEnd/>
            <a:tailEnd/>
          </a:ln>
        </p:spPr>
        <p:txBody>
          <a:bodyPr wrap="none" anchor="ctr"/>
          <a:lstStyle/>
          <a:p>
            <a:pPr algn="ctr">
              <a:spcBef>
                <a:spcPct val="20000"/>
              </a:spcBef>
              <a:buFont typeface="Wingdings" pitchFamily="2" charset="2"/>
              <a:buNone/>
            </a:pPr>
            <a:endParaRPr lang="en-US">
              <a:solidFill>
                <a:srgbClr val="C0C0C0"/>
              </a:solidFill>
            </a:endParaRPr>
          </a:p>
        </p:txBody>
      </p:sp>
      <p:sp>
        <p:nvSpPr>
          <p:cNvPr id="67600" name="Text Box 12"/>
          <p:cNvSpPr txBox="1">
            <a:spLocks noChangeArrowheads="1"/>
          </p:cNvSpPr>
          <p:nvPr/>
        </p:nvSpPr>
        <p:spPr bwMode="auto">
          <a:xfrm>
            <a:off x="5621338" y="5232400"/>
            <a:ext cx="2532062" cy="311150"/>
          </a:xfrm>
          <a:prstGeom prst="rect">
            <a:avLst/>
          </a:prstGeom>
          <a:noFill/>
          <a:ln w="9525" algn="ctr">
            <a:noFill/>
            <a:miter lim="800000"/>
            <a:headEnd/>
            <a:tailEnd/>
          </a:ln>
        </p:spPr>
        <p:txBody>
          <a:bodyPr wrap="none">
            <a:spAutoFit/>
          </a:bodyPr>
          <a:lstStyle/>
          <a:p>
            <a:pPr>
              <a:lnSpc>
                <a:spcPct val="80000"/>
              </a:lnSpc>
              <a:spcBef>
                <a:spcPct val="20000"/>
              </a:spcBef>
              <a:buClr>
                <a:srgbClr val="3A5499"/>
              </a:buClr>
              <a:buSzPct val="70000"/>
              <a:buFont typeface="Wingdings" pitchFamily="2" charset="2"/>
              <a:buNone/>
            </a:pPr>
            <a:r>
              <a:rPr lang="en-US">
                <a:solidFill>
                  <a:srgbClr val="C0C0C0"/>
                </a:solidFill>
                <a:latin typeface="Verdana" pitchFamily="34" charset="0"/>
              </a:rPr>
              <a:t>Missing Cable Found</a:t>
            </a:r>
          </a:p>
        </p:txBody>
      </p:sp>
      <p:cxnSp>
        <p:nvCxnSpPr>
          <p:cNvPr id="67601" name="AutoShape 13"/>
          <p:cNvCxnSpPr>
            <a:cxnSpLocks noChangeShapeType="1"/>
            <a:stCxn id="67600" idx="1"/>
          </p:cNvCxnSpPr>
          <p:nvPr/>
        </p:nvCxnSpPr>
        <p:spPr bwMode="auto">
          <a:xfrm flipH="1" flipV="1">
            <a:off x="4249738" y="4446588"/>
            <a:ext cx="1371600" cy="941387"/>
          </a:xfrm>
          <a:prstGeom prst="straightConnector1">
            <a:avLst/>
          </a:prstGeom>
          <a:noFill/>
          <a:ln w="9525">
            <a:solidFill>
              <a:schemeClr val="bg2"/>
            </a:solidFill>
            <a:round/>
            <a:headEnd/>
            <a:tailEnd type="triangle"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39688" y="6621463"/>
            <a:ext cx="762000" cy="171450"/>
          </a:xfrm>
          <a:prstGeom prst="rect">
            <a:avLst/>
          </a:prstGeom>
        </p:spPr>
        <p:txBody>
          <a:bodyPr/>
          <a:lstStyle/>
          <a:p>
            <a:fld id="{B510321A-B72C-4D50-BC81-B2F193E8A5BC}" type="slidenum">
              <a:rPr lang="en-US"/>
              <a:pPr/>
              <a:t>23</a:t>
            </a:fld>
            <a:endParaRPr lang="en-US"/>
          </a:p>
        </p:txBody>
      </p:sp>
      <p:sp>
        <p:nvSpPr>
          <p:cNvPr id="1269762" name="Rectangle 2"/>
          <p:cNvSpPr>
            <a:spLocks noGrp="1" noChangeArrowheads="1"/>
          </p:cNvSpPr>
          <p:nvPr>
            <p:ph type="title"/>
          </p:nvPr>
        </p:nvSpPr>
        <p:spPr/>
        <p:txBody>
          <a:bodyPr/>
          <a:lstStyle/>
          <a:p>
            <a:r>
              <a:rPr lang="en-US" sz="2400"/>
              <a:t>Analysis Tools - Fast Fabric</a:t>
            </a:r>
            <a:br>
              <a:rPr lang="en-US" sz="2400"/>
            </a:br>
            <a:r>
              <a:rPr lang="en-US" sz="2400"/>
              <a:t>Usage Model for Monitoring Tools</a:t>
            </a:r>
          </a:p>
        </p:txBody>
      </p:sp>
      <p:sp>
        <p:nvSpPr>
          <p:cNvPr id="1269763" name="Rectangle 3"/>
          <p:cNvSpPr>
            <a:spLocks noGrp="1" noChangeArrowheads="1"/>
          </p:cNvSpPr>
          <p:nvPr>
            <p:ph type="body" idx="1"/>
          </p:nvPr>
        </p:nvSpPr>
        <p:spPr/>
        <p:txBody>
          <a:bodyPr/>
          <a:lstStyle/>
          <a:p>
            <a:pPr marL="381000" indent="-381000">
              <a:lnSpc>
                <a:spcPct val="80000"/>
              </a:lnSpc>
              <a:buFont typeface="Wingdings" pitchFamily="2" charset="2"/>
              <a:buAutoNum type="arabicPeriod"/>
            </a:pPr>
            <a:r>
              <a:rPr lang="en-US" sz="2000"/>
              <a:t>Perform initial fabric install and verification</a:t>
            </a:r>
          </a:p>
          <a:p>
            <a:pPr marL="381000" indent="-381000">
              <a:lnSpc>
                <a:spcPct val="80000"/>
              </a:lnSpc>
              <a:buFont typeface="Wingdings" pitchFamily="2" charset="2"/>
              <a:buAutoNum type="arabicPeriod"/>
            </a:pPr>
            <a:r>
              <a:rPr lang="en-US" sz="2000"/>
              <a:t>Optionally run tools in “health check only” mode</a:t>
            </a:r>
          </a:p>
          <a:p>
            <a:pPr marL="800100" lvl="1" indent="-342900">
              <a:lnSpc>
                <a:spcPct val="80000"/>
              </a:lnSpc>
            </a:pPr>
            <a:r>
              <a:rPr lang="en-US" sz="2000"/>
              <a:t>Performs quick health check</a:t>
            </a:r>
          </a:p>
          <a:p>
            <a:pPr marL="800100" lvl="1" indent="-342900">
              <a:lnSpc>
                <a:spcPct val="80000"/>
              </a:lnSpc>
            </a:pPr>
            <a:r>
              <a:rPr lang="en-US" sz="2000"/>
              <a:t>Duplicates some of steps already done during verification</a:t>
            </a:r>
          </a:p>
          <a:p>
            <a:pPr marL="381000" indent="-381000">
              <a:lnSpc>
                <a:spcPct val="80000"/>
              </a:lnSpc>
              <a:buFont typeface="Wingdings" pitchFamily="2" charset="2"/>
              <a:buAutoNum type="arabicPeriod"/>
            </a:pPr>
            <a:r>
              <a:rPr lang="en-US" sz="2000"/>
              <a:t>Run tools in “baseline” mode</a:t>
            </a:r>
          </a:p>
          <a:p>
            <a:pPr marL="800100" lvl="1" indent="-342900">
              <a:lnSpc>
                <a:spcPct val="80000"/>
              </a:lnSpc>
            </a:pPr>
            <a:r>
              <a:rPr lang="en-US" sz="2000"/>
              <a:t>Takes a baseline of present HW/SW/configuration</a:t>
            </a:r>
          </a:p>
          <a:p>
            <a:pPr marL="381000" indent="-381000">
              <a:lnSpc>
                <a:spcPct val="80000"/>
              </a:lnSpc>
              <a:buFont typeface="Wingdings" pitchFamily="2" charset="2"/>
              <a:buAutoNum type="arabicPeriod"/>
            </a:pPr>
            <a:r>
              <a:rPr lang="en-US" sz="2000"/>
              <a:t>Periodically run tools in “check” mode</a:t>
            </a:r>
          </a:p>
          <a:p>
            <a:pPr marL="800100" lvl="1" indent="-342900">
              <a:lnSpc>
                <a:spcPct val="80000"/>
              </a:lnSpc>
            </a:pPr>
            <a:r>
              <a:rPr lang="en-US" sz="2000"/>
              <a:t>Performs quick health check</a:t>
            </a:r>
          </a:p>
          <a:p>
            <a:pPr marL="800100" lvl="1" indent="-342900">
              <a:lnSpc>
                <a:spcPct val="80000"/>
              </a:lnSpc>
            </a:pPr>
            <a:r>
              <a:rPr lang="en-US" sz="2000"/>
              <a:t>Compares present HW/SW/configuration to baseline</a:t>
            </a:r>
          </a:p>
          <a:p>
            <a:pPr marL="800100" lvl="1" indent="-342900">
              <a:lnSpc>
                <a:spcPct val="80000"/>
              </a:lnSpc>
            </a:pPr>
            <a:r>
              <a:rPr lang="en-US" sz="2000"/>
              <a:t>Can be scheduled in hourly cron jobs</a:t>
            </a:r>
          </a:p>
          <a:p>
            <a:pPr marL="381000" indent="-381000">
              <a:lnSpc>
                <a:spcPct val="80000"/>
              </a:lnSpc>
              <a:buFont typeface="Wingdings" pitchFamily="2" charset="2"/>
              <a:buAutoNum type="arabicPeriod"/>
            </a:pPr>
            <a:r>
              <a:rPr lang="en-US" sz="2000"/>
              <a:t>As needed rerun “baseline” when expected changes occur</a:t>
            </a:r>
          </a:p>
          <a:p>
            <a:pPr marL="800100" lvl="1" indent="-342900">
              <a:lnSpc>
                <a:spcPct val="80000"/>
              </a:lnSpc>
            </a:pPr>
            <a:r>
              <a:rPr lang="en-US" sz="2000"/>
              <a:t>Fabric upgrades</a:t>
            </a:r>
          </a:p>
          <a:p>
            <a:pPr marL="800100" lvl="1" indent="-342900">
              <a:lnSpc>
                <a:spcPct val="80000"/>
              </a:lnSpc>
            </a:pPr>
            <a:r>
              <a:rPr lang="en-US" sz="2000"/>
              <a:t>Hardware replacements/changes</a:t>
            </a:r>
          </a:p>
          <a:p>
            <a:pPr marL="800100" lvl="1" indent="-342900">
              <a:lnSpc>
                <a:spcPct val="80000"/>
              </a:lnSpc>
            </a:pPr>
            <a:r>
              <a:rPr lang="en-US" sz="2000"/>
              <a:t>SW Configuration changes</a:t>
            </a:r>
          </a:p>
          <a:p>
            <a:pPr marL="800100" lvl="1" indent="-342900">
              <a:lnSpc>
                <a:spcPct val="80000"/>
              </a:lnSpc>
            </a:pPr>
            <a:r>
              <a:rPr lang="en-US" sz="2000"/>
              <a:t>Etc.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title"/>
          </p:nvPr>
        </p:nvSpPr>
        <p:spPr/>
        <p:txBody>
          <a:bodyPr/>
          <a:lstStyle/>
          <a:p>
            <a:r>
              <a:rPr lang="en-US" sz="2400"/>
              <a:t>Fast Fabric</a:t>
            </a:r>
            <a:br>
              <a:rPr lang="en-US" sz="2400"/>
            </a:br>
            <a:r>
              <a:rPr lang="en-US" sz="2400"/>
              <a:t>Tool Categories</a:t>
            </a:r>
          </a:p>
        </p:txBody>
      </p:sp>
      <p:sp>
        <p:nvSpPr>
          <p:cNvPr id="1271811" name="Rectangle 3"/>
          <p:cNvSpPr>
            <a:spLocks noGrp="1" noChangeArrowheads="1"/>
          </p:cNvSpPr>
          <p:nvPr>
            <p:ph type="body" idx="1"/>
          </p:nvPr>
        </p:nvSpPr>
        <p:spPr/>
        <p:txBody>
          <a:bodyPr/>
          <a:lstStyle/>
          <a:p>
            <a:r>
              <a:rPr lang="en-US" sz="2400"/>
              <a:t>Fabric_analysis</a:t>
            </a:r>
          </a:p>
          <a:p>
            <a:pPr lvl="1"/>
            <a:r>
              <a:rPr lang="en-US" sz="2200"/>
              <a:t>Checks for fabric level errors and/or link speeds</a:t>
            </a:r>
          </a:p>
          <a:p>
            <a:pPr lvl="1"/>
            <a:r>
              <a:rPr lang="en-US" sz="2200"/>
              <a:t>Checks for fabric level changes</a:t>
            </a:r>
          </a:p>
          <a:p>
            <a:pPr lvl="2"/>
            <a:r>
              <a:rPr lang="en-US" sz="2000"/>
              <a:t>Nodes added/removed, links added/removed</a:t>
            </a:r>
          </a:p>
          <a:p>
            <a:r>
              <a:rPr lang="en-US" sz="2400"/>
              <a:t>Chassis_analysis</a:t>
            </a:r>
          </a:p>
          <a:p>
            <a:pPr lvl="1"/>
            <a:r>
              <a:rPr lang="en-US" sz="2200"/>
              <a:t>Checks for chassis configuration changes</a:t>
            </a:r>
          </a:p>
          <a:p>
            <a:pPr lvl="1"/>
            <a:r>
              <a:rPr lang="en-US" sz="2200"/>
              <a:t>Checks chassis health</a:t>
            </a:r>
          </a:p>
          <a:p>
            <a:r>
              <a:rPr lang="en-US" sz="2400"/>
              <a:t>SM_analysis</a:t>
            </a:r>
          </a:p>
          <a:p>
            <a:pPr lvl="1"/>
            <a:r>
              <a:rPr lang="en-US" sz="2200"/>
              <a:t>HOST SM and Embedded SM variations</a:t>
            </a:r>
          </a:p>
          <a:p>
            <a:pPr lvl="1"/>
            <a:r>
              <a:rPr lang="en-US" sz="2200"/>
              <a:t>Check SM config and health</a:t>
            </a:r>
          </a:p>
          <a:p>
            <a:r>
              <a:rPr lang="en-US" sz="2400"/>
              <a:t>All_analysis</a:t>
            </a:r>
          </a:p>
          <a:p>
            <a:pPr lvl="1"/>
            <a:r>
              <a:rPr lang="en-US" sz="2200"/>
              <a:t>User specified combination of the above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lot.TIF"/>
          <p:cNvPicPr>
            <a:picLocks noChangeAspect="1"/>
          </p:cNvPicPr>
          <p:nvPr/>
        </p:nvPicPr>
        <p:blipFill>
          <a:blip r:embed="rId3" cstate="print"/>
          <a:srcRect l="11061" r="7675"/>
          <a:stretch>
            <a:fillRect/>
          </a:stretch>
        </p:blipFill>
        <p:spPr>
          <a:xfrm>
            <a:off x="3200400" y="914400"/>
            <a:ext cx="5791200" cy="5429250"/>
          </a:xfrm>
          <a:prstGeom prst="rect">
            <a:avLst/>
          </a:prstGeom>
        </p:spPr>
      </p:pic>
      <p:pic>
        <p:nvPicPr>
          <p:cNvPr id="6" name="Picture 5" descr="ultimate%20logo%20stack%20white%20on%20blue.jpg"/>
          <p:cNvPicPr>
            <a:picLocks noChangeAspect="1"/>
          </p:cNvPicPr>
          <p:nvPr/>
        </p:nvPicPr>
        <p:blipFill>
          <a:blip r:embed="rId4" cstate="print"/>
          <a:stretch>
            <a:fillRect/>
          </a:stretch>
        </p:blipFill>
        <p:spPr>
          <a:xfrm>
            <a:off x="304799" y="2508737"/>
            <a:ext cx="2902857" cy="22405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a:t>A Global Company</a:t>
            </a:r>
          </a:p>
        </p:txBody>
      </p:sp>
      <p:sp>
        <p:nvSpPr>
          <p:cNvPr id="407555" name="Freeform 3"/>
          <p:cNvSpPr>
            <a:spLocks/>
          </p:cNvSpPr>
          <p:nvPr/>
        </p:nvSpPr>
        <p:spPr bwMode="auto">
          <a:xfrm>
            <a:off x="2822575" y="3332163"/>
            <a:ext cx="2319338" cy="3022600"/>
          </a:xfrm>
          <a:custGeom>
            <a:avLst/>
            <a:gdLst/>
            <a:ahLst/>
            <a:cxnLst>
              <a:cxn ang="0">
                <a:pos x="140" y="587"/>
              </a:cxn>
              <a:cxn ang="0">
                <a:pos x="110" y="827"/>
              </a:cxn>
              <a:cxn ang="0">
                <a:pos x="152" y="971"/>
              </a:cxn>
              <a:cxn ang="0">
                <a:pos x="198" y="1150"/>
              </a:cxn>
              <a:cxn ang="0">
                <a:pos x="257" y="1111"/>
              </a:cxn>
              <a:cxn ang="0">
                <a:pos x="426" y="833"/>
              </a:cxn>
              <a:cxn ang="0">
                <a:pos x="554" y="806"/>
              </a:cxn>
              <a:cxn ang="0">
                <a:pos x="801" y="997"/>
              </a:cxn>
              <a:cxn ang="0">
                <a:pos x="1022" y="1359"/>
              </a:cxn>
              <a:cxn ang="0">
                <a:pos x="1125" y="1725"/>
              </a:cxn>
              <a:cxn ang="0">
                <a:pos x="1336" y="2570"/>
              </a:cxn>
              <a:cxn ang="0">
                <a:pos x="1356" y="2466"/>
              </a:cxn>
              <a:cxn ang="0">
                <a:pos x="1604" y="2975"/>
              </a:cxn>
              <a:cxn ang="0">
                <a:pos x="1985" y="3318"/>
              </a:cxn>
              <a:cxn ang="0">
                <a:pos x="2225" y="3613"/>
              </a:cxn>
              <a:cxn ang="0">
                <a:pos x="2241" y="3901"/>
              </a:cxn>
              <a:cxn ang="0">
                <a:pos x="2492" y="4905"/>
              </a:cxn>
              <a:cxn ang="0">
                <a:pos x="2428" y="6067"/>
              </a:cxn>
              <a:cxn ang="0">
                <a:pos x="2425" y="6513"/>
              </a:cxn>
              <a:cxn ang="0">
                <a:pos x="2548" y="6363"/>
              </a:cxn>
              <a:cxn ang="0">
                <a:pos x="2688" y="5860"/>
              </a:cxn>
              <a:cxn ang="0">
                <a:pos x="2918" y="5489"/>
              </a:cxn>
              <a:cxn ang="0">
                <a:pos x="3286" y="4520"/>
              </a:cxn>
              <a:cxn ang="0">
                <a:pos x="3079" y="3963"/>
              </a:cxn>
              <a:cxn ang="0">
                <a:pos x="2827" y="3676"/>
              </a:cxn>
              <a:cxn ang="0">
                <a:pos x="2460" y="3448"/>
              </a:cxn>
              <a:cxn ang="0">
                <a:pos x="2209" y="3536"/>
              </a:cxn>
              <a:cxn ang="0">
                <a:pos x="2042" y="3118"/>
              </a:cxn>
              <a:cxn ang="0">
                <a:pos x="1793" y="2929"/>
              </a:cxn>
              <a:cxn ang="0">
                <a:pos x="2003" y="2553"/>
              </a:cxn>
              <a:cxn ang="0">
                <a:pos x="2227" y="2786"/>
              </a:cxn>
              <a:cxn ang="0">
                <a:pos x="2350" y="2199"/>
              </a:cxn>
              <a:cxn ang="0">
                <a:pos x="2571" y="1802"/>
              </a:cxn>
              <a:cxn ang="0">
                <a:pos x="2615" y="1866"/>
              </a:cxn>
              <a:cxn ang="0">
                <a:pos x="2652" y="1732"/>
              </a:cxn>
              <a:cxn ang="0">
                <a:pos x="2527" y="1570"/>
              </a:cxn>
              <a:cxn ang="0">
                <a:pos x="2821" y="1252"/>
              </a:cxn>
              <a:cxn ang="0">
                <a:pos x="2705" y="1037"/>
              </a:cxn>
              <a:cxn ang="0">
                <a:pos x="2587" y="958"/>
              </a:cxn>
              <a:cxn ang="0">
                <a:pos x="2504" y="813"/>
              </a:cxn>
              <a:cxn ang="0">
                <a:pos x="2287" y="751"/>
              </a:cxn>
              <a:cxn ang="0">
                <a:pos x="2323" y="1123"/>
              </a:cxn>
              <a:cxn ang="0">
                <a:pos x="2224" y="1401"/>
              </a:cxn>
              <a:cxn ang="0">
                <a:pos x="1916" y="1085"/>
              </a:cxn>
              <a:cxn ang="0">
                <a:pos x="1972" y="680"/>
              </a:cxn>
              <a:cxn ang="0">
                <a:pos x="2013" y="511"/>
              </a:cxn>
              <a:cxn ang="0">
                <a:pos x="2176" y="278"/>
              </a:cxn>
              <a:cxn ang="0">
                <a:pos x="2042" y="291"/>
              </a:cxn>
              <a:cxn ang="0">
                <a:pos x="1948" y="149"/>
              </a:cxn>
              <a:cxn ang="0">
                <a:pos x="1898" y="269"/>
              </a:cxn>
              <a:cxn ang="0">
                <a:pos x="1673" y="337"/>
              </a:cxn>
              <a:cxn ang="0">
                <a:pos x="1548" y="380"/>
              </a:cxn>
              <a:cxn ang="0">
                <a:pos x="1108" y="214"/>
              </a:cxn>
              <a:cxn ang="0">
                <a:pos x="853" y="233"/>
              </a:cxn>
              <a:cxn ang="0">
                <a:pos x="289" y="49"/>
              </a:cxn>
              <a:cxn ang="0">
                <a:pos x="31" y="287"/>
              </a:cxn>
              <a:cxn ang="0">
                <a:pos x="88" y="420"/>
              </a:cxn>
            </a:cxnLst>
            <a:rect l="0" t="0" r="r" b="b"/>
            <a:pathLst>
              <a:path w="3380" h="6587">
                <a:moveTo>
                  <a:pt x="0" y="494"/>
                </a:moveTo>
                <a:lnTo>
                  <a:pt x="49" y="515"/>
                </a:lnTo>
                <a:lnTo>
                  <a:pt x="30" y="525"/>
                </a:lnTo>
                <a:lnTo>
                  <a:pt x="50" y="567"/>
                </a:lnTo>
                <a:lnTo>
                  <a:pt x="127" y="563"/>
                </a:lnTo>
                <a:lnTo>
                  <a:pt x="140" y="587"/>
                </a:lnTo>
                <a:lnTo>
                  <a:pt x="171" y="573"/>
                </a:lnTo>
                <a:lnTo>
                  <a:pt x="180" y="643"/>
                </a:lnTo>
                <a:lnTo>
                  <a:pt x="75" y="711"/>
                </a:lnTo>
                <a:lnTo>
                  <a:pt x="56" y="789"/>
                </a:lnTo>
                <a:lnTo>
                  <a:pt x="73" y="817"/>
                </a:lnTo>
                <a:lnTo>
                  <a:pt x="110" y="827"/>
                </a:lnTo>
                <a:lnTo>
                  <a:pt x="92" y="865"/>
                </a:lnTo>
                <a:lnTo>
                  <a:pt x="108" y="900"/>
                </a:lnTo>
                <a:lnTo>
                  <a:pt x="128" y="904"/>
                </a:lnTo>
                <a:lnTo>
                  <a:pt x="146" y="861"/>
                </a:lnTo>
                <a:lnTo>
                  <a:pt x="164" y="941"/>
                </a:lnTo>
                <a:lnTo>
                  <a:pt x="152" y="971"/>
                </a:lnTo>
                <a:lnTo>
                  <a:pt x="198" y="929"/>
                </a:lnTo>
                <a:lnTo>
                  <a:pt x="232" y="986"/>
                </a:lnTo>
                <a:lnTo>
                  <a:pt x="288" y="944"/>
                </a:lnTo>
                <a:lnTo>
                  <a:pt x="238" y="1089"/>
                </a:lnTo>
                <a:lnTo>
                  <a:pt x="199" y="1116"/>
                </a:lnTo>
                <a:lnTo>
                  <a:pt x="198" y="1150"/>
                </a:lnTo>
                <a:lnTo>
                  <a:pt x="152" y="1154"/>
                </a:lnTo>
                <a:lnTo>
                  <a:pt x="120" y="1207"/>
                </a:lnTo>
                <a:lnTo>
                  <a:pt x="164" y="1165"/>
                </a:lnTo>
                <a:lnTo>
                  <a:pt x="213" y="1166"/>
                </a:lnTo>
                <a:lnTo>
                  <a:pt x="226" y="1122"/>
                </a:lnTo>
                <a:lnTo>
                  <a:pt x="257" y="1111"/>
                </a:lnTo>
                <a:lnTo>
                  <a:pt x="355" y="1001"/>
                </a:lnTo>
                <a:lnTo>
                  <a:pt x="373" y="958"/>
                </a:lnTo>
                <a:lnTo>
                  <a:pt x="356" y="924"/>
                </a:lnTo>
                <a:lnTo>
                  <a:pt x="443" y="797"/>
                </a:lnTo>
                <a:lnTo>
                  <a:pt x="458" y="808"/>
                </a:lnTo>
                <a:lnTo>
                  <a:pt x="426" y="833"/>
                </a:lnTo>
                <a:lnTo>
                  <a:pt x="413" y="900"/>
                </a:lnTo>
                <a:lnTo>
                  <a:pt x="434" y="899"/>
                </a:lnTo>
                <a:lnTo>
                  <a:pt x="415" y="937"/>
                </a:lnTo>
                <a:lnTo>
                  <a:pt x="497" y="884"/>
                </a:lnTo>
                <a:lnTo>
                  <a:pt x="511" y="823"/>
                </a:lnTo>
                <a:lnTo>
                  <a:pt x="554" y="806"/>
                </a:lnTo>
                <a:lnTo>
                  <a:pt x="542" y="835"/>
                </a:lnTo>
                <a:lnTo>
                  <a:pt x="611" y="884"/>
                </a:lnTo>
                <a:lnTo>
                  <a:pt x="738" y="893"/>
                </a:lnTo>
                <a:lnTo>
                  <a:pt x="748" y="941"/>
                </a:lnTo>
                <a:lnTo>
                  <a:pt x="775" y="975"/>
                </a:lnTo>
                <a:lnTo>
                  <a:pt x="801" y="997"/>
                </a:lnTo>
                <a:lnTo>
                  <a:pt x="848" y="988"/>
                </a:lnTo>
                <a:lnTo>
                  <a:pt x="888" y="1021"/>
                </a:lnTo>
                <a:lnTo>
                  <a:pt x="882" y="1066"/>
                </a:lnTo>
                <a:lnTo>
                  <a:pt x="941" y="1131"/>
                </a:lnTo>
                <a:lnTo>
                  <a:pt x="958" y="1237"/>
                </a:lnTo>
                <a:lnTo>
                  <a:pt x="1022" y="1359"/>
                </a:lnTo>
                <a:lnTo>
                  <a:pt x="1028" y="1435"/>
                </a:lnTo>
                <a:lnTo>
                  <a:pt x="1106" y="1505"/>
                </a:lnTo>
                <a:lnTo>
                  <a:pt x="1145" y="1518"/>
                </a:lnTo>
                <a:lnTo>
                  <a:pt x="1158" y="1611"/>
                </a:lnTo>
                <a:lnTo>
                  <a:pt x="1106" y="1609"/>
                </a:lnTo>
                <a:lnTo>
                  <a:pt x="1125" y="1725"/>
                </a:lnTo>
                <a:lnTo>
                  <a:pt x="1114" y="2033"/>
                </a:lnTo>
                <a:lnTo>
                  <a:pt x="1167" y="2199"/>
                </a:lnTo>
                <a:lnTo>
                  <a:pt x="1213" y="2332"/>
                </a:lnTo>
                <a:lnTo>
                  <a:pt x="1263" y="2360"/>
                </a:lnTo>
                <a:lnTo>
                  <a:pt x="1301" y="2434"/>
                </a:lnTo>
                <a:lnTo>
                  <a:pt x="1336" y="2570"/>
                </a:lnTo>
                <a:lnTo>
                  <a:pt x="1401" y="2705"/>
                </a:lnTo>
                <a:lnTo>
                  <a:pt x="1425" y="2809"/>
                </a:lnTo>
                <a:lnTo>
                  <a:pt x="1482" y="2899"/>
                </a:lnTo>
                <a:lnTo>
                  <a:pt x="1495" y="2869"/>
                </a:lnTo>
                <a:lnTo>
                  <a:pt x="1365" y="2553"/>
                </a:lnTo>
                <a:lnTo>
                  <a:pt x="1356" y="2466"/>
                </a:lnTo>
                <a:lnTo>
                  <a:pt x="1384" y="2483"/>
                </a:lnTo>
                <a:lnTo>
                  <a:pt x="1434" y="2625"/>
                </a:lnTo>
                <a:lnTo>
                  <a:pt x="1503" y="2732"/>
                </a:lnTo>
                <a:lnTo>
                  <a:pt x="1498" y="2770"/>
                </a:lnTo>
                <a:lnTo>
                  <a:pt x="1592" y="2914"/>
                </a:lnTo>
                <a:lnTo>
                  <a:pt x="1604" y="2975"/>
                </a:lnTo>
                <a:lnTo>
                  <a:pt x="1594" y="3017"/>
                </a:lnTo>
                <a:lnTo>
                  <a:pt x="1614" y="3070"/>
                </a:lnTo>
                <a:lnTo>
                  <a:pt x="1798" y="3218"/>
                </a:lnTo>
                <a:lnTo>
                  <a:pt x="1878" y="3209"/>
                </a:lnTo>
                <a:lnTo>
                  <a:pt x="1931" y="3278"/>
                </a:lnTo>
                <a:lnTo>
                  <a:pt x="1985" y="3318"/>
                </a:lnTo>
                <a:lnTo>
                  <a:pt x="2044" y="3333"/>
                </a:lnTo>
                <a:lnTo>
                  <a:pt x="2095" y="3437"/>
                </a:lnTo>
                <a:lnTo>
                  <a:pt x="2098" y="3486"/>
                </a:lnTo>
                <a:lnTo>
                  <a:pt x="2116" y="3479"/>
                </a:lnTo>
                <a:lnTo>
                  <a:pt x="2165" y="3560"/>
                </a:lnTo>
                <a:lnTo>
                  <a:pt x="2225" y="3613"/>
                </a:lnTo>
                <a:lnTo>
                  <a:pt x="2229" y="3569"/>
                </a:lnTo>
                <a:lnTo>
                  <a:pt x="2261" y="3531"/>
                </a:lnTo>
                <a:lnTo>
                  <a:pt x="2290" y="3558"/>
                </a:lnTo>
                <a:lnTo>
                  <a:pt x="2295" y="3607"/>
                </a:lnTo>
                <a:lnTo>
                  <a:pt x="2307" y="3757"/>
                </a:lnTo>
                <a:lnTo>
                  <a:pt x="2241" y="3901"/>
                </a:lnTo>
                <a:lnTo>
                  <a:pt x="2221" y="4035"/>
                </a:lnTo>
                <a:lnTo>
                  <a:pt x="2215" y="4194"/>
                </a:lnTo>
                <a:lnTo>
                  <a:pt x="2270" y="4302"/>
                </a:lnTo>
                <a:lnTo>
                  <a:pt x="2334" y="4572"/>
                </a:lnTo>
                <a:lnTo>
                  <a:pt x="2483" y="4749"/>
                </a:lnTo>
                <a:lnTo>
                  <a:pt x="2492" y="4905"/>
                </a:lnTo>
                <a:lnTo>
                  <a:pt x="2457" y="5262"/>
                </a:lnTo>
                <a:lnTo>
                  <a:pt x="2458" y="5447"/>
                </a:lnTo>
                <a:lnTo>
                  <a:pt x="2404" y="5670"/>
                </a:lnTo>
                <a:lnTo>
                  <a:pt x="2399" y="5883"/>
                </a:lnTo>
                <a:lnTo>
                  <a:pt x="2437" y="5898"/>
                </a:lnTo>
                <a:lnTo>
                  <a:pt x="2428" y="6067"/>
                </a:lnTo>
                <a:lnTo>
                  <a:pt x="2388" y="6178"/>
                </a:lnTo>
                <a:lnTo>
                  <a:pt x="2382" y="6245"/>
                </a:lnTo>
                <a:lnTo>
                  <a:pt x="2400" y="6336"/>
                </a:lnTo>
                <a:lnTo>
                  <a:pt x="2392" y="6417"/>
                </a:lnTo>
                <a:lnTo>
                  <a:pt x="2422" y="6451"/>
                </a:lnTo>
                <a:lnTo>
                  <a:pt x="2425" y="6513"/>
                </a:lnTo>
                <a:lnTo>
                  <a:pt x="2438" y="6570"/>
                </a:lnTo>
                <a:lnTo>
                  <a:pt x="2468" y="6587"/>
                </a:lnTo>
                <a:lnTo>
                  <a:pt x="2475" y="6522"/>
                </a:lnTo>
                <a:lnTo>
                  <a:pt x="2537" y="6498"/>
                </a:lnTo>
                <a:lnTo>
                  <a:pt x="2510" y="6455"/>
                </a:lnTo>
                <a:lnTo>
                  <a:pt x="2548" y="6363"/>
                </a:lnTo>
                <a:lnTo>
                  <a:pt x="2607" y="6220"/>
                </a:lnTo>
                <a:lnTo>
                  <a:pt x="2559" y="6133"/>
                </a:lnTo>
                <a:lnTo>
                  <a:pt x="2610" y="6082"/>
                </a:lnTo>
                <a:lnTo>
                  <a:pt x="2653" y="5920"/>
                </a:lnTo>
                <a:lnTo>
                  <a:pt x="2620" y="5853"/>
                </a:lnTo>
                <a:lnTo>
                  <a:pt x="2688" y="5860"/>
                </a:lnTo>
                <a:lnTo>
                  <a:pt x="2692" y="5746"/>
                </a:lnTo>
                <a:lnTo>
                  <a:pt x="2800" y="5726"/>
                </a:lnTo>
                <a:lnTo>
                  <a:pt x="2834" y="5651"/>
                </a:lnTo>
                <a:lnTo>
                  <a:pt x="2788" y="5503"/>
                </a:lnTo>
                <a:lnTo>
                  <a:pt x="2879" y="5552"/>
                </a:lnTo>
                <a:lnTo>
                  <a:pt x="2918" y="5489"/>
                </a:lnTo>
                <a:lnTo>
                  <a:pt x="3040" y="5223"/>
                </a:lnTo>
                <a:lnTo>
                  <a:pt x="3047" y="5086"/>
                </a:lnTo>
                <a:lnTo>
                  <a:pt x="3144" y="4969"/>
                </a:lnTo>
                <a:lnTo>
                  <a:pt x="3228" y="4924"/>
                </a:lnTo>
                <a:lnTo>
                  <a:pt x="3277" y="4723"/>
                </a:lnTo>
                <a:lnTo>
                  <a:pt x="3286" y="4520"/>
                </a:lnTo>
                <a:lnTo>
                  <a:pt x="3380" y="4333"/>
                </a:lnTo>
                <a:lnTo>
                  <a:pt x="3373" y="4164"/>
                </a:lnTo>
                <a:lnTo>
                  <a:pt x="3274" y="4071"/>
                </a:lnTo>
                <a:lnTo>
                  <a:pt x="3146" y="4054"/>
                </a:lnTo>
                <a:lnTo>
                  <a:pt x="3135" y="3998"/>
                </a:lnTo>
                <a:lnTo>
                  <a:pt x="3079" y="3963"/>
                </a:lnTo>
                <a:lnTo>
                  <a:pt x="2969" y="4023"/>
                </a:lnTo>
                <a:lnTo>
                  <a:pt x="2971" y="3952"/>
                </a:lnTo>
                <a:lnTo>
                  <a:pt x="3008" y="3861"/>
                </a:lnTo>
                <a:lnTo>
                  <a:pt x="2966" y="3753"/>
                </a:lnTo>
                <a:lnTo>
                  <a:pt x="2903" y="3686"/>
                </a:lnTo>
                <a:lnTo>
                  <a:pt x="2827" y="3676"/>
                </a:lnTo>
                <a:lnTo>
                  <a:pt x="2755" y="3562"/>
                </a:lnTo>
                <a:lnTo>
                  <a:pt x="2725" y="3516"/>
                </a:lnTo>
                <a:lnTo>
                  <a:pt x="2677" y="3471"/>
                </a:lnTo>
                <a:lnTo>
                  <a:pt x="2547" y="3464"/>
                </a:lnTo>
                <a:lnTo>
                  <a:pt x="2497" y="3387"/>
                </a:lnTo>
                <a:lnTo>
                  <a:pt x="2460" y="3448"/>
                </a:lnTo>
                <a:lnTo>
                  <a:pt x="2457" y="3377"/>
                </a:lnTo>
                <a:lnTo>
                  <a:pt x="2368" y="3441"/>
                </a:lnTo>
                <a:lnTo>
                  <a:pt x="2322" y="3574"/>
                </a:lnTo>
                <a:lnTo>
                  <a:pt x="2308" y="3547"/>
                </a:lnTo>
                <a:lnTo>
                  <a:pt x="2261" y="3504"/>
                </a:lnTo>
                <a:lnTo>
                  <a:pt x="2209" y="3536"/>
                </a:lnTo>
                <a:lnTo>
                  <a:pt x="2176" y="3501"/>
                </a:lnTo>
                <a:lnTo>
                  <a:pt x="2147" y="3444"/>
                </a:lnTo>
                <a:lnTo>
                  <a:pt x="2159" y="3259"/>
                </a:lnTo>
                <a:lnTo>
                  <a:pt x="2112" y="3216"/>
                </a:lnTo>
                <a:lnTo>
                  <a:pt x="2015" y="3216"/>
                </a:lnTo>
                <a:lnTo>
                  <a:pt x="2042" y="3118"/>
                </a:lnTo>
                <a:lnTo>
                  <a:pt x="2067" y="2977"/>
                </a:lnTo>
                <a:lnTo>
                  <a:pt x="2036" y="2951"/>
                </a:lnTo>
                <a:lnTo>
                  <a:pt x="1977" y="2979"/>
                </a:lnTo>
                <a:lnTo>
                  <a:pt x="1946" y="3100"/>
                </a:lnTo>
                <a:lnTo>
                  <a:pt x="1842" y="3085"/>
                </a:lnTo>
                <a:lnTo>
                  <a:pt x="1793" y="2929"/>
                </a:lnTo>
                <a:lnTo>
                  <a:pt x="1809" y="2758"/>
                </a:lnTo>
                <a:lnTo>
                  <a:pt x="1802" y="2665"/>
                </a:lnTo>
                <a:lnTo>
                  <a:pt x="1860" y="2570"/>
                </a:lnTo>
                <a:lnTo>
                  <a:pt x="1937" y="2565"/>
                </a:lnTo>
                <a:lnTo>
                  <a:pt x="2002" y="2607"/>
                </a:lnTo>
                <a:lnTo>
                  <a:pt x="2003" y="2553"/>
                </a:lnTo>
                <a:lnTo>
                  <a:pt x="2037" y="2512"/>
                </a:lnTo>
                <a:lnTo>
                  <a:pt x="2144" y="2557"/>
                </a:lnTo>
                <a:lnTo>
                  <a:pt x="2170" y="2603"/>
                </a:lnTo>
                <a:lnTo>
                  <a:pt x="2174" y="2682"/>
                </a:lnTo>
                <a:lnTo>
                  <a:pt x="2210" y="2789"/>
                </a:lnTo>
                <a:lnTo>
                  <a:pt x="2227" y="2786"/>
                </a:lnTo>
                <a:lnTo>
                  <a:pt x="2238" y="2705"/>
                </a:lnTo>
                <a:lnTo>
                  <a:pt x="2204" y="2512"/>
                </a:lnTo>
                <a:lnTo>
                  <a:pt x="2223" y="2433"/>
                </a:lnTo>
                <a:lnTo>
                  <a:pt x="2350" y="2278"/>
                </a:lnTo>
                <a:lnTo>
                  <a:pt x="2335" y="2160"/>
                </a:lnTo>
                <a:lnTo>
                  <a:pt x="2350" y="2199"/>
                </a:lnTo>
                <a:lnTo>
                  <a:pt x="2373" y="2107"/>
                </a:lnTo>
                <a:lnTo>
                  <a:pt x="2398" y="2006"/>
                </a:lnTo>
                <a:lnTo>
                  <a:pt x="2498" y="1963"/>
                </a:lnTo>
                <a:lnTo>
                  <a:pt x="2472" y="1933"/>
                </a:lnTo>
                <a:lnTo>
                  <a:pt x="2492" y="1855"/>
                </a:lnTo>
                <a:lnTo>
                  <a:pt x="2571" y="1802"/>
                </a:lnTo>
                <a:lnTo>
                  <a:pt x="2572" y="1774"/>
                </a:lnTo>
                <a:lnTo>
                  <a:pt x="2634" y="1733"/>
                </a:lnTo>
                <a:lnTo>
                  <a:pt x="2630" y="1767"/>
                </a:lnTo>
                <a:lnTo>
                  <a:pt x="2666" y="1763"/>
                </a:lnTo>
                <a:lnTo>
                  <a:pt x="2597" y="1812"/>
                </a:lnTo>
                <a:lnTo>
                  <a:pt x="2615" y="1866"/>
                </a:lnTo>
                <a:lnTo>
                  <a:pt x="2646" y="1806"/>
                </a:lnTo>
                <a:lnTo>
                  <a:pt x="2723" y="1768"/>
                </a:lnTo>
                <a:lnTo>
                  <a:pt x="2754" y="1718"/>
                </a:lnTo>
                <a:lnTo>
                  <a:pt x="2735" y="1672"/>
                </a:lnTo>
                <a:lnTo>
                  <a:pt x="2718" y="1752"/>
                </a:lnTo>
                <a:lnTo>
                  <a:pt x="2652" y="1732"/>
                </a:lnTo>
                <a:lnTo>
                  <a:pt x="2618" y="1669"/>
                </a:lnTo>
                <a:lnTo>
                  <a:pt x="2630" y="1628"/>
                </a:lnTo>
                <a:lnTo>
                  <a:pt x="2585" y="1613"/>
                </a:lnTo>
                <a:lnTo>
                  <a:pt x="2644" y="1585"/>
                </a:lnTo>
                <a:lnTo>
                  <a:pt x="2610" y="1547"/>
                </a:lnTo>
                <a:lnTo>
                  <a:pt x="2527" y="1570"/>
                </a:lnTo>
                <a:lnTo>
                  <a:pt x="2590" y="1488"/>
                </a:lnTo>
                <a:lnTo>
                  <a:pt x="2750" y="1488"/>
                </a:lnTo>
                <a:lnTo>
                  <a:pt x="2862" y="1376"/>
                </a:lnTo>
                <a:lnTo>
                  <a:pt x="2856" y="1291"/>
                </a:lnTo>
                <a:lnTo>
                  <a:pt x="2821" y="1302"/>
                </a:lnTo>
                <a:lnTo>
                  <a:pt x="2821" y="1252"/>
                </a:lnTo>
                <a:lnTo>
                  <a:pt x="2743" y="1308"/>
                </a:lnTo>
                <a:lnTo>
                  <a:pt x="2723" y="1285"/>
                </a:lnTo>
                <a:lnTo>
                  <a:pt x="2818" y="1226"/>
                </a:lnTo>
                <a:lnTo>
                  <a:pt x="2743" y="1157"/>
                </a:lnTo>
                <a:lnTo>
                  <a:pt x="2706" y="1104"/>
                </a:lnTo>
                <a:lnTo>
                  <a:pt x="2705" y="1037"/>
                </a:lnTo>
                <a:lnTo>
                  <a:pt x="2671" y="1010"/>
                </a:lnTo>
                <a:lnTo>
                  <a:pt x="2679" y="971"/>
                </a:lnTo>
                <a:lnTo>
                  <a:pt x="2664" y="933"/>
                </a:lnTo>
                <a:lnTo>
                  <a:pt x="2634" y="863"/>
                </a:lnTo>
                <a:lnTo>
                  <a:pt x="2609" y="900"/>
                </a:lnTo>
                <a:lnTo>
                  <a:pt x="2587" y="958"/>
                </a:lnTo>
                <a:lnTo>
                  <a:pt x="2540" y="1005"/>
                </a:lnTo>
                <a:lnTo>
                  <a:pt x="2536" y="958"/>
                </a:lnTo>
                <a:lnTo>
                  <a:pt x="2475" y="986"/>
                </a:lnTo>
                <a:lnTo>
                  <a:pt x="2516" y="929"/>
                </a:lnTo>
                <a:lnTo>
                  <a:pt x="2509" y="881"/>
                </a:lnTo>
                <a:lnTo>
                  <a:pt x="2504" y="813"/>
                </a:lnTo>
                <a:lnTo>
                  <a:pt x="2457" y="806"/>
                </a:lnTo>
                <a:lnTo>
                  <a:pt x="2457" y="776"/>
                </a:lnTo>
                <a:lnTo>
                  <a:pt x="2398" y="717"/>
                </a:lnTo>
                <a:lnTo>
                  <a:pt x="2367" y="737"/>
                </a:lnTo>
                <a:lnTo>
                  <a:pt x="2297" y="715"/>
                </a:lnTo>
                <a:lnTo>
                  <a:pt x="2287" y="751"/>
                </a:lnTo>
                <a:lnTo>
                  <a:pt x="2307" y="776"/>
                </a:lnTo>
                <a:lnTo>
                  <a:pt x="2288" y="829"/>
                </a:lnTo>
                <a:lnTo>
                  <a:pt x="2316" y="911"/>
                </a:lnTo>
                <a:lnTo>
                  <a:pt x="2271" y="961"/>
                </a:lnTo>
                <a:lnTo>
                  <a:pt x="2306" y="997"/>
                </a:lnTo>
                <a:lnTo>
                  <a:pt x="2323" y="1123"/>
                </a:lnTo>
                <a:lnTo>
                  <a:pt x="2249" y="1229"/>
                </a:lnTo>
                <a:lnTo>
                  <a:pt x="2274" y="1355"/>
                </a:lnTo>
                <a:lnTo>
                  <a:pt x="2295" y="1372"/>
                </a:lnTo>
                <a:lnTo>
                  <a:pt x="2248" y="1440"/>
                </a:lnTo>
                <a:lnTo>
                  <a:pt x="2213" y="1442"/>
                </a:lnTo>
                <a:lnTo>
                  <a:pt x="2224" y="1401"/>
                </a:lnTo>
                <a:lnTo>
                  <a:pt x="2182" y="1325"/>
                </a:lnTo>
                <a:lnTo>
                  <a:pt x="2182" y="1195"/>
                </a:lnTo>
                <a:lnTo>
                  <a:pt x="2104" y="1180"/>
                </a:lnTo>
                <a:lnTo>
                  <a:pt x="2007" y="1090"/>
                </a:lnTo>
                <a:lnTo>
                  <a:pt x="1959" y="1062"/>
                </a:lnTo>
                <a:lnTo>
                  <a:pt x="1916" y="1085"/>
                </a:lnTo>
                <a:lnTo>
                  <a:pt x="1906" y="965"/>
                </a:lnTo>
                <a:lnTo>
                  <a:pt x="1879" y="982"/>
                </a:lnTo>
                <a:lnTo>
                  <a:pt x="1872" y="791"/>
                </a:lnTo>
                <a:lnTo>
                  <a:pt x="1920" y="744"/>
                </a:lnTo>
                <a:lnTo>
                  <a:pt x="1924" y="693"/>
                </a:lnTo>
                <a:lnTo>
                  <a:pt x="1972" y="680"/>
                </a:lnTo>
                <a:lnTo>
                  <a:pt x="1900" y="604"/>
                </a:lnTo>
                <a:lnTo>
                  <a:pt x="1971" y="645"/>
                </a:lnTo>
                <a:lnTo>
                  <a:pt x="1990" y="600"/>
                </a:lnTo>
                <a:lnTo>
                  <a:pt x="2030" y="601"/>
                </a:lnTo>
                <a:lnTo>
                  <a:pt x="2066" y="522"/>
                </a:lnTo>
                <a:lnTo>
                  <a:pt x="2013" y="511"/>
                </a:lnTo>
                <a:lnTo>
                  <a:pt x="1985" y="471"/>
                </a:lnTo>
                <a:lnTo>
                  <a:pt x="2070" y="496"/>
                </a:lnTo>
                <a:lnTo>
                  <a:pt x="2075" y="423"/>
                </a:lnTo>
                <a:lnTo>
                  <a:pt x="2159" y="437"/>
                </a:lnTo>
                <a:lnTo>
                  <a:pt x="2206" y="384"/>
                </a:lnTo>
                <a:lnTo>
                  <a:pt x="2176" y="278"/>
                </a:lnTo>
                <a:lnTo>
                  <a:pt x="2209" y="267"/>
                </a:lnTo>
                <a:lnTo>
                  <a:pt x="2102" y="173"/>
                </a:lnTo>
                <a:lnTo>
                  <a:pt x="2122" y="256"/>
                </a:lnTo>
                <a:lnTo>
                  <a:pt x="2094" y="265"/>
                </a:lnTo>
                <a:lnTo>
                  <a:pt x="2055" y="371"/>
                </a:lnTo>
                <a:lnTo>
                  <a:pt x="2042" y="291"/>
                </a:lnTo>
                <a:lnTo>
                  <a:pt x="2000" y="219"/>
                </a:lnTo>
                <a:lnTo>
                  <a:pt x="1978" y="291"/>
                </a:lnTo>
                <a:lnTo>
                  <a:pt x="1951" y="214"/>
                </a:lnTo>
                <a:lnTo>
                  <a:pt x="1917" y="185"/>
                </a:lnTo>
                <a:lnTo>
                  <a:pt x="1924" y="147"/>
                </a:lnTo>
                <a:lnTo>
                  <a:pt x="1948" y="149"/>
                </a:lnTo>
                <a:lnTo>
                  <a:pt x="1910" y="56"/>
                </a:lnTo>
                <a:lnTo>
                  <a:pt x="1855" y="0"/>
                </a:lnTo>
                <a:lnTo>
                  <a:pt x="1826" y="59"/>
                </a:lnTo>
                <a:lnTo>
                  <a:pt x="1820" y="151"/>
                </a:lnTo>
                <a:lnTo>
                  <a:pt x="1892" y="197"/>
                </a:lnTo>
                <a:lnTo>
                  <a:pt x="1898" y="269"/>
                </a:lnTo>
                <a:lnTo>
                  <a:pt x="1844" y="308"/>
                </a:lnTo>
                <a:lnTo>
                  <a:pt x="1851" y="371"/>
                </a:lnTo>
                <a:lnTo>
                  <a:pt x="1825" y="347"/>
                </a:lnTo>
                <a:lnTo>
                  <a:pt x="1817" y="312"/>
                </a:lnTo>
                <a:lnTo>
                  <a:pt x="1774" y="331"/>
                </a:lnTo>
                <a:lnTo>
                  <a:pt x="1673" y="337"/>
                </a:lnTo>
                <a:lnTo>
                  <a:pt x="1648" y="302"/>
                </a:lnTo>
                <a:lnTo>
                  <a:pt x="1575" y="240"/>
                </a:lnTo>
                <a:lnTo>
                  <a:pt x="1509" y="287"/>
                </a:lnTo>
                <a:lnTo>
                  <a:pt x="1529" y="302"/>
                </a:lnTo>
                <a:lnTo>
                  <a:pt x="1582" y="261"/>
                </a:lnTo>
                <a:lnTo>
                  <a:pt x="1548" y="380"/>
                </a:lnTo>
                <a:lnTo>
                  <a:pt x="1476" y="312"/>
                </a:lnTo>
                <a:lnTo>
                  <a:pt x="1335" y="316"/>
                </a:lnTo>
                <a:lnTo>
                  <a:pt x="1376" y="276"/>
                </a:lnTo>
                <a:lnTo>
                  <a:pt x="1284" y="244"/>
                </a:lnTo>
                <a:lnTo>
                  <a:pt x="1155" y="169"/>
                </a:lnTo>
                <a:lnTo>
                  <a:pt x="1108" y="214"/>
                </a:lnTo>
                <a:lnTo>
                  <a:pt x="1111" y="149"/>
                </a:lnTo>
                <a:lnTo>
                  <a:pt x="1076" y="214"/>
                </a:lnTo>
                <a:lnTo>
                  <a:pt x="1028" y="140"/>
                </a:lnTo>
                <a:lnTo>
                  <a:pt x="943" y="225"/>
                </a:lnTo>
                <a:lnTo>
                  <a:pt x="941" y="200"/>
                </a:lnTo>
                <a:lnTo>
                  <a:pt x="853" y="233"/>
                </a:lnTo>
                <a:lnTo>
                  <a:pt x="862" y="271"/>
                </a:lnTo>
                <a:lnTo>
                  <a:pt x="689" y="183"/>
                </a:lnTo>
                <a:lnTo>
                  <a:pt x="418" y="123"/>
                </a:lnTo>
                <a:lnTo>
                  <a:pt x="407" y="91"/>
                </a:lnTo>
                <a:lnTo>
                  <a:pt x="320" y="67"/>
                </a:lnTo>
                <a:lnTo>
                  <a:pt x="289" y="49"/>
                </a:lnTo>
                <a:lnTo>
                  <a:pt x="259" y="91"/>
                </a:lnTo>
                <a:lnTo>
                  <a:pt x="201" y="112"/>
                </a:lnTo>
                <a:lnTo>
                  <a:pt x="146" y="155"/>
                </a:lnTo>
                <a:lnTo>
                  <a:pt x="116" y="229"/>
                </a:lnTo>
                <a:lnTo>
                  <a:pt x="48" y="245"/>
                </a:lnTo>
                <a:lnTo>
                  <a:pt x="31" y="287"/>
                </a:lnTo>
                <a:lnTo>
                  <a:pt x="114" y="382"/>
                </a:lnTo>
                <a:lnTo>
                  <a:pt x="154" y="416"/>
                </a:lnTo>
                <a:lnTo>
                  <a:pt x="183" y="445"/>
                </a:lnTo>
                <a:lnTo>
                  <a:pt x="115" y="460"/>
                </a:lnTo>
                <a:lnTo>
                  <a:pt x="115" y="419"/>
                </a:lnTo>
                <a:lnTo>
                  <a:pt x="88" y="420"/>
                </a:lnTo>
                <a:lnTo>
                  <a:pt x="0" y="494"/>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56" name="Freeform 4"/>
          <p:cNvSpPr>
            <a:spLocks/>
          </p:cNvSpPr>
          <p:nvPr/>
        </p:nvSpPr>
        <p:spPr bwMode="auto">
          <a:xfrm>
            <a:off x="4298950" y="4721225"/>
            <a:ext cx="185738" cy="68263"/>
          </a:xfrm>
          <a:custGeom>
            <a:avLst/>
            <a:gdLst/>
            <a:ahLst/>
            <a:cxnLst>
              <a:cxn ang="0">
                <a:pos x="0" y="62"/>
              </a:cxn>
              <a:cxn ang="0">
                <a:pos x="35" y="10"/>
              </a:cxn>
              <a:cxn ang="0">
                <a:pos x="103" y="0"/>
              </a:cxn>
              <a:cxn ang="0">
                <a:pos x="269" y="132"/>
              </a:cxn>
              <a:cxn ang="0">
                <a:pos x="181" y="153"/>
              </a:cxn>
              <a:cxn ang="0">
                <a:pos x="156" y="75"/>
              </a:cxn>
              <a:cxn ang="0">
                <a:pos x="72" y="44"/>
              </a:cxn>
              <a:cxn ang="0">
                <a:pos x="0" y="62"/>
              </a:cxn>
            </a:cxnLst>
            <a:rect l="0" t="0" r="r" b="b"/>
            <a:pathLst>
              <a:path w="269" h="153">
                <a:moveTo>
                  <a:pt x="0" y="62"/>
                </a:moveTo>
                <a:lnTo>
                  <a:pt x="35" y="10"/>
                </a:lnTo>
                <a:lnTo>
                  <a:pt x="103" y="0"/>
                </a:lnTo>
                <a:lnTo>
                  <a:pt x="269" y="132"/>
                </a:lnTo>
                <a:lnTo>
                  <a:pt x="181" y="153"/>
                </a:lnTo>
                <a:lnTo>
                  <a:pt x="156" y="75"/>
                </a:lnTo>
                <a:lnTo>
                  <a:pt x="72" y="44"/>
                </a:lnTo>
                <a:lnTo>
                  <a:pt x="0" y="62"/>
                </a:lnTo>
                <a:close/>
              </a:path>
            </a:pathLst>
          </a:custGeom>
          <a:solidFill>
            <a:srgbClr val="147AB8"/>
          </a:solidFill>
          <a:ln w="12700" cmpd="sng">
            <a:noFill/>
            <a:round/>
            <a:headEnd/>
            <a:tailEnd/>
          </a:ln>
        </p:spPr>
        <p:txBody>
          <a:bodyPr/>
          <a:lstStyle/>
          <a:p>
            <a:endParaRPr lang="en-US"/>
          </a:p>
        </p:txBody>
      </p:sp>
      <p:sp>
        <p:nvSpPr>
          <p:cNvPr id="407557" name="Freeform 5"/>
          <p:cNvSpPr>
            <a:spLocks/>
          </p:cNvSpPr>
          <p:nvPr/>
        </p:nvSpPr>
        <p:spPr bwMode="auto">
          <a:xfrm>
            <a:off x="4481513" y="4791075"/>
            <a:ext cx="104775" cy="36513"/>
          </a:xfrm>
          <a:custGeom>
            <a:avLst/>
            <a:gdLst/>
            <a:ahLst/>
            <a:cxnLst>
              <a:cxn ang="0">
                <a:pos x="0" y="62"/>
              </a:cxn>
              <a:cxn ang="0">
                <a:pos x="48" y="56"/>
              </a:cxn>
              <a:cxn ang="0">
                <a:pos x="24" y="0"/>
              </a:cxn>
              <a:cxn ang="0">
                <a:pos x="111" y="7"/>
              </a:cxn>
              <a:cxn ang="0">
                <a:pos x="152" y="51"/>
              </a:cxn>
              <a:cxn ang="0">
                <a:pos x="67" y="81"/>
              </a:cxn>
              <a:cxn ang="0">
                <a:pos x="0" y="62"/>
              </a:cxn>
            </a:cxnLst>
            <a:rect l="0" t="0" r="r" b="b"/>
            <a:pathLst>
              <a:path w="152" h="81">
                <a:moveTo>
                  <a:pt x="0" y="62"/>
                </a:moveTo>
                <a:lnTo>
                  <a:pt x="48" y="56"/>
                </a:lnTo>
                <a:lnTo>
                  <a:pt x="24" y="0"/>
                </a:lnTo>
                <a:lnTo>
                  <a:pt x="111" y="7"/>
                </a:lnTo>
                <a:lnTo>
                  <a:pt x="152" y="51"/>
                </a:lnTo>
                <a:lnTo>
                  <a:pt x="67" y="81"/>
                </a:lnTo>
                <a:lnTo>
                  <a:pt x="0" y="62"/>
                </a:lnTo>
                <a:close/>
              </a:path>
            </a:pathLst>
          </a:custGeom>
          <a:solidFill>
            <a:srgbClr val="147AB8"/>
          </a:solidFill>
          <a:ln w="12700" cmpd="sng">
            <a:noFill/>
            <a:round/>
            <a:headEnd/>
            <a:tailEnd/>
          </a:ln>
        </p:spPr>
        <p:txBody>
          <a:bodyPr/>
          <a:lstStyle/>
          <a:p>
            <a:endParaRPr lang="en-US"/>
          </a:p>
        </p:txBody>
      </p:sp>
      <p:sp>
        <p:nvSpPr>
          <p:cNvPr id="407558" name="Freeform 6"/>
          <p:cNvSpPr>
            <a:spLocks/>
          </p:cNvSpPr>
          <p:nvPr/>
        </p:nvSpPr>
        <p:spPr bwMode="auto">
          <a:xfrm>
            <a:off x="4759325" y="3986213"/>
            <a:ext cx="117475" cy="125412"/>
          </a:xfrm>
          <a:custGeom>
            <a:avLst/>
            <a:gdLst/>
            <a:ahLst/>
            <a:cxnLst>
              <a:cxn ang="0">
                <a:pos x="0" y="225"/>
              </a:cxn>
              <a:cxn ang="0">
                <a:pos x="69" y="17"/>
              </a:cxn>
              <a:cxn ang="0">
                <a:pos x="97" y="0"/>
              </a:cxn>
              <a:cxn ang="0">
                <a:pos x="84" y="89"/>
              </a:cxn>
              <a:cxn ang="0">
                <a:pos x="102" y="139"/>
              </a:cxn>
              <a:cxn ang="0">
                <a:pos x="148" y="135"/>
              </a:cxn>
              <a:cxn ang="0">
                <a:pos x="163" y="199"/>
              </a:cxn>
              <a:cxn ang="0">
                <a:pos x="168" y="241"/>
              </a:cxn>
              <a:cxn ang="0">
                <a:pos x="133" y="273"/>
              </a:cxn>
              <a:cxn ang="0">
                <a:pos x="133" y="214"/>
              </a:cxn>
              <a:cxn ang="0">
                <a:pos x="80" y="238"/>
              </a:cxn>
              <a:cxn ang="0">
                <a:pos x="0" y="225"/>
              </a:cxn>
            </a:cxnLst>
            <a:rect l="0" t="0" r="r" b="b"/>
            <a:pathLst>
              <a:path w="168" h="273">
                <a:moveTo>
                  <a:pt x="0" y="225"/>
                </a:moveTo>
                <a:lnTo>
                  <a:pt x="69" y="17"/>
                </a:lnTo>
                <a:lnTo>
                  <a:pt x="97" y="0"/>
                </a:lnTo>
                <a:lnTo>
                  <a:pt x="84" y="89"/>
                </a:lnTo>
                <a:lnTo>
                  <a:pt x="102" y="139"/>
                </a:lnTo>
                <a:lnTo>
                  <a:pt x="148" y="135"/>
                </a:lnTo>
                <a:lnTo>
                  <a:pt x="163" y="199"/>
                </a:lnTo>
                <a:lnTo>
                  <a:pt x="168" y="241"/>
                </a:lnTo>
                <a:lnTo>
                  <a:pt x="133" y="273"/>
                </a:lnTo>
                <a:lnTo>
                  <a:pt x="133" y="214"/>
                </a:lnTo>
                <a:lnTo>
                  <a:pt x="80" y="238"/>
                </a:lnTo>
                <a:lnTo>
                  <a:pt x="0" y="225"/>
                </a:lnTo>
                <a:close/>
              </a:path>
            </a:pathLst>
          </a:custGeom>
          <a:solidFill>
            <a:srgbClr val="147AB8"/>
          </a:solidFill>
          <a:ln w="12700" cmpd="sng">
            <a:noFill/>
            <a:round/>
            <a:headEnd/>
            <a:tailEnd/>
          </a:ln>
        </p:spPr>
        <p:txBody>
          <a:bodyPr/>
          <a:lstStyle/>
          <a:p>
            <a:endParaRPr lang="en-US"/>
          </a:p>
        </p:txBody>
      </p:sp>
      <p:sp>
        <p:nvSpPr>
          <p:cNvPr id="407559" name="Freeform 7"/>
          <p:cNvSpPr>
            <a:spLocks/>
          </p:cNvSpPr>
          <p:nvPr/>
        </p:nvSpPr>
        <p:spPr bwMode="auto">
          <a:xfrm>
            <a:off x="3078163" y="3810000"/>
            <a:ext cx="46037" cy="31750"/>
          </a:xfrm>
          <a:custGeom>
            <a:avLst/>
            <a:gdLst/>
            <a:ahLst/>
            <a:cxnLst>
              <a:cxn ang="0">
                <a:pos x="0" y="30"/>
              </a:cxn>
              <a:cxn ang="0">
                <a:pos x="20" y="68"/>
              </a:cxn>
              <a:cxn ang="0">
                <a:pos x="68" y="15"/>
              </a:cxn>
              <a:cxn ang="0">
                <a:pos x="23" y="0"/>
              </a:cxn>
              <a:cxn ang="0">
                <a:pos x="25" y="27"/>
              </a:cxn>
              <a:cxn ang="0">
                <a:pos x="0" y="30"/>
              </a:cxn>
            </a:cxnLst>
            <a:rect l="0" t="0" r="r" b="b"/>
            <a:pathLst>
              <a:path w="68" h="68">
                <a:moveTo>
                  <a:pt x="0" y="30"/>
                </a:moveTo>
                <a:lnTo>
                  <a:pt x="20" y="68"/>
                </a:lnTo>
                <a:lnTo>
                  <a:pt x="68" y="15"/>
                </a:lnTo>
                <a:lnTo>
                  <a:pt x="23" y="0"/>
                </a:lnTo>
                <a:lnTo>
                  <a:pt x="25" y="27"/>
                </a:lnTo>
                <a:lnTo>
                  <a:pt x="0" y="30"/>
                </a:lnTo>
                <a:close/>
              </a:path>
            </a:pathLst>
          </a:custGeom>
          <a:solidFill>
            <a:srgbClr val="147AB8"/>
          </a:solidFill>
          <a:ln w="28575" cmpd="sng">
            <a:noFill/>
            <a:round/>
            <a:headEnd/>
            <a:tailEnd/>
          </a:ln>
        </p:spPr>
        <p:txBody>
          <a:bodyPr/>
          <a:lstStyle/>
          <a:p>
            <a:endParaRPr lang="en-US"/>
          </a:p>
        </p:txBody>
      </p:sp>
      <p:sp>
        <p:nvSpPr>
          <p:cNvPr id="407560" name="Freeform 8"/>
          <p:cNvSpPr>
            <a:spLocks/>
          </p:cNvSpPr>
          <p:nvPr/>
        </p:nvSpPr>
        <p:spPr bwMode="auto">
          <a:xfrm>
            <a:off x="4256088" y="3511550"/>
            <a:ext cx="111125" cy="88900"/>
          </a:xfrm>
          <a:custGeom>
            <a:avLst/>
            <a:gdLst/>
            <a:ahLst/>
            <a:cxnLst>
              <a:cxn ang="0">
                <a:pos x="0" y="162"/>
              </a:cxn>
              <a:cxn ang="0">
                <a:pos x="25" y="122"/>
              </a:cxn>
              <a:cxn ang="0">
                <a:pos x="44" y="0"/>
              </a:cxn>
              <a:cxn ang="0">
                <a:pos x="160" y="173"/>
              </a:cxn>
              <a:cxn ang="0">
                <a:pos x="50" y="197"/>
              </a:cxn>
              <a:cxn ang="0">
                <a:pos x="0" y="162"/>
              </a:cxn>
            </a:cxnLst>
            <a:rect l="0" t="0" r="r" b="b"/>
            <a:pathLst>
              <a:path w="160" h="197">
                <a:moveTo>
                  <a:pt x="0" y="162"/>
                </a:moveTo>
                <a:lnTo>
                  <a:pt x="25" y="122"/>
                </a:lnTo>
                <a:lnTo>
                  <a:pt x="44" y="0"/>
                </a:lnTo>
                <a:lnTo>
                  <a:pt x="160" y="173"/>
                </a:lnTo>
                <a:lnTo>
                  <a:pt x="50" y="197"/>
                </a:lnTo>
                <a:lnTo>
                  <a:pt x="0" y="162"/>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61" name="Freeform 9"/>
          <p:cNvSpPr>
            <a:spLocks/>
          </p:cNvSpPr>
          <p:nvPr/>
        </p:nvSpPr>
        <p:spPr bwMode="auto">
          <a:xfrm>
            <a:off x="7762875" y="5318125"/>
            <a:ext cx="693738" cy="614363"/>
          </a:xfrm>
          <a:custGeom>
            <a:avLst/>
            <a:gdLst/>
            <a:ahLst/>
            <a:cxnLst>
              <a:cxn ang="0">
                <a:pos x="0" y="731"/>
              </a:cxn>
              <a:cxn ang="0">
                <a:pos x="5" y="541"/>
              </a:cxn>
              <a:cxn ang="0">
                <a:pos x="73" y="448"/>
              </a:cxn>
              <a:cxn ang="0">
                <a:pos x="181" y="406"/>
              </a:cxn>
              <a:cxn ang="0">
                <a:pos x="214" y="287"/>
              </a:cxn>
              <a:cxn ang="0">
                <a:pos x="309" y="148"/>
              </a:cxn>
              <a:cxn ang="0">
                <a:pos x="373" y="186"/>
              </a:cxn>
              <a:cxn ang="0">
                <a:pos x="417" y="95"/>
              </a:cxn>
              <a:cxn ang="0">
                <a:pos x="460" y="20"/>
              </a:cxn>
              <a:cxn ang="0">
                <a:pos x="576" y="76"/>
              </a:cxn>
              <a:cxn ang="0">
                <a:pos x="554" y="197"/>
              </a:cxn>
              <a:cxn ang="0">
                <a:pos x="667" y="323"/>
              </a:cxn>
              <a:cxn ang="0">
                <a:pos x="697" y="269"/>
              </a:cxn>
              <a:cxn ang="0">
                <a:pos x="710" y="61"/>
              </a:cxn>
              <a:cxn ang="0">
                <a:pos x="736" y="0"/>
              </a:cxn>
              <a:cxn ang="0">
                <a:pos x="802" y="197"/>
              </a:cxn>
              <a:cxn ang="0">
                <a:pos x="829" y="380"/>
              </a:cxn>
              <a:cxn ang="0">
                <a:pos x="892" y="440"/>
              </a:cxn>
              <a:cxn ang="0">
                <a:pos x="942" y="590"/>
              </a:cxn>
              <a:cxn ang="0">
                <a:pos x="992" y="668"/>
              </a:cxn>
              <a:cxn ang="0">
                <a:pos x="1010" y="814"/>
              </a:cxn>
              <a:cxn ang="0">
                <a:pos x="999" y="953"/>
              </a:cxn>
              <a:cxn ang="0">
                <a:pos x="954" y="1073"/>
              </a:cxn>
              <a:cxn ang="0">
                <a:pos x="921" y="1276"/>
              </a:cxn>
              <a:cxn ang="0">
                <a:pos x="827" y="1333"/>
              </a:cxn>
              <a:cxn ang="0">
                <a:pos x="791" y="1290"/>
              </a:cxn>
              <a:cxn ang="0">
                <a:pos x="751" y="1338"/>
              </a:cxn>
              <a:cxn ang="0">
                <a:pos x="664" y="1269"/>
              </a:cxn>
              <a:cxn ang="0">
                <a:pos x="649" y="1163"/>
              </a:cxn>
              <a:cxn ang="0">
                <a:pos x="608" y="1020"/>
              </a:cxn>
              <a:cxn ang="0">
                <a:pos x="564" y="1147"/>
              </a:cxn>
              <a:cxn ang="0">
                <a:pos x="519" y="1023"/>
              </a:cxn>
              <a:cxn ang="0">
                <a:pos x="443" y="973"/>
              </a:cxn>
              <a:cxn ang="0">
                <a:pos x="307" y="1008"/>
              </a:cxn>
              <a:cxn ang="0">
                <a:pos x="251" y="1082"/>
              </a:cxn>
              <a:cxn ang="0">
                <a:pos x="156" y="1088"/>
              </a:cxn>
              <a:cxn ang="0">
                <a:pos x="103" y="1148"/>
              </a:cxn>
              <a:cxn ang="0">
                <a:pos x="32" y="1103"/>
              </a:cxn>
              <a:cxn ang="0">
                <a:pos x="50" y="977"/>
              </a:cxn>
              <a:cxn ang="0">
                <a:pos x="0" y="731"/>
              </a:cxn>
            </a:cxnLst>
            <a:rect l="0" t="0" r="r" b="b"/>
            <a:pathLst>
              <a:path w="1010" h="1338">
                <a:moveTo>
                  <a:pt x="0" y="731"/>
                </a:moveTo>
                <a:lnTo>
                  <a:pt x="5" y="541"/>
                </a:lnTo>
                <a:lnTo>
                  <a:pt x="73" y="448"/>
                </a:lnTo>
                <a:lnTo>
                  <a:pt x="181" y="406"/>
                </a:lnTo>
                <a:lnTo>
                  <a:pt x="214" y="287"/>
                </a:lnTo>
                <a:lnTo>
                  <a:pt x="309" y="148"/>
                </a:lnTo>
                <a:lnTo>
                  <a:pt x="373" y="186"/>
                </a:lnTo>
                <a:lnTo>
                  <a:pt x="417" y="95"/>
                </a:lnTo>
                <a:lnTo>
                  <a:pt x="460" y="20"/>
                </a:lnTo>
                <a:lnTo>
                  <a:pt x="576" y="76"/>
                </a:lnTo>
                <a:lnTo>
                  <a:pt x="554" y="197"/>
                </a:lnTo>
                <a:lnTo>
                  <a:pt x="667" y="323"/>
                </a:lnTo>
                <a:lnTo>
                  <a:pt x="697" y="269"/>
                </a:lnTo>
                <a:lnTo>
                  <a:pt x="710" y="61"/>
                </a:lnTo>
                <a:lnTo>
                  <a:pt x="736" y="0"/>
                </a:lnTo>
                <a:lnTo>
                  <a:pt x="802" y="197"/>
                </a:lnTo>
                <a:lnTo>
                  <a:pt x="829" y="380"/>
                </a:lnTo>
                <a:lnTo>
                  <a:pt x="892" y="440"/>
                </a:lnTo>
                <a:lnTo>
                  <a:pt x="942" y="590"/>
                </a:lnTo>
                <a:lnTo>
                  <a:pt x="992" y="668"/>
                </a:lnTo>
                <a:lnTo>
                  <a:pt x="1010" y="814"/>
                </a:lnTo>
                <a:lnTo>
                  <a:pt x="999" y="953"/>
                </a:lnTo>
                <a:lnTo>
                  <a:pt x="954" y="1073"/>
                </a:lnTo>
                <a:lnTo>
                  <a:pt x="921" y="1276"/>
                </a:lnTo>
                <a:lnTo>
                  <a:pt x="827" y="1333"/>
                </a:lnTo>
                <a:lnTo>
                  <a:pt x="791" y="1290"/>
                </a:lnTo>
                <a:lnTo>
                  <a:pt x="751" y="1338"/>
                </a:lnTo>
                <a:lnTo>
                  <a:pt x="664" y="1269"/>
                </a:lnTo>
                <a:lnTo>
                  <a:pt x="649" y="1163"/>
                </a:lnTo>
                <a:lnTo>
                  <a:pt x="608" y="1020"/>
                </a:lnTo>
                <a:lnTo>
                  <a:pt x="564" y="1147"/>
                </a:lnTo>
                <a:lnTo>
                  <a:pt x="519" y="1023"/>
                </a:lnTo>
                <a:lnTo>
                  <a:pt x="443" y="973"/>
                </a:lnTo>
                <a:lnTo>
                  <a:pt x="307" y="1008"/>
                </a:lnTo>
                <a:lnTo>
                  <a:pt x="251" y="1082"/>
                </a:lnTo>
                <a:lnTo>
                  <a:pt x="156" y="1088"/>
                </a:lnTo>
                <a:lnTo>
                  <a:pt x="103" y="1148"/>
                </a:lnTo>
                <a:lnTo>
                  <a:pt x="32" y="1103"/>
                </a:lnTo>
                <a:lnTo>
                  <a:pt x="50" y="977"/>
                </a:lnTo>
                <a:lnTo>
                  <a:pt x="0" y="731"/>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62" name="Freeform 10"/>
          <p:cNvSpPr>
            <a:spLocks/>
          </p:cNvSpPr>
          <p:nvPr/>
        </p:nvSpPr>
        <p:spPr bwMode="auto">
          <a:xfrm>
            <a:off x="5449888" y="4318000"/>
            <a:ext cx="1201737" cy="1525588"/>
          </a:xfrm>
          <a:custGeom>
            <a:avLst/>
            <a:gdLst/>
            <a:ahLst/>
            <a:cxnLst>
              <a:cxn ang="0">
                <a:pos x="55" y="1205"/>
              </a:cxn>
              <a:cxn ang="0">
                <a:pos x="64" y="1236"/>
              </a:cxn>
              <a:cxn ang="0">
                <a:pos x="112" y="1319"/>
              </a:cxn>
              <a:cxn ang="0">
                <a:pos x="157" y="1412"/>
              </a:cxn>
              <a:cxn ang="0">
                <a:pos x="256" y="1528"/>
              </a:cxn>
              <a:cxn ang="0">
                <a:pos x="398" y="1518"/>
              </a:cxn>
              <a:cxn ang="0">
                <a:pos x="569" y="1455"/>
              </a:cxn>
              <a:cxn ang="0">
                <a:pos x="606" y="1539"/>
              </a:cxn>
              <a:cxn ang="0">
                <a:pos x="662" y="1516"/>
              </a:cxn>
              <a:cxn ang="0">
                <a:pos x="671" y="1758"/>
              </a:cxn>
              <a:cxn ang="0">
                <a:pos x="752" y="1951"/>
              </a:cxn>
              <a:cxn ang="0">
                <a:pos x="797" y="2213"/>
              </a:cxn>
              <a:cxn ang="0">
                <a:pos x="743" y="2506"/>
              </a:cxn>
              <a:cxn ang="0">
                <a:pos x="815" y="2749"/>
              </a:cxn>
              <a:cxn ang="0">
                <a:pos x="833" y="2977"/>
              </a:cxn>
              <a:cxn ang="0">
                <a:pos x="916" y="3320"/>
              </a:cxn>
              <a:cxn ang="0">
                <a:pos x="1138" y="3275"/>
              </a:cxn>
              <a:cxn ang="0">
                <a:pos x="1271" y="3026"/>
              </a:cxn>
              <a:cxn ang="0">
                <a:pos x="1282" y="2889"/>
              </a:cxn>
              <a:cxn ang="0">
                <a:pos x="1348" y="2821"/>
              </a:cxn>
              <a:cxn ang="0">
                <a:pos x="1328" y="2622"/>
              </a:cxn>
              <a:cxn ang="0">
                <a:pos x="1476" y="2421"/>
              </a:cxn>
              <a:cxn ang="0">
                <a:pos x="1479" y="2192"/>
              </a:cxn>
              <a:cxn ang="0">
                <a:pos x="1437" y="2004"/>
              </a:cxn>
              <a:cxn ang="0">
                <a:pos x="1505" y="1798"/>
              </a:cxn>
              <a:cxn ang="0">
                <a:pos x="1660" y="1548"/>
              </a:cxn>
              <a:cxn ang="0">
                <a:pos x="1752" y="1269"/>
              </a:cxn>
              <a:cxn ang="0">
                <a:pos x="1740" y="1196"/>
              </a:cxn>
              <a:cxn ang="0">
                <a:pos x="1592" y="1263"/>
              </a:cxn>
              <a:cxn ang="0">
                <a:pos x="1543" y="1155"/>
              </a:cxn>
              <a:cxn ang="0">
                <a:pos x="1457" y="1049"/>
              </a:cxn>
              <a:cxn ang="0">
                <a:pos x="1427" y="913"/>
              </a:cxn>
              <a:cxn ang="0">
                <a:pos x="1356" y="641"/>
              </a:cxn>
              <a:cxn ang="0">
                <a:pos x="1270" y="371"/>
              </a:cxn>
              <a:cxn ang="0">
                <a:pos x="1228" y="276"/>
              </a:cxn>
              <a:cxn ang="0">
                <a:pos x="1185" y="312"/>
              </a:cxn>
              <a:cxn ang="0">
                <a:pos x="1082" y="274"/>
              </a:cxn>
              <a:cxn ang="0">
                <a:pos x="952" y="252"/>
              </a:cxn>
              <a:cxn ang="0">
                <a:pos x="926" y="339"/>
              </a:cxn>
              <a:cxn ang="0">
                <a:pos x="830" y="236"/>
              </a:cxn>
              <a:cxn ang="0">
                <a:pos x="699" y="155"/>
              </a:cxn>
              <a:cxn ang="0">
                <a:pos x="728" y="0"/>
              </a:cxn>
              <a:cxn ang="0">
                <a:pos x="670" y="6"/>
              </a:cxn>
              <a:cxn ang="0">
                <a:pos x="486" y="27"/>
              </a:cxn>
              <a:cxn ang="0">
                <a:pos x="393" y="97"/>
              </a:cxn>
              <a:cxn ang="0">
                <a:pos x="301" y="68"/>
              </a:cxn>
              <a:cxn ang="0">
                <a:pos x="217" y="229"/>
              </a:cxn>
              <a:cxn ang="0">
                <a:pos x="190" y="388"/>
              </a:cxn>
              <a:cxn ang="0">
                <a:pos x="119" y="460"/>
              </a:cxn>
              <a:cxn ang="0">
                <a:pos x="18" y="776"/>
              </a:cxn>
              <a:cxn ang="0">
                <a:pos x="42" y="892"/>
              </a:cxn>
              <a:cxn ang="0">
                <a:pos x="0" y="1065"/>
              </a:cxn>
              <a:cxn ang="0">
                <a:pos x="55" y="1205"/>
              </a:cxn>
            </a:cxnLst>
            <a:rect l="0" t="0" r="r" b="b"/>
            <a:pathLst>
              <a:path w="1752" h="3320">
                <a:moveTo>
                  <a:pt x="55" y="1205"/>
                </a:moveTo>
                <a:lnTo>
                  <a:pt x="64" y="1236"/>
                </a:lnTo>
                <a:lnTo>
                  <a:pt x="112" y="1319"/>
                </a:lnTo>
                <a:lnTo>
                  <a:pt x="157" y="1412"/>
                </a:lnTo>
                <a:lnTo>
                  <a:pt x="256" y="1528"/>
                </a:lnTo>
                <a:lnTo>
                  <a:pt x="398" y="1518"/>
                </a:lnTo>
                <a:lnTo>
                  <a:pt x="569" y="1455"/>
                </a:lnTo>
                <a:lnTo>
                  <a:pt x="606" y="1539"/>
                </a:lnTo>
                <a:lnTo>
                  <a:pt x="662" y="1516"/>
                </a:lnTo>
                <a:lnTo>
                  <a:pt x="671" y="1758"/>
                </a:lnTo>
                <a:lnTo>
                  <a:pt x="752" y="1951"/>
                </a:lnTo>
                <a:lnTo>
                  <a:pt x="797" y="2213"/>
                </a:lnTo>
                <a:lnTo>
                  <a:pt x="743" y="2506"/>
                </a:lnTo>
                <a:lnTo>
                  <a:pt x="815" y="2749"/>
                </a:lnTo>
                <a:lnTo>
                  <a:pt x="833" y="2977"/>
                </a:lnTo>
                <a:lnTo>
                  <a:pt x="916" y="3320"/>
                </a:lnTo>
                <a:lnTo>
                  <a:pt x="1138" y="3275"/>
                </a:lnTo>
                <a:lnTo>
                  <a:pt x="1271" y="3026"/>
                </a:lnTo>
                <a:lnTo>
                  <a:pt x="1282" y="2889"/>
                </a:lnTo>
                <a:lnTo>
                  <a:pt x="1348" y="2821"/>
                </a:lnTo>
                <a:lnTo>
                  <a:pt x="1328" y="2622"/>
                </a:lnTo>
                <a:lnTo>
                  <a:pt x="1476" y="2421"/>
                </a:lnTo>
                <a:lnTo>
                  <a:pt x="1479" y="2192"/>
                </a:lnTo>
                <a:lnTo>
                  <a:pt x="1437" y="2004"/>
                </a:lnTo>
                <a:lnTo>
                  <a:pt x="1505" y="1798"/>
                </a:lnTo>
                <a:lnTo>
                  <a:pt x="1660" y="1548"/>
                </a:lnTo>
                <a:lnTo>
                  <a:pt x="1752" y="1269"/>
                </a:lnTo>
                <a:lnTo>
                  <a:pt x="1740" y="1196"/>
                </a:lnTo>
                <a:lnTo>
                  <a:pt x="1592" y="1263"/>
                </a:lnTo>
                <a:lnTo>
                  <a:pt x="1543" y="1155"/>
                </a:lnTo>
                <a:lnTo>
                  <a:pt x="1457" y="1049"/>
                </a:lnTo>
                <a:lnTo>
                  <a:pt x="1427" y="913"/>
                </a:lnTo>
                <a:lnTo>
                  <a:pt x="1356" y="641"/>
                </a:lnTo>
                <a:lnTo>
                  <a:pt x="1270" y="371"/>
                </a:lnTo>
                <a:lnTo>
                  <a:pt x="1228" y="276"/>
                </a:lnTo>
                <a:lnTo>
                  <a:pt x="1185" y="312"/>
                </a:lnTo>
                <a:lnTo>
                  <a:pt x="1082" y="274"/>
                </a:lnTo>
                <a:lnTo>
                  <a:pt x="952" y="252"/>
                </a:lnTo>
                <a:lnTo>
                  <a:pt x="926" y="339"/>
                </a:lnTo>
                <a:lnTo>
                  <a:pt x="830" y="236"/>
                </a:lnTo>
                <a:lnTo>
                  <a:pt x="699" y="155"/>
                </a:lnTo>
                <a:lnTo>
                  <a:pt x="728" y="0"/>
                </a:lnTo>
                <a:lnTo>
                  <a:pt x="670" y="6"/>
                </a:lnTo>
                <a:lnTo>
                  <a:pt x="486" y="27"/>
                </a:lnTo>
                <a:lnTo>
                  <a:pt x="393" y="97"/>
                </a:lnTo>
                <a:lnTo>
                  <a:pt x="301" y="68"/>
                </a:lnTo>
                <a:lnTo>
                  <a:pt x="217" y="229"/>
                </a:lnTo>
                <a:lnTo>
                  <a:pt x="190" y="388"/>
                </a:lnTo>
                <a:lnTo>
                  <a:pt x="119" y="460"/>
                </a:lnTo>
                <a:lnTo>
                  <a:pt x="18" y="776"/>
                </a:lnTo>
                <a:lnTo>
                  <a:pt x="42" y="892"/>
                </a:lnTo>
                <a:lnTo>
                  <a:pt x="0" y="1065"/>
                </a:lnTo>
                <a:lnTo>
                  <a:pt x="55" y="1205"/>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63" name="Freeform 11"/>
          <p:cNvSpPr>
            <a:spLocks/>
          </p:cNvSpPr>
          <p:nvPr/>
        </p:nvSpPr>
        <p:spPr bwMode="auto">
          <a:xfrm>
            <a:off x="8139113" y="6018213"/>
            <a:ext cx="352425" cy="203200"/>
          </a:xfrm>
          <a:custGeom>
            <a:avLst/>
            <a:gdLst/>
            <a:ahLst/>
            <a:cxnLst>
              <a:cxn ang="0">
                <a:pos x="0" y="46"/>
              </a:cxn>
              <a:cxn ang="0">
                <a:pos x="75" y="76"/>
              </a:cxn>
              <a:cxn ang="0">
                <a:pos x="50" y="164"/>
              </a:cxn>
              <a:cxn ang="0">
                <a:pos x="184" y="228"/>
              </a:cxn>
              <a:cxn ang="0">
                <a:pos x="177" y="361"/>
              </a:cxn>
              <a:cxn ang="0">
                <a:pos x="304" y="398"/>
              </a:cxn>
              <a:cxn ang="0">
                <a:pos x="345" y="321"/>
              </a:cxn>
              <a:cxn ang="0">
                <a:pos x="510" y="444"/>
              </a:cxn>
              <a:cxn ang="0">
                <a:pos x="427" y="255"/>
              </a:cxn>
              <a:cxn ang="0">
                <a:pos x="178" y="46"/>
              </a:cxn>
              <a:cxn ang="0">
                <a:pos x="38" y="0"/>
              </a:cxn>
              <a:cxn ang="0">
                <a:pos x="0" y="46"/>
              </a:cxn>
            </a:cxnLst>
            <a:rect l="0" t="0" r="r" b="b"/>
            <a:pathLst>
              <a:path w="510" h="444">
                <a:moveTo>
                  <a:pt x="0" y="46"/>
                </a:moveTo>
                <a:lnTo>
                  <a:pt x="75" y="76"/>
                </a:lnTo>
                <a:lnTo>
                  <a:pt x="50" y="164"/>
                </a:lnTo>
                <a:lnTo>
                  <a:pt x="184" y="228"/>
                </a:lnTo>
                <a:lnTo>
                  <a:pt x="177" y="361"/>
                </a:lnTo>
                <a:lnTo>
                  <a:pt x="304" y="398"/>
                </a:lnTo>
                <a:lnTo>
                  <a:pt x="345" y="321"/>
                </a:lnTo>
                <a:lnTo>
                  <a:pt x="510" y="444"/>
                </a:lnTo>
                <a:lnTo>
                  <a:pt x="427" y="255"/>
                </a:lnTo>
                <a:lnTo>
                  <a:pt x="178" y="46"/>
                </a:lnTo>
                <a:lnTo>
                  <a:pt x="38" y="0"/>
                </a:lnTo>
                <a:lnTo>
                  <a:pt x="0" y="46"/>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64" name="Freeform 12"/>
          <p:cNvSpPr>
            <a:spLocks/>
          </p:cNvSpPr>
          <p:nvPr/>
        </p:nvSpPr>
        <p:spPr bwMode="auto">
          <a:xfrm>
            <a:off x="7908925" y="4897438"/>
            <a:ext cx="69850" cy="87312"/>
          </a:xfrm>
          <a:custGeom>
            <a:avLst/>
            <a:gdLst/>
            <a:ahLst/>
            <a:cxnLst>
              <a:cxn ang="0">
                <a:pos x="0" y="125"/>
              </a:cxn>
              <a:cxn ang="0">
                <a:pos x="24" y="61"/>
              </a:cxn>
              <a:cxn ang="0">
                <a:pos x="91" y="0"/>
              </a:cxn>
              <a:cxn ang="0">
                <a:pos x="103" y="110"/>
              </a:cxn>
              <a:cxn ang="0">
                <a:pos x="88" y="185"/>
              </a:cxn>
              <a:cxn ang="0">
                <a:pos x="43" y="84"/>
              </a:cxn>
              <a:cxn ang="0">
                <a:pos x="0" y="125"/>
              </a:cxn>
            </a:cxnLst>
            <a:rect l="0" t="0" r="r" b="b"/>
            <a:pathLst>
              <a:path w="103" h="185">
                <a:moveTo>
                  <a:pt x="0" y="125"/>
                </a:moveTo>
                <a:lnTo>
                  <a:pt x="24" y="61"/>
                </a:lnTo>
                <a:lnTo>
                  <a:pt x="91" y="0"/>
                </a:lnTo>
                <a:lnTo>
                  <a:pt x="103" y="110"/>
                </a:lnTo>
                <a:lnTo>
                  <a:pt x="88" y="185"/>
                </a:lnTo>
                <a:lnTo>
                  <a:pt x="43" y="84"/>
                </a:lnTo>
                <a:lnTo>
                  <a:pt x="0" y="125"/>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65" name="Freeform 13"/>
          <p:cNvSpPr>
            <a:spLocks/>
          </p:cNvSpPr>
          <p:nvPr/>
        </p:nvSpPr>
        <p:spPr bwMode="auto">
          <a:xfrm>
            <a:off x="7827963" y="4675188"/>
            <a:ext cx="125412" cy="174625"/>
          </a:xfrm>
          <a:custGeom>
            <a:avLst/>
            <a:gdLst/>
            <a:ahLst/>
            <a:cxnLst>
              <a:cxn ang="0">
                <a:pos x="0" y="112"/>
              </a:cxn>
              <a:cxn ang="0">
                <a:pos x="21" y="0"/>
              </a:cxn>
              <a:cxn ang="0">
                <a:pos x="57" y="4"/>
              </a:cxn>
              <a:cxn ang="0">
                <a:pos x="65" y="78"/>
              </a:cxn>
              <a:cxn ang="0">
                <a:pos x="37" y="153"/>
              </a:cxn>
              <a:cxn ang="0">
                <a:pos x="105" y="279"/>
              </a:cxn>
              <a:cxn ang="0">
                <a:pos x="21" y="221"/>
              </a:cxn>
              <a:cxn ang="0">
                <a:pos x="0" y="112"/>
              </a:cxn>
            </a:cxnLst>
            <a:rect l="0" t="0" r="r" b="b"/>
            <a:pathLst>
              <a:path w="105" h="279">
                <a:moveTo>
                  <a:pt x="0" y="112"/>
                </a:moveTo>
                <a:lnTo>
                  <a:pt x="21" y="0"/>
                </a:lnTo>
                <a:lnTo>
                  <a:pt x="57" y="4"/>
                </a:lnTo>
                <a:lnTo>
                  <a:pt x="65" y="78"/>
                </a:lnTo>
                <a:lnTo>
                  <a:pt x="37" y="153"/>
                </a:lnTo>
                <a:lnTo>
                  <a:pt x="105" y="279"/>
                </a:lnTo>
                <a:lnTo>
                  <a:pt x="21" y="221"/>
                </a:lnTo>
                <a:lnTo>
                  <a:pt x="0" y="112"/>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66" name="Freeform 14"/>
          <p:cNvSpPr>
            <a:spLocks/>
          </p:cNvSpPr>
          <p:nvPr/>
        </p:nvSpPr>
        <p:spPr bwMode="auto">
          <a:xfrm>
            <a:off x="7853363" y="5065713"/>
            <a:ext cx="106362" cy="146050"/>
          </a:xfrm>
          <a:custGeom>
            <a:avLst/>
            <a:gdLst/>
            <a:ahLst/>
            <a:cxnLst>
              <a:cxn ang="0">
                <a:pos x="0" y="195"/>
              </a:cxn>
              <a:cxn ang="0">
                <a:pos x="12" y="308"/>
              </a:cxn>
              <a:cxn ang="0">
                <a:pos x="63" y="323"/>
              </a:cxn>
              <a:cxn ang="0">
                <a:pos x="100" y="270"/>
              </a:cxn>
              <a:cxn ang="0">
                <a:pos x="63" y="155"/>
              </a:cxn>
              <a:cxn ang="0">
                <a:pos x="137" y="58"/>
              </a:cxn>
              <a:cxn ang="0">
                <a:pos x="158" y="0"/>
              </a:cxn>
              <a:cxn ang="0">
                <a:pos x="55" y="16"/>
              </a:cxn>
              <a:cxn ang="0">
                <a:pos x="29" y="45"/>
              </a:cxn>
              <a:cxn ang="0">
                <a:pos x="0" y="195"/>
              </a:cxn>
            </a:cxnLst>
            <a:rect l="0" t="0" r="r" b="b"/>
            <a:pathLst>
              <a:path w="158" h="323">
                <a:moveTo>
                  <a:pt x="0" y="195"/>
                </a:moveTo>
                <a:lnTo>
                  <a:pt x="12" y="308"/>
                </a:lnTo>
                <a:lnTo>
                  <a:pt x="63" y="323"/>
                </a:lnTo>
                <a:lnTo>
                  <a:pt x="100" y="270"/>
                </a:lnTo>
                <a:lnTo>
                  <a:pt x="63" y="155"/>
                </a:lnTo>
                <a:lnTo>
                  <a:pt x="137" y="58"/>
                </a:lnTo>
                <a:lnTo>
                  <a:pt x="158" y="0"/>
                </a:lnTo>
                <a:lnTo>
                  <a:pt x="55" y="16"/>
                </a:lnTo>
                <a:lnTo>
                  <a:pt x="29" y="45"/>
                </a:lnTo>
                <a:lnTo>
                  <a:pt x="0" y="195"/>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67" name="Freeform 15"/>
          <p:cNvSpPr>
            <a:spLocks/>
          </p:cNvSpPr>
          <p:nvPr/>
        </p:nvSpPr>
        <p:spPr bwMode="auto">
          <a:xfrm>
            <a:off x="7680325" y="4967288"/>
            <a:ext cx="179388" cy="225425"/>
          </a:xfrm>
          <a:custGeom>
            <a:avLst/>
            <a:gdLst/>
            <a:ahLst/>
            <a:cxnLst>
              <a:cxn ang="0">
                <a:pos x="0" y="288"/>
              </a:cxn>
              <a:cxn ang="0">
                <a:pos x="20" y="235"/>
              </a:cxn>
              <a:cxn ang="0">
                <a:pos x="207" y="0"/>
              </a:cxn>
              <a:cxn ang="0">
                <a:pos x="261" y="78"/>
              </a:cxn>
              <a:cxn ang="0">
                <a:pos x="208" y="152"/>
              </a:cxn>
              <a:cxn ang="0">
                <a:pos x="230" y="260"/>
              </a:cxn>
              <a:cxn ang="0">
                <a:pos x="151" y="492"/>
              </a:cxn>
              <a:cxn ang="0">
                <a:pos x="34" y="442"/>
              </a:cxn>
              <a:cxn ang="0">
                <a:pos x="0" y="288"/>
              </a:cxn>
            </a:cxnLst>
            <a:rect l="0" t="0" r="r" b="b"/>
            <a:pathLst>
              <a:path w="261" h="492">
                <a:moveTo>
                  <a:pt x="0" y="288"/>
                </a:moveTo>
                <a:lnTo>
                  <a:pt x="20" y="235"/>
                </a:lnTo>
                <a:lnTo>
                  <a:pt x="207" y="0"/>
                </a:lnTo>
                <a:lnTo>
                  <a:pt x="261" y="78"/>
                </a:lnTo>
                <a:lnTo>
                  <a:pt x="208" y="152"/>
                </a:lnTo>
                <a:lnTo>
                  <a:pt x="230" y="260"/>
                </a:lnTo>
                <a:lnTo>
                  <a:pt x="151" y="492"/>
                </a:lnTo>
                <a:lnTo>
                  <a:pt x="34" y="442"/>
                </a:lnTo>
                <a:lnTo>
                  <a:pt x="0" y="288"/>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68" name="Freeform 16"/>
          <p:cNvSpPr>
            <a:spLocks/>
          </p:cNvSpPr>
          <p:nvPr/>
        </p:nvSpPr>
        <p:spPr bwMode="auto">
          <a:xfrm>
            <a:off x="7620000" y="5221288"/>
            <a:ext cx="157163" cy="58737"/>
          </a:xfrm>
          <a:custGeom>
            <a:avLst/>
            <a:gdLst/>
            <a:ahLst/>
            <a:cxnLst>
              <a:cxn ang="0">
                <a:pos x="0" y="34"/>
              </a:cxn>
              <a:cxn ang="0">
                <a:pos x="15" y="0"/>
              </a:cxn>
              <a:cxn ang="0">
                <a:pos x="179" y="38"/>
              </a:cxn>
              <a:cxn ang="0">
                <a:pos x="227" y="80"/>
              </a:cxn>
              <a:cxn ang="0">
                <a:pos x="230" y="128"/>
              </a:cxn>
              <a:cxn ang="0">
                <a:pos x="40" y="67"/>
              </a:cxn>
              <a:cxn ang="0">
                <a:pos x="0" y="34"/>
              </a:cxn>
            </a:cxnLst>
            <a:rect l="0" t="0" r="r" b="b"/>
            <a:pathLst>
              <a:path w="230" h="128">
                <a:moveTo>
                  <a:pt x="0" y="34"/>
                </a:moveTo>
                <a:lnTo>
                  <a:pt x="15" y="0"/>
                </a:lnTo>
                <a:lnTo>
                  <a:pt x="179" y="38"/>
                </a:lnTo>
                <a:lnTo>
                  <a:pt x="227" y="80"/>
                </a:lnTo>
                <a:lnTo>
                  <a:pt x="230" y="128"/>
                </a:lnTo>
                <a:lnTo>
                  <a:pt x="40" y="67"/>
                </a:lnTo>
                <a:lnTo>
                  <a:pt x="0" y="34"/>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69" name="Freeform 17"/>
          <p:cNvSpPr>
            <a:spLocks/>
          </p:cNvSpPr>
          <p:nvPr/>
        </p:nvSpPr>
        <p:spPr bwMode="auto">
          <a:xfrm>
            <a:off x="7389813" y="5022850"/>
            <a:ext cx="185737" cy="234950"/>
          </a:xfrm>
          <a:custGeom>
            <a:avLst/>
            <a:gdLst/>
            <a:ahLst/>
            <a:cxnLst>
              <a:cxn ang="0">
                <a:pos x="0" y="0"/>
              </a:cxn>
              <a:cxn ang="0">
                <a:pos x="60" y="20"/>
              </a:cxn>
              <a:cxn ang="0">
                <a:pos x="200" y="204"/>
              </a:cxn>
              <a:cxn ang="0">
                <a:pos x="212" y="285"/>
              </a:cxn>
              <a:cxn ang="0">
                <a:pos x="274" y="384"/>
              </a:cxn>
              <a:cxn ang="0">
                <a:pos x="240" y="509"/>
              </a:cxn>
              <a:cxn ang="0">
                <a:pos x="183" y="432"/>
              </a:cxn>
              <a:cxn ang="0">
                <a:pos x="91" y="175"/>
              </a:cxn>
              <a:cxn ang="0">
                <a:pos x="0" y="0"/>
              </a:cxn>
            </a:cxnLst>
            <a:rect l="0" t="0" r="r" b="b"/>
            <a:pathLst>
              <a:path w="274" h="509">
                <a:moveTo>
                  <a:pt x="0" y="0"/>
                </a:moveTo>
                <a:lnTo>
                  <a:pt x="60" y="20"/>
                </a:lnTo>
                <a:lnTo>
                  <a:pt x="200" y="204"/>
                </a:lnTo>
                <a:lnTo>
                  <a:pt x="212" y="285"/>
                </a:lnTo>
                <a:lnTo>
                  <a:pt x="274" y="384"/>
                </a:lnTo>
                <a:lnTo>
                  <a:pt x="240" y="509"/>
                </a:lnTo>
                <a:lnTo>
                  <a:pt x="183" y="432"/>
                </a:lnTo>
                <a:lnTo>
                  <a:pt x="91" y="175"/>
                </a:lnTo>
                <a:lnTo>
                  <a:pt x="0" y="0"/>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70" name="Freeform 18"/>
          <p:cNvSpPr>
            <a:spLocks/>
          </p:cNvSpPr>
          <p:nvPr/>
        </p:nvSpPr>
        <p:spPr bwMode="auto">
          <a:xfrm>
            <a:off x="8220075" y="4102100"/>
            <a:ext cx="100013" cy="90488"/>
          </a:xfrm>
          <a:custGeom>
            <a:avLst/>
            <a:gdLst/>
            <a:ahLst/>
            <a:cxnLst>
              <a:cxn ang="0">
                <a:pos x="0" y="159"/>
              </a:cxn>
              <a:cxn ang="0">
                <a:pos x="16" y="162"/>
              </a:cxn>
              <a:cxn ang="0">
                <a:pos x="87" y="195"/>
              </a:cxn>
              <a:cxn ang="0">
                <a:pos x="150" y="120"/>
              </a:cxn>
              <a:cxn ang="0">
                <a:pos x="140" y="67"/>
              </a:cxn>
              <a:cxn ang="0">
                <a:pos x="53" y="0"/>
              </a:cxn>
              <a:cxn ang="0">
                <a:pos x="0" y="159"/>
              </a:cxn>
            </a:cxnLst>
            <a:rect l="0" t="0" r="r" b="b"/>
            <a:pathLst>
              <a:path w="150" h="195">
                <a:moveTo>
                  <a:pt x="0" y="159"/>
                </a:moveTo>
                <a:lnTo>
                  <a:pt x="16" y="162"/>
                </a:lnTo>
                <a:lnTo>
                  <a:pt x="87" y="195"/>
                </a:lnTo>
                <a:lnTo>
                  <a:pt x="150" y="120"/>
                </a:lnTo>
                <a:lnTo>
                  <a:pt x="140" y="67"/>
                </a:lnTo>
                <a:lnTo>
                  <a:pt x="53" y="0"/>
                </a:lnTo>
                <a:lnTo>
                  <a:pt x="0" y="159"/>
                </a:lnTo>
                <a:close/>
              </a:path>
            </a:pathLst>
          </a:custGeom>
          <a:solidFill>
            <a:srgbClr val="147AB8"/>
          </a:solidFill>
          <a:ln w="12700" cmpd="sng">
            <a:noFill/>
            <a:round/>
            <a:headEnd/>
            <a:tailEnd/>
          </a:ln>
        </p:spPr>
        <p:txBody>
          <a:bodyPr/>
          <a:lstStyle/>
          <a:p>
            <a:endParaRPr lang="en-US"/>
          </a:p>
        </p:txBody>
      </p:sp>
      <p:sp>
        <p:nvSpPr>
          <p:cNvPr id="407571" name="Freeform 19"/>
          <p:cNvSpPr>
            <a:spLocks/>
          </p:cNvSpPr>
          <p:nvPr/>
        </p:nvSpPr>
        <p:spPr bwMode="auto">
          <a:xfrm>
            <a:off x="8250238" y="3865563"/>
            <a:ext cx="53975" cy="225425"/>
          </a:xfrm>
          <a:custGeom>
            <a:avLst/>
            <a:gdLst/>
            <a:ahLst/>
            <a:cxnLst>
              <a:cxn ang="0">
                <a:pos x="0" y="124"/>
              </a:cxn>
              <a:cxn ang="0">
                <a:pos x="13" y="491"/>
              </a:cxn>
              <a:cxn ang="0">
                <a:pos x="78" y="336"/>
              </a:cxn>
              <a:cxn ang="0">
                <a:pos x="24" y="0"/>
              </a:cxn>
              <a:cxn ang="0">
                <a:pos x="0" y="124"/>
              </a:cxn>
            </a:cxnLst>
            <a:rect l="0" t="0" r="r" b="b"/>
            <a:pathLst>
              <a:path w="78" h="491">
                <a:moveTo>
                  <a:pt x="0" y="124"/>
                </a:moveTo>
                <a:lnTo>
                  <a:pt x="13" y="491"/>
                </a:lnTo>
                <a:lnTo>
                  <a:pt x="78" y="336"/>
                </a:lnTo>
                <a:lnTo>
                  <a:pt x="24" y="0"/>
                </a:lnTo>
                <a:lnTo>
                  <a:pt x="0" y="124"/>
                </a:lnTo>
                <a:close/>
              </a:path>
            </a:pathLst>
          </a:custGeom>
          <a:solidFill>
            <a:srgbClr val="147AB8"/>
          </a:solidFill>
          <a:ln w="12700" cmpd="sng">
            <a:noFill/>
            <a:round/>
            <a:headEnd/>
            <a:tailEnd/>
          </a:ln>
        </p:spPr>
        <p:txBody>
          <a:bodyPr/>
          <a:lstStyle/>
          <a:p>
            <a:endParaRPr lang="en-US"/>
          </a:p>
        </p:txBody>
      </p:sp>
      <p:sp>
        <p:nvSpPr>
          <p:cNvPr id="407572" name="Freeform 20"/>
          <p:cNvSpPr>
            <a:spLocks/>
          </p:cNvSpPr>
          <p:nvPr/>
        </p:nvSpPr>
        <p:spPr bwMode="auto">
          <a:xfrm>
            <a:off x="8062913" y="4202113"/>
            <a:ext cx="195262" cy="173037"/>
          </a:xfrm>
          <a:custGeom>
            <a:avLst/>
            <a:gdLst/>
            <a:ahLst/>
            <a:cxnLst>
              <a:cxn ang="0">
                <a:pos x="0" y="380"/>
              </a:cxn>
              <a:cxn ang="0">
                <a:pos x="49" y="303"/>
              </a:cxn>
              <a:cxn ang="0">
                <a:pos x="123" y="303"/>
              </a:cxn>
              <a:cxn ang="0">
                <a:pos x="163" y="206"/>
              </a:cxn>
              <a:cxn ang="0">
                <a:pos x="226" y="136"/>
              </a:cxn>
              <a:cxn ang="0">
                <a:pos x="269" y="0"/>
              </a:cxn>
              <a:cxn ang="0">
                <a:pos x="286" y="100"/>
              </a:cxn>
              <a:cxn ang="0">
                <a:pos x="241" y="318"/>
              </a:cxn>
              <a:cxn ang="0">
                <a:pos x="152" y="371"/>
              </a:cxn>
              <a:cxn ang="0">
                <a:pos x="85" y="355"/>
              </a:cxn>
              <a:cxn ang="0">
                <a:pos x="0" y="380"/>
              </a:cxn>
            </a:cxnLst>
            <a:rect l="0" t="0" r="r" b="b"/>
            <a:pathLst>
              <a:path w="286" h="380">
                <a:moveTo>
                  <a:pt x="0" y="380"/>
                </a:moveTo>
                <a:lnTo>
                  <a:pt x="49" y="303"/>
                </a:lnTo>
                <a:lnTo>
                  <a:pt x="123" y="303"/>
                </a:lnTo>
                <a:lnTo>
                  <a:pt x="163" y="206"/>
                </a:lnTo>
                <a:lnTo>
                  <a:pt x="226" y="136"/>
                </a:lnTo>
                <a:lnTo>
                  <a:pt x="269" y="0"/>
                </a:lnTo>
                <a:lnTo>
                  <a:pt x="286" y="100"/>
                </a:lnTo>
                <a:lnTo>
                  <a:pt x="241" y="318"/>
                </a:lnTo>
                <a:lnTo>
                  <a:pt x="152" y="371"/>
                </a:lnTo>
                <a:lnTo>
                  <a:pt x="85" y="355"/>
                </a:lnTo>
                <a:lnTo>
                  <a:pt x="0" y="380"/>
                </a:lnTo>
                <a:close/>
              </a:path>
            </a:pathLst>
          </a:custGeom>
          <a:solidFill>
            <a:srgbClr val="147AB8"/>
          </a:solidFill>
          <a:ln w="12700" cmpd="sng">
            <a:noFill/>
            <a:round/>
            <a:headEnd/>
            <a:tailEnd/>
          </a:ln>
        </p:spPr>
        <p:txBody>
          <a:bodyPr/>
          <a:lstStyle/>
          <a:p>
            <a:endParaRPr lang="en-US"/>
          </a:p>
        </p:txBody>
      </p:sp>
      <p:sp>
        <p:nvSpPr>
          <p:cNvPr id="407573" name="Freeform 21"/>
          <p:cNvSpPr>
            <a:spLocks/>
          </p:cNvSpPr>
          <p:nvPr/>
        </p:nvSpPr>
        <p:spPr bwMode="auto">
          <a:xfrm>
            <a:off x="7172325" y="4897438"/>
            <a:ext cx="31750" cy="79375"/>
          </a:xfrm>
          <a:custGeom>
            <a:avLst/>
            <a:gdLst/>
            <a:ahLst/>
            <a:cxnLst>
              <a:cxn ang="0">
                <a:pos x="0" y="0"/>
              </a:cxn>
              <a:cxn ang="0">
                <a:pos x="8" y="166"/>
              </a:cxn>
              <a:cxn ang="0">
                <a:pos x="47" y="135"/>
              </a:cxn>
              <a:cxn ang="0">
                <a:pos x="27" y="34"/>
              </a:cxn>
              <a:cxn ang="0">
                <a:pos x="0" y="0"/>
              </a:cxn>
            </a:cxnLst>
            <a:rect l="0" t="0" r="r" b="b"/>
            <a:pathLst>
              <a:path w="47" h="166">
                <a:moveTo>
                  <a:pt x="0" y="0"/>
                </a:moveTo>
                <a:lnTo>
                  <a:pt x="8" y="166"/>
                </a:lnTo>
                <a:lnTo>
                  <a:pt x="47" y="135"/>
                </a:lnTo>
                <a:lnTo>
                  <a:pt x="27" y="34"/>
                </a:lnTo>
                <a:lnTo>
                  <a:pt x="0" y="0"/>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74" name="Freeform 22"/>
          <p:cNvSpPr>
            <a:spLocks/>
          </p:cNvSpPr>
          <p:nvPr/>
        </p:nvSpPr>
        <p:spPr bwMode="auto">
          <a:xfrm>
            <a:off x="5965825" y="2951163"/>
            <a:ext cx="184150" cy="157162"/>
          </a:xfrm>
          <a:custGeom>
            <a:avLst/>
            <a:gdLst/>
            <a:ahLst/>
            <a:cxnLst>
              <a:cxn ang="0">
                <a:pos x="0" y="42"/>
              </a:cxn>
              <a:cxn ang="0">
                <a:pos x="1" y="81"/>
              </a:cxn>
              <a:cxn ang="0">
                <a:pos x="48" y="186"/>
              </a:cxn>
              <a:cxn ang="0">
                <a:pos x="124" y="165"/>
              </a:cxn>
              <a:cxn ang="0">
                <a:pos x="73" y="206"/>
              </a:cxn>
              <a:cxn ang="0">
                <a:pos x="132" y="255"/>
              </a:cxn>
              <a:cxn ang="0">
                <a:pos x="81" y="265"/>
              </a:cxn>
              <a:cxn ang="0">
                <a:pos x="159" y="337"/>
              </a:cxn>
              <a:cxn ang="0">
                <a:pos x="269" y="123"/>
              </a:cxn>
              <a:cxn ang="0">
                <a:pos x="139" y="0"/>
              </a:cxn>
              <a:cxn ang="0">
                <a:pos x="144" y="119"/>
              </a:cxn>
              <a:cxn ang="0">
                <a:pos x="93" y="30"/>
              </a:cxn>
              <a:cxn ang="0">
                <a:pos x="0" y="42"/>
              </a:cxn>
            </a:cxnLst>
            <a:rect l="0" t="0" r="r" b="b"/>
            <a:pathLst>
              <a:path w="269" h="337">
                <a:moveTo>
                  <a:pt x="0" y="42"/>
                </a:moveTo>
                <a:lnTo>
                  <a:pt x="1" y="81"/>
                </a:lnTo>
                <a:lnTo>
                  <a:pt x="48" y="186"/>
                </a:lnTo>
                <a:lnTo>
                  <a:pt x="124" y="165"/>
                </a:lnTo>
                <a:lnTo>
                  <a:pt x="73" y="206"/>
                </a:lnTo>
                <a:lnTo>
                  <a:pt x="132" y="255"/>
                </a:lnTo>
                <a:lnTo>
                  <a:pt x="81" y="265"/>
                </a:lnTo>
                <a:lnTo>
                  <a:pt x="159" y="337"/>
                </a:lnTo>
                <a:lnTo>
                  <a:pt x="269" y="123"/>
                </a:lnTo>
                <a:lnTo>
                  <a:pt x="139" y="0"/>
                </a:lnTo>
                <a:lnTo>
                  <a:pt x="144" y="119"/>
                </a:lnTo>
                <a:lnTo>
                  <a:pt x="93" y="30"/>
                </a:lnTo>
                <a:lnTo>
                  <a:pt x="0" y="42"/>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75" name="Freeform 23"/>
          <p:cNvSpPr>
            <a:spLocks/>
          </p:cNvSpPr>
          <p:nvPr/>
        </p:nvSpPr>
        <p:spPr bwMode="auto">
          <a:xfrm>
            <a:off x="5581650" y="3883025"/>
            <a:ext cx="77788" cy="95250"/>
          </a:xfrm>
          <a:custGeom>
            <a:avLst/>
            <a:gdLst/>
            <a:ahLst/>
            <a:cxnLst>
              <a:cxn ang="0">
                <a:pos x="10" y="209"/>
              </a:cxn>
              <a:cxn ang="0">
                <a:pos x="94" y="194"/>
              </a:cxn>
              <a:cxn ang="0">
                <a:pos x="115" y="52"/>
              </a:cxn>
              <a:cxn ang="0">
                <a:pos x="70" y="0"/>
              </a:cxn>
              <a:cxn ang="0">
                <a:pos x="0" y="84"/>
              </a:cxn>
              <a:cxn ang="0">
                <a:pos x="28" y="133"/>
              </a:cxn>
              <a:cxn ang="0">
                <a:pos x="10" y="209"/>
              </a:cxn>
            </a:cxnLst>
            <a:rect l="0" t="0" r="r" b="b"/>
            <a:pathLst>
              <a:path w="115" h="209">
                <a:moveTo>
                  <a:pt x="10" y="209"/>
                </a:moveTo>
                <a:lnTo>
                  <a:pt x="94" y="194"/>
                </a:lnTo>
                <a:lnTo>
                  <a:pt x="115" y="52"/>
                </a:lnTo>
                <a:lnTo>
                  <a:pt x="70" y="0"/>
                </a:lnTo>
                <a:lnTo>
                  <a:pt x="0" y="84"/>
                </a:lnTo>
                <a:lnTo>
                  <a:pt x="28" y="133"/>
                </a:lnTo>
                <a:lnTo>
                  <a:pt x="10" y="209"/>
                </a:lnTo>
                <a:close/>
              </a:path>
            </a:pathLst>
          </a:custGeom>
          <a:gradFill rotWithShape="1">
            <a:gsLst>
              <a:gs pos="0">
                <a:srgbClr val="147AB8">
                  <a:gamma/>
                  <a:shade val="46275"/>
                  <a:invGamma/>
                </a:srgbClr>
              </a:gs>
              <a:gs pos="100000">
                <a:srgbClr val="147AB8"/>
              </a:gs>
            </a:gsLst>
            <a:path path="rect">
              <a:fillToRect l="50000" t="50000" r="50000" b="50000"/>
            </a:path>
          </a:gradFill>
          <a:ln w="12700" cmpd="sng">
            <a:noFill/>
            <a:round/>
            <a:headEnd/>
            <a:tailEnd/>
          </a:ln>
        </p:spPr>
        <p:txBody>
          <a:bodyPr/>
          <a:lstStyle/>
          <a:p>
            <a:endParaRPr lang="en-US"/>
          </a:p>
        </p:txBody>
      </p:sp>
      <p:sp>
        <p:nvSpPr>
          <p:cNvPr id="407576" name="Freeform 24"/>
          <p:cNvSpPr>
            <a:spLocks/>
          </p:cNvSpPr>
          <p:nvPr/>
        </p:nvSpPr>
        <p:spPr bwMode="auto">
          <a:xfrm>
            <a:off x="5651500" y="3732213"/>
            <a:ext cx="134938" cy="239712"/>
          </a:xfrm>
          <a:custGeom>
            <a:avLst/>
            <a:gdLst/>
            <a:ahLst/>
            <a:cxnLst>
              <a:cxn ang="0">
                <a:pos x="0" y="123"/>
              </a:cxn>
              <a:cxn ang="0">
                <a:pos x="31" y="2"/>
              </a:cxn>
              <a:cxn ang="0">
                <a:pos x="74" y="0"/>
              </a:cxn>
              <a:cxn ang="0">
                <a:pos x="48" y="67"/>
              </a:cxn>
              <a:cxn ang="0">
                <a:pos x="108" y="75"/>
              </a:cxn>
              <a:cxn ang="0">
                <a:pos x="72" y="166"/>
              </a:cxn>
              <a:cxn ang="0">
                <a:pos x="115" y="193"/>
              </a:cxn>
              <a:cxn ang="0">
                <a:pos x="159" y="304"/>
              </a:cxn>
              <a:cxn ang="0">
                <a:pos x="156" y="359"/>
              </a:cxn>
              <a:cxn ang="0">
                <a:pos x="196" y="367"/>
              </a:cxn>
              <a:cxn ang="0">
                <a:pos x="190" y="458"/>
              </a:cxn>
              <a:cxn ang="0">
                <a:pos x="13" y="526"/>
              </a:cxn>
              <a:cxn ang="0">
                <a:pos x="67" y="446"/>
              </a:cxn>
              <a:cxn ang="0">
                <a:pos x="22" y="416"/>
              </a:cxn>
              <a:cxn ang="0">
                <a:pos x="35" y="359"/>
              </a:cxn>
              <a:cxn ang="0">
                <a:pos x="81" y="325"/>
              </a:cxn>
              <a:cxn ang="0">
                <a:pos x="76" y="230"/>
              </a:cxn>
              <a:cxn ang="0">
                <a:pos x="28" y="245"/>
              </a:cxn>
              <a:cxn ang="0">
                <a:pos x="20" y="128"/>
              </a:cxn>
              <a:cxn ang="0">
                <a:pos x="0" y="123"/>
              </a:cxn>
            </a:cxnLst>
            <a:rect l="0" t="0" r="r" b="b"/>
            <a:pathLst>
              <a:path w="196" h="526">
                <a:moveTo>
                  <a:pt x="0" y="123"/>
                </a:moveTo>
                <a:lnTo>
                  <a:pt x="31" y="2"/>
                </a:lnTo>
                <a:lnTo>
                  <a:pt x="74" y="0"/>
                </a:lnTo>
                <a:lnTo>
                  <a:pt x="48" y="67"/>
                </a:lnTo>
                <a:lnTo>
                  <a:pt x="108" y="75"/>
                </a:lnTo>
                <a:lnTo>
                  <a:pt x="72" y="166"/>
                </a:lnTo>
                <a:lnTo>
                  <a:pt x="115" y="193"/>
                </a:lnTo>
                <a:lnTo>
                  <a:pt x="159" y="304"/>
                </a:lnTo>
                <a:lnTo>
                  <a:pt x="156" y="359"/>
                </a:lnTo>
                <a:lnTo>
                  <a:pt x="196" y="367"/>
                </a:lnTo>
                <a:lnTo>
                  <a:pt x="190" y="458"/>
                </a:lnTo>
                <a:lnTo>
                  <a:pt x="13" y="526"/>
                </a:lnTo>
                <a:lnTo>
                  <a:pt x="67" y="446"/>
                </a:lnTo>
                <a:lnTo>
                  <a:pt x="22" y="416"/>
                </a:lnTo>
                <a:lnTo>
                  <a:pt x="35" y="359"/>
                </a:lnTo>
                <a:lnTo>
                  <a:pt x="81" y="325"/>
                </a:lnTo>
                <a:lnTo>
                  <a:pt x="76" y="230"/>
                </a:lnTo>
                <a:lnTo>
                  <a:pt x="28" y="245"/>
                </a:lnTo>
                <a:lnTo>
                  <a:pt x="20" y="128"/>
                </a:lnTo>
                <a:lnTo>
                  <a:pt x="0" y="123"/>
                </a:lnTo>
                <a:close/>
              </a:path>
            </a:pathLst>
          </a:custGeom>
          <a:gradFill rotWithShape="1">
            <a:gsLst>
              <a:gs pos="0">
                <a:srgbClr val="147AB8">
                  <a:gamma/>
                  <a:shade val="46275"/>
                  <a:invGamma/>
                </a:srgbClr>
              </a:gs>
              <a:gs pos="100000">
                <a:srgbClr val="147AB8"/>
              </a:gs>
            </a:gsLst>
            <a:path path="rect">
              <a:fillToRect l="50000" t="50000" r="50000" b="50000"/>
            </a:path>
          </a:gradFill>
          <a:ln w="12700" cmpd="sng">
            <a:noFill/>
            <a:round/>
            <a:headEnd/>
            <a:tailEnd/>
          </a:ln>
        </p:spPr>
        <p:txBody>
          <a:bodyPr/>
          <a:lstStyle/>
          <a:p>
            <a:endParaRPr lang="en-US"/>
          </a:p>
        </p:txBody>
      </p:sp>
      <p:sp>
        <p:nvSpPr>
          <p:cNvPr id="407577" name="Freeform 25"/>
          <p:cNvSpPr>
            <a:spLocks/>
          </p:cNvSpPr>
          <p:nvPr/>
        </p:nvSpPr>
        <p:spPr bwMode="auto">
          <a:xfrm>
            <a:off x="5921375" y="4205288"/>
            <a:ext cx="26988" cy="55562"/>
          </a:xfrm>
          <a:custGeom>
            <a:avLst/>
            <a:gdLst/>
            <a:ahLst/>
            <a:cxnLst>
              <a:cxn ang="0">
                <a:pos x="0" y="18"/>
              </a:cxn>
              <a:cxn ang="0">
                <a:pos x="8" y="111"/>
              </a:cxn>
              <a:cxn ang="0">
                <a:pos x="24" y="120"/>
              </a:cxn>
              <a:cxn ang="0">
                <a:pos x="41" y="47"/>
              </a:cxn>
              <a:cxn ang="0">
                <a:pos x="25" y="0"/>
              </a:cxn>
              <a:cxn ang="0">
                <a:pos x="0" y="18"/>
              </a:cxn>
            </a:cxnLst>
            <a:rect l="0" t="0" r="r" b="b"/>
            <a:pathLst>
              <a:path w="41" h="120">
                <a:moveTo>
                  <a:pt x="0" y="18"/>
                </a:moveTo>
                <a:lnTo>
                  <a:pt x="8" y="111"/>
                </a:lnTo>
                <a:lnTo>
                  <a:pt x="24" y="120"/>
                </a:lnTo>
                <a:lnTo>
                  <a:pt x="41" y="47"/>
                </a:lnTo>
                <a:lnTo>
                  <a:pt x="25" y="0"/>
                </a:lnTo>
                <a:lnTo>
                  <a:pt x="0" y="18"/>
                </a:lnTo>
                <a:close/>
              </a:path>
            </a:pathLst>
          </a:custGeom>
          <a:solidFill>
            <a:srgbClr val="147AB8"/>
          </a:solidFill>
          <a:ln w="12700" cmpd="sng">
            <a:noFill/>
            <a:round/>
            <a:headEnd/>
            <a:tailEnd/>
          </a:ln>
        </p:spPr>
        <p:txBody>
          <a:bodyPr/>
          <a:lstStyle/>
          <a:p>
            <a:endParaRPr lang="en-US"/>
          </a:p>
        </p:txBody>
      </p:sp>
      <p:sp>
        <p:nvSpPr>
          <p:cNvPr id="407578" name="Freeform 26"/>
          <p:cNvSpPr>
            <a:spLocks/>
          </p:cNvSpPr>
          <p:nvPr/>
        </p:nvSpPr>
        <p:spPr bwMode="auto">
          <a:xfrm>
            <a:off x="5995988" y="4276725"/>
            <a:ext cx="52387" cy="36513"/>
          </a:xfrm>
          <a:custGeom>
            <a:avLst/>
            <a:gdLst/>
            <a:ahLst/>
            <a:cxnLst>
              <a:cxn ang="0">
                <a:pos x="0" y="19"/>
              </a:cxn>
              <a:cxn ang="0">
                <a:pos x="66" y="81"/>
              </a:cxn>
              <a:cxn ang="0">
                <a:pos x="78" y="0"/>
              </a:cxn>
              <a:cxn ang="0">
                <a:pos x="0" y="19"/>
              </a:cxn>
            </a:cxnLst>
            <a:rect l="0" t="0" r="r" b="b"/>
            <a:pathLst>
              <a:path w="78" h="81">
                <a:moveTo>
                  <a:pt x="0" y="19"/>
                </a:moveTo>
                <a:lnTo>
                  <a:pt x="66" y="81"/>
                </a:lnTo>
                <a:lnTo>
                  <a:pt x="78" y="0"/>
                </a:lnTo>
                <a:lnTo>
                  <a:pt x="0" y="19"/>
                </a:lnTo>
                <a:close/>
              </a:path>
            </a:pathLst>
          </a:custGeom>
          <a:solidFill>
            <a:srgbClr val="147AB8"/>
          </a:solidFill>
          <a:ln w="28575" cmpd="sng">
            <a:noFill/>
            <a:round/>
            <a:headEnd/>
            <a:tailEnd/>
          </a:ln>
        </p:spPr>
        <p:txBody>
          <a:bodyPr/>
          <a:lstStyle/>
          <a:p>
            <a:endParaRPr lang="en-US"/>
          </a:p>
        </p:txBody>
      </p:sp>
      <p:sp>
        <p:nvSpPr>
          <p:cNvPr id="407579" name="Freeform 27"/>
          <p:cNvSpPr>
            <a:spLocks/>
          </p:cNvSpPr>
          <p:nvPr/>
        </p:nvSpPr>
        <p:spPr bwMode="auto">
          <a:xfrm>
            <a:off x="5583238" y="3087688"/>
            <a:ext cx="3481387" cy="2003425"/>
          </a:xfrm>
          <a:custGeom>
            <a:avLst/>
            <a:gdLst/>
            <a:ahLst/>
            <a:cxnLst>
              <a:cxn ang="0">
                <a:pos x="1323" y="3705"/>
              </a:cxn>
              <a:cxn ang="0">
                <a:pos x="1756" y="3423"/>
              </a:cxn>
              <a:cxn ang="0">
                <a:pos x="1466" y="3134"/>
              </a:cxn>
              <a:cxn ang="0">
                <a:pos x="1926" y="3285"/>
              </a:cxn>
              <a:cxn ang="0">
                <a:pos x="2204" y="4078"/>
              </a:cxn>
              <a:cxn ang="0">
                <a:pos x="2564" y="3414"/>
              </a:cxn>
              <a:cxn ang="0">
                <a:pos x="2787" y="4152"/>
              </a:cxn>
              <a:cxn ang="0">
                <a:pos x="2797" y="4112"/>
              </a:cxn>
              <a:cxn ang="0">
                <a:pos x="3014" y="3919"/>
              </a:cxn>
              <a:cxn ang="0">
                <a:pos x="3110" y="3448"/>
              </a:cxn>
              <a:cxn ang="0">
                <a:pos x="3312" y="2679"/>
              </a:cxn>
              <a:cxn ang="0">
                <a:pos x="3429" y="2585"/>
              </a:cxn>
              <a:cxn ang="0">
                <a:pos x="3592" y="2381"/>
              </a:cxn>
              <a:cxn ang="0">
                <a:pos x="3678" y="1729"/>
              </a:cxn>
              <a:cxn ang="0">
                <a:pos x="4316" y="1261"/>
              </a:cxn>
              <a:cxn ang="0">
                <a:pos x="4225" y="1958"/>
              </a:cxn>
              <a:cxn ang="0">
                <a:pos x="4568" y="1397"/>
              </a:cxn>
              <a:cxn ang="0">
                <a:pos x="5011" y="1085"/>
              </a:cxn>
              <a:cxn ang="0">
                <a:pos x="4562" y="764"/>
              </a:cxn>
              <a:cxn ang="0">
                <a:pos x="4038" y="488"/>
              </a:cxn>
              <a:cxn ang="0">
                <a:pos x="3530" y="417"/>
              </a:cxn>
              <a:cxn ang="0">
                <a:pos x="2941" y="406"/>
              </a:cxn>
              <a:cxn ang="0">
                <a:pos x="2964" y="71"/>
              </a:cxn>
              <a:cxn ang="0">
                <a:pos x="2441" y="345"/>
              </a:cxn>
              <a:cxn ang="0">
                <a:pos x="2230" y="594"/>
              </a:cxn>
              <a:cxn ang="0">
                <a:pos x="2096" y="845"/>
              </a:cxn>
              <a:cxn ang="0">
                <a:pos x="1972" y="805"/>
              </a:cxn>
              <a:cxn ang="0">
                <a:pos x="1604" y="753"/>
              </a:cxn>
              <a:cxn ang="0">
                <a:pos x="1251" y="1002"/>
              </a:cxn>
              <a:cxn ang="0">
                <a:pos x="1122" y="983"/>
              </a:cxn>
              <a:cxn ang="0">
                <a:pos x="1048" y="674"/>
              </a:cxn>
              <a:cxn ang="0">
                <a:pos x="827" y="670"/>
              </a:cxn>
              <a:cxn ang="0">
                <a:pos x="635" y="820"/>
              </a:cxn>
              <a:cxn ang="0">
                <a:pos x="365" y="1328"/>
              </a:cxn>
              <a:cxn ang="0">
                <a:pos x="563" y="1613"/>
              </a:cxn>
              <a:cxn ang="0">
                <a:pos x="713" y="1397"/>
              </a:cxn>
              <a:cxn ang="0">
                <a:pos x="847" y="976"/>
              </a:cxn>
              <a:cxn ang="0">
                <a:pos x="940" y="1352"/>
              </a:cxn>
              <a:cxn ang="0">
                <a:pos x="771" y="1601"/>
              </a:cxn>
              <a:cxn ang="0">
                <a:pos x="555" y="1744"/>
              </a:cxn>
              <a:cxn ang="0">
                <a:pos x="447" y="1593"/>
              </a:cxn>
              <a:cxn ang="0">
                <a:pos x="362" y="1911"/>
              </a:cxn>
              <a:cxn ang="0">
                <a:pos x="121" y="2097"/>
              </a:cxn>
              <a:cxn ang="0">
                <a:pos x="194" y="2382"/>
              </a:cxn>
              <a:cxn ang="0">
                <a:pos x="53" y="2707"/>
              </a:cxn>
              <a:cxn ang="0">
                <a:pos x="318" y="2467"/>
              </a:cxn>
              <a:cxn ang="0">
                <a:pos x="462" y="2324"/>
              </a:cxn>
              <a:cxn ang="0">
                <a:pos x="672" y="2609"/>
              </a:cxn>
              <a:cxn ang="0">
                <a:pos x="549" y="2271"/>
              </a:cxn>
              <a:cxn ang="0">
                <a:pos x="751" y="2577"/>
              </a:cxn>
              <a:cxn ang="0">
                <a:pos x="825" y="2745"/>
              </a:cxn>
              <a:cxn ang="0">
                <a:pos x="940" y="2507"/>
              </a:cxn>
              <a:cxn ang="0">
                <a:pos x="1050" y="2194"/>
              </a:cxn>
              <a:cxn ang="0">
                <a:pos x="1169" y="2267"/>
              </a:cxn>
              <a:cxn ang="0">
                <a:pos x="1199" y="2198"/>
              </a:cxn>
              <a:cxn ang="0">
                <a:pos x="1132" y="2449"/>
              </a:cxn>
              <a:cxn ang="0">
                <a:pos x="928" y="2645"/>
              </a:cxn>
              <a:cxn ang="0">
                <a:pos x="1155" y="2724"/>
              </a:cxn>
            </a:cxnLst>
            <a:rect l="0" t="0" r="r" b="b"/>
            <a:pathLst>
              <a:path w="5077" h="4372">
                <a:moveTo>
                  <a:pt x="1059" y="3084"/>
                </a:moveTo>
                <a:lnTo>
                  <a:pt x="1126" y="3093"/>
                </a:lnTo>
                <a:lnTo>
                  <a:pt x="1213" y="3362"/>
                </a:lnTo>
                <a:lnTo>
                  <a:pt x="1277" y="3562"/>
                </a:lnTo>
                <a:lnTo>
                  <a:pt x="1323" y="3705"/>
                </a:lnTo>
                <a:lnTo>
                  <a:pt x="1343" y="3872"/>
                </a:lnTo>
                <a:lnTo>
                  <a:pt x="1474" y="3816"/>
                </a:lnTo>
                <a:lnTo>
                  <a:pt x="1635" y="3679"/>
                </a:lnTo>
                <a:lnTo>
                  <a:pt x="1706" y="3582"/>
                </a:lnTo>
                <a:lnTo>
                  <a:pt x="1756" y="3423"/>
                </a:lnTo>
                <a:lnTo>
                  <a:pt x="1661" y="3255"/>
                </a:lnTo>
                <a:lnTo>
                  <a:pt x="1608" y="3346"/>
                </a:lnTo>
                <a:lnTo>
                  <a:pt x="1567" y="3343"/>
                </a:lnTo>
                <a:lnTo>
                  <a:pt x="1527" y="3316"/>
                </a:lnTo>
                <a:lnTo>
                  <a:pt x="1466" y="3134"/>
                </a:lnTo>
                <a:lnTo>
                  <a:pt x="1458" y="3067"/>
                </a:lnTo>
                <a:lnTo>
                  <a:pt x="1508" y="3061"/>
                </a:lnTo>
                <a:lnTo>
                  <a:pt x="1545" y="3168"/>
                </a:lnTo>
                <a:lnTo>
                  <a:pt x="1697" y="3271"/>
                </a:lnTo>
                <a:lnTo>
                  <a:pt x="1926" y="3285"/>
                </a:lnTo>
                <a:lnTo>
                  <a:pt x="2026" y="3504"/>
                </a:lnTo>
                <a:lnTo>
                  <a:pt x="2064" y="3487"/>
                </a:lnTo>
                <a:lnTo>
                  <a:pt x="2123" y="3739"/>
                </a:lnTo>
                <a:lnTo>
                  <a:pt x="2147" y="3891"/>
                </a:lnTo>
                <a:lnTo>
                  <a:pt x="2204" y="4078"/>
                </a:lnTo>
                <a:lnTo>
                  <a:pt x="2265" y="3983"/>
                </a:lnTo>
                <a:lnTo>
                  <a:pt x="2279" y="3735"/>
                </a:lnTo>
                <a:lnTo>
                  <a:pt x="2475" y="3440"/>
                </a:lnTo>
                <a:lnTo>
                  <a:pt x="2531" y="3455"/>
                </a:lnTo>
                <a:lnTo>
                  <a:pt x="2564" y="3414"/>
                </a:lnTo>
                <a:lnTo>
                  <a:pt x="2637" y="3616"/>
                </a:lnTo>
                <a:lnTo>
                  <a:pt x="2635" y="3720"/>
                </a:lnTo>
                <a:lnTo>
                  <a:pt x="2698" y="3657"/>
                </a:lnTo>
                <a:lnTo>
                  <a:pt x="2739" y="4074"/>
                </a:lnTo>
                <a:lnTo>
                  <a:pt x="2787" y="4152"/>
                </a:lnTo>
                <a:lnTo>
                  <a:pt x="2816" y="4309"/>
                </a:lnTo>
                <a:lnTo>
                  <a:pt x="2882" y="4372"/>
                </a:lnTo>
                <a:lnTo>
                  <a:pt x="2883" y="4372"/>
                </a:lnTo>
                <a:lnTo>
                  <a:pt x="2870" y="4216"/>
                </a:lnTo>
                <a:lnTo>
                  <a:pt x="2797" y="4112"/>
                </a:lnTo>
                <a:lnTo>
                  <a:pt x="2760" y="3983"/>
                </a:lnTo>
                <a:lnTo>
                  <a:pt x="2785" y="3834"/>
                </a:lnTo>
                <a:lnTo>
                  <a:pt x="2871" y="3968"/>
                </a:lnTo>
                <a:lnTo>
                  <a:pt x="2908" y="4057"/>
                </a:lnTo>
                <a:lnTo>
                  <a:pt x="3014" y="3919"/>
                </a:lnTo>
                <a:lnTo>
                  <a:pt x="3004" y="3752"/>
                </a:lnTo>
                <a:lnTo>
                  <a:pt x="2922" y="3595"/>
                </a:lnTo>
                <a:lnTo>
                  <a:pt x="2983" y="3471"/>
                </a:lnTo>
                <a:lnTo>
                  <a:pt x="3038" y="3527"/>
                </a:lnTo>
                <a:lnTo>
                  <a:pt x="3110" y="3448"/>
                </a:lnTo>
                <a:lnTo>
                  <a:pt x="3256" y="3320"/>
                </a:lnTo>
                <a:lnTo>
                  <a:pt x="3337" y="2984"/>
                </a:lnTo>
                <a:lnTo>
                  <a:pt x="3270" y="2828"/>
                </a:lnTo>
                <a:lnTo>
                  <a:pt x="3356" y="2702"/>
                </a:lnTo>
                <a:lnTo>
                  <a:pt x="3312" y="2679"/>
                </a:lnTo>
                <a:lnTo>
                  <a:pt x="3265" y="2707"/>
                </a:lnTo>
                <a:lnTo>
                  <a:pt x="3229" y="2645"/>
                </a:lnTo>
                <a:lnTo>
                  <a:pt x="3335" y="2507"/>
                </a:lnTo>
                <a:lnTo>
                  <a:pt x="3322" y="2631"/>
                </a:lnTo>
                <a:lnTo>
                  <a:pt x="3429" y="2585"/>
                </a:lnTo>
                <a:lnTo>
                  <a:pt x="3457" y="2679"/>
                </a:lnTo>
                <a:lnTo>
                  <a:pt x="3448" y="2851"/>
                </a:lnTo>
                <a:lnTo>
                  <a:pt x="3534" y="2767"/>
                </a:lnTo>
                <a:lnTo>
                  <a:pt x="3481" y="2573"/>
                </a:lnTo>
                <a:lnTo>
                  <a:pt x="3592" y="2381"/>
                </a:lnTo>
                <a:lnTo>
                  <a:pt x="3628" y="2419"/>
                </a:lnTo>
                <a:lnTo>
                  <a:pt x="3805" y="2100"/>
                </a:lnTo>
                <a:lnTo>
                  <a:pt x="3837" y="1884"/>
                </a:lnTo>
                <a:lnTo>
                  <a:pt x="3792" y="1757"/>
                </a:lnTo>
                <a:lnTo>
                  <a:pt x="3678" y="1729"/>
                </a:lnTo>
                <a:lnTo>
                  <a:pt x="3866" y="1445"/>
                </a:lnTo>
                <a:lnTo>
                  <a:pt x="4019" y="1443"/>
                </a:lnTo>
                <a:lnTo>
                  <a:pt x="4177" y="1449"/>
                </a:lnTo>
                <a:lnTo>
                  <a:pt x="4237" y="1278"/>
                </a:lnTo>
                <a:lnTo>
                  <a:pt x="4316" y="1261"/>
                </a:lnTo>
                <a:lnTo>
                  <a:pt x="4310" y="1354"/>
                </a:lnTo>
                <a:lnTo>
                  <a:pt x="4413" y="1241"/>
                </a:lnTo>
                <a:lnTo>
                  <a:pt x="4226" y="1533"/>
                </a:lnTo>
                <a:lnTo>
                  <a:pt x="4203" y="1608"/>
                </a:lnTo>
                <a:lnTo>
                  <a:pt x="4225" y="1958"/>
                </a:lnTo>
                <a:lnTo>
                  <a:pt x="4360" y="1730"/>
                </a:lnTo>
                <a:lnTo>
                  <a:pt x="4356" y="1517"/>
                </a:lnTo>
                <a:lnTo>
                  <a:pt x="4397" y="1401"/>
                </a:lnTo>
                <a:lnTo>
                  <a:pt x="4514" y="1350"/>
                </a:lnTo>
                <a:lnTo>
                  <a:pt x="4568" y="1397"/>
                </a:lnTo>
                <a:lnTo>
                  <a:pt x="4743" y="1219"/>
                </a:lnTo>
                <a:lnTo>
                  <a:pt x="4800" y="1182"/>
                </a:lnTo>
                <a:lnTo>
                  <a:pt x="4779" y="1075"/>
                </a:lnTo>
                <a:lnTo>
                  <a:pt x="4854" y="1003"/>
                </a:lnTo>
                <a:lnTo>
                  <a:pt x="5011" y="1085"/>
                </a:lnTo>
                <a:lnTo>
                  <a:pt x="5077" y="964"/>
                </a:lnTo>
                <a:lnTo>
                  <a:pt x="4932" y="845"/>
                </a:lnTo>
                <a:lnTo>
                  <a:pt x="4773" y="712"/>
                </a:lnTo>
                <a:lnTo>
                  <a:pt x="4577" y="662"/>
                </a:lnTo>
                <a:lnTo>
                  <a:pt x="4562" y="764"/>
                </a:lnTo>
                <a:lnTo>
                  <a:pt x="4479" y="708"/>
                </a:lnTo>
                <a:lnTo>
                  <a:pt x="4343" y="722"/>
                </a:lnTo>
                <a:lnTo>
                  <a:pt x="4277" y="594"/>
                </a:lnTo>
                <a:lnTo>
                  <a:pt x="4118" y="604"/>
                </a:lnTo>
                <a:lnTo>
                  <a:pt x="4038" y="488"/>
                </a:lnTo>
                <a:lnTo>
                  <a:pt x="3825" y="435"/>
                </a:lnTo>
                <a:lnTo>
                  <a:pt x="3746" y="575"/>
                </a:lnTo>
                <a:lnTo>
                  <a:pt x="3613" y="507"/>
                </a:lnTo>
                <a:lnTo>
                  <a:pt x="3576" y="613"/>
                </a:lnTo>
                <a:lnTo>
                  <a:pt x="3530" y="417"/>
                </a:lnTo>
                <a:lnTo>
                  <a:pt x="3375" y="356"/>
                </a:lnTo>
                <a:lnTo>
                  <a:pt x="3370" y="417"/>
                </a:lnTo>
                <a:lnTo>
                  <a:pt x="3182" y="363"/>
                </a:lnTo>
                <a:lnTo>
                  <a:pt x="3056" y="366"/>
                </a:lnTo>
                <a:lnTo>
                  <a:pt x="2941" y="406"/>
                </a:lnTo>
                <a:lnTo>
                  <a:pt x="3114" y="245"/>
                </a:lnTo>
                <a:lnTo>
                  <a:pt x="3131" y="171"/>
                </a:lnTo>
                <a:lnTo>
                  <a:pt x="3062" y="90"/>
                </a:lnTo>
                <a:lnTo>
                  <a:pt x="2936" y="116"/>
                </a:lnTo>
                <a:lnTo>
                  <a:pt x="2964" y="71"/>
                </a:lnTo>
                <a:lnTo>
                  <a:pt x="2885" y="0"/>
                </a:lnTo>
                <a:lnTo>
                  <a:pt x="2745" y="133"/>
                </a:lnTo>
                <a:lnTo>
                  <a:pt x="2612" y="171"/>
                </a:lnTo>
                <a:lnTo>
                  <a:pt x="2466" y="247"/>
                </a:lnTo>
                <a:lnTo>
                  <a:pt x="2441" y="345"/>
                </a:lnTo>
                <a:lnTo>
                  <a:pt x="2286" y="375"/>
                </a:lnTo>
                <a:lnTo>
                  <a:pt x="2298" y="473"/>
                </a:lnTo>
                <a:lnTo>
                  <a:pt x="2357" y="536"/>
                </a:lnTo>
                <a:lnTo>
                  <a:pt x="2230" y="477"/>
                </a:lnTo>
                <a:lnTo>
                  <a:pt x="2230" y="594"/>
                </a:lnTo>
                <a:lnTo>
                  <a:pt x="2163" y="567"/>
                </a:lnTo>
                <a:lnTo>
                  <a:pt x="2144" y="483"/>
                </a:lnTo>
                <a:lnTo>
                  <a:pt x="2094" y="542"/>
                </a:lnTo>
                <a:lnTo>
                  <a:pt x="2125" y="613"/>
                </a:lnTo>
                <a:lnTo>
                  <a:pt x="2096" y="845"/>
                </a:lnTo>
                <a:lnTo>
                  <a:pt x="2058" y="427"/>
                </a:lnTo>
                <a:lnTo>
                  <a:pt x="2000" y="426"/>
                </a:lnTo>
                <a:lnTo>
                  <a:pt x="1938" y="697"/>
                </a:lnTo>
                <a:lnTo>
                  <a:pt x="1995" y="758"/>
                </a:lnTo>
                <a:lnTo>
                  <a:pt x="1972" y="805"/>
                </a:lnTo>
                <a:lnTo>
                  <a:pt x="1869" y="705"/>
                </a:lnTo>
                <a:lnTo>
                  <a:pt x="1786" y="678"/>
                </a:lnTo>
                <a:lnTo>
                  <a:pt x="1786" y="753"/>
                </a:lnTo>
                <a:lnTo>
                  <a:pt x="1629" y="811"/>
                </a:lnTo>
                <a:lnTo>
                  <a:pt x="1604" y="753"/>
                </a:lnTo>
                <a:lnTo>
                  <a:pt x="1458" y="855"/>
                </a:lnTo>
                <a:lnTo>
                  <a:pt x="1358" y="799"/>
                </a:lnTo>
                <a:lnTo>
                  <a:pt x="1360" y="983"/>
                </a:lnTo>
                <a:lnTo>
                  <a:pt x="1313" y="935"/>
                </a:lnTo>
                <a:lnTo>
                  <a:pt x="1251" y="1002"/>
                </a:lnTo>
                <a:lnTo>
                  <a:pt x="1278" y="1082"/>
                </a:lnTo>
                <a:lnTo>
                  <a:pt x="1170" y="1066"/>
                </a:lnTo>
                <a:lnTo>
                  <a:pt x="1193" y="1136"/>
                </a:lnTo>
                <a:lnTo>
                  <a:pt x="1118" y="1082"/>
                </a:lnTo>
                <a:lnTo>
                  <a:pt x="1122" y="983"/>
                </a:lnTo>
                <a:lnTo>
                  <a:pt x="1051" y="894"/>
                </a:lnTo>
                <a:lnTo>
                  <a:pt x="1226" y="968"/>
                </a:lnTo>
                <a:lnTo>
                  <a:pt x="1280" y="850"/>
                </a:lnTo>
                <a:lnTo>
                  <a:pt x="1148" y="734"/>
                </a:lnTo>
                <a:lnTo>
                  <a:pt x="1048" y="674"/>
                </a:lnTo>
                <a:lnTo>
                  <a:pt x="966" y="657"/>
                </a:lnTo>
                <a:lnTo>
                  <a:pt x="1023" y="636"/>
                </a:lnTo>
                <a:lnTo>
                  <a:pt x="939" y="582"/>
                </a:lnTo>
                <a:lnTo>
                  <a:pt x="870" y="591"/>
                </a:lnTo>
                <a:lnTo>
                  <a:pt x="827" y="670"/>
                </a:lnTo>
                <a:lnTo>
                  <a:pt x="785" y="644"/>
                </a:lnTo>
                <a:lnTo>
                  <a:pt x="732" y="730"/>
                </a:lnTo>
                <a:lnTo>
                  <a:pt x="700" y="708"/>
                </a:lnTo>
                <a:lnTo>
                  <a:pt x="686" y="767"/>
                </a:lnTo>
                <a:lnTo>
                  <a:pt x="635" y="820"/>
                </a:lnTo>
                <a:lnTo>
                  <a:pt x="552" y="1033"/>
                </a:lnTo>
                <a:lnTo>
                  <a:pt x="485" y="1127"/>
                </a:lnTo>
                <a:lnTo>
                  <a:pt x="368" y="1246"/>
                </a:lnTo>
                <a:lnTo>
                  <a:pt x="428" y="1287"/>
                </a:lnTo>
                <a:lnTo>
                  <a:pt x="365" y="1328"/>
                </a:lnTo>
                <a:lnTo>
                  <a:pt x="382" y="1487"/>
                </a:lnTo>
                <a:lnTo>
                  <a:pt x="442" y="1509"/>
                </a:lnTo>
                <a:lnTo>
                  <a:pt x="505" y="1400"/>
                </a:lnTo>
                <a:lnTo>
                  <a:pt x="536" y="1560"/>
                </a:lnTo>
                <a:lnTo>
                  <a:pt x="563" y="1613"/>
                </a:lnTo>
                <a:lnTo>
                  <a:pt x="560" y="1685"/>
                </a:lnTo>
                <a:lnTo>
                  <a:pt x="639" y="1638"/>
                </a:lnTo>
                <a:lnTo>
                  <a:pt x="662" y="1490"/>
                </a:lnTo>
                <a:lnTo>
                  <a:pt x="645" y="1479"/>
                </a:lnTo>
                <a:lnTo>
                  <a:pt x="713" y="1397"/>
                </a:lnTo>
                <a:lnTo>
                  <a:pt x="675" y="1352"/>
                </a:lnTo>
                <a:lnTo>
                  <a:pt x="675" y="1219"/>
                </a:lnTo>
                <a:lnTo>
                  <a:pt x="785" y="1086"/>
                </a:lnTo>
                <a:lnTo>
                  <a:pt x="793" y="992"/>
                </a:lnTo>
                <a:lnTo>
                  <a:pt x="847" y="976"/>
                </a:lnTo>
                <a:lnTo>
                  <a:pt x="885" y="1048"/>
                </a:lnTo>
                <a:lnTo>
                  <a:pt x="772" y="1201"/>
                </a:lnTo>
                <a:lnTo>
                  <a:pt x="777" y="1347"/>
                </a:lnTo>
                <a:lnTo>
                  <a:pt x="821" y="1401"/>
                </a:lnTo>
                <a:lnTo>
                  <a:pt x="940" y="1352"/>
                </a:lnTo>
                <a:lnTo>
                  <a:pt x="1005" y="1396"/>
                </a:lnTo>
                <a:lnTo>
                  <a:pt x="835" y="1438"/>
                </a:lnTo>
                <a:lnTo>
                  <a:pt x="849" y="1590"/>
                </a:lnTo>
                <a:lnTo>
                  <a:pt x="807" y="1538"/>
                </a:lnTo>
                <a:lnTo>
                  <a:pt x="771" y="1601"/>
                </a:lnTo>
                <a:lnTo>
                  <a:pt x="770" y="1688"/>
                </a:lnTo>
                <a:lnTo>
                  <a:pt x="734" y="1744"/>
                </a:lnTo>
                <a:lnTo>
                  <a:pt x="675" y="1726"/>
                </a:lnTo>
                <a:lnTo>
                  <a:pt x="594" y="1789"/>
                </a:lnTo>
                <a:lnTo>
                  <a:pt x="555" y="1744"/>
                </a:lnTo>
                <a:lnTo>
                  <a:pt x="514" y="1749"/>
                </a:lnTo>
                <a:lnTo>
                  <a:pt x="476" y="1718"/>
                </a:lnTo>
                <a:lnTo>
                  <a:pt x="511" y="1631"/>
                </a:lnTo>
                <a:lnTo>
                  <a:pt x="500" y="1541"/>
                </a:lnTo>
                <a:lnTo>
                  <a:pt x="447" y="1593"/>
                </a:lnTo>
                <a:lnTo>
                  <a:pt x="441" y="1677"/>
                </a:lnTo>
                <a:lnTo>
                  <a:pt x="456" y="1814"/>
                </a:lnTo>
                <a:lnTo>
                  <a:pt x="433" y="1793"/>
                </a:lnTo>
                <a:lnTo>
                  <a:pt x="376" y="1818"/>
                </a:lnTo>
                <a:lnTo>
                  <a:pt x="362" y="1911"/>
                </a:lnTo>
                <a:lnTo>
                  <a:pt x="283" y="1958"/>
                </a:lnTo>
                <a:lnTo>
                  <a:pt x="253" y="2043"/>
                </a:lnTo>
                <a:lnTo>
                  <a:pt x="192" y="2028"/>
                </a:lnTo>
                <a:lnTo>
                  <a:pt x="202" y="2092"/>
                </a:lnTo>
                <a:lnTo>
                  <a:pt x="121" y="2097"/>
                </a:lnTo>
                <a:lnTo>
                  <a:pt x="129" y="2136"/>
                </a:lnTo>
                <a:lnTo>
                  <a:pt x="195" y="2168"/>
                </a:lnTo>
                <a:lnTo>
                  <a:pt x="187" y="2194"/>
                </a:lnTo>
                <a:lnTo>
                  <a:pt x="221" y="2279"/>
                </a:lnTo>
                <a:lnTo>
                  <a:pt x="194" y="2382"/>
                </a:lnTo>
                <a:lnTo>
                  <a:pt x="33" y="2366"/>
                </a:lnTo>
                <a:lnTo>
                  <a:pt x="5" y="2401"/>
                </a:lnTo>
                <a:lnTo>
                  <a:pt x="0" y="2627"/>
                </a:lnTo>
                <a:lnTo>
                  <a:pt x="16" y="2713"/>
                </a:lnTo>
                <a:lnTo>
                  <a:pt x="53" y="2707"/>
                </a:lnTo>
                <a:lnTo>
                  <a:pt x="189" y="2726"/>
                </a:lnTo>
                <a:lnTo>
                  <a:pt x="243" y="2634"/>
                </a:lnTo>
                <a:lnTo>
                  <a:pt x="233" y="2594"/>
                </a:lnTo>
                <a:lnTo>
                  <a:pt x="260" y="2520"/>
                </a:lnTo>
                <a:lnTo>
                  <a:pt x="318" y="2467"/>
                </a:lnTo>
                <a:lnTo>
                  <a:pt x="319" y="2392"/>
                </a:lnTo>
                <a:lnTo>
                  <a:pt x="340" y="2372"/>
                </a:lnTo>
                <a:lnTo>
                  <a:pt x="395" y="2399"/>
                </a:lnTo>
                <a:lnTo>
                  <a:pt x="428" y="2357"/>
                </a:lnTo>
                <a:lnTo>
                  <a:pt x="462" y="2324"/>
                </a:lnTo>
                <a:lnTo>
                  <a:pt x="495" y="2348"/>
                </a:lnTo>
                <a:lnTo>
                  <a:pt x="520" y="2431"/>
                </a:lnTo>
                <a:lnTo>
                  <a:pt x="635" y="2554"/>
                </a:lnTo>
                <a:lnTo>
                  <a:pt x="645" y="2665"/>
                </a:lnTo>
                <a:lnTo>
                  <a:pt x="672" y="2609"/>
                </a:lnTo>
                <a:lnTo>
                  <a:pt x="663" y="2543"/>
                </a:lnTo>
                <a:lnTo>
                  <a:pt x="708" y="2554"/>
                </a:lnTo>
                <a:lnTo>
                  <a:pt x="611" y="2449"/>
                </a:lnTo>
                <a:lnTo>
                  <a:pt x="553" y="2340"/>
                </a:lnTo>
                <a:lnTo>
                  <a:pt x="549" y="2271"/>
                </a:lnTo>
                <a:lnTo>
                  <a:pt x="606" y="2276"/>
                </a:lnTo>
                <a:lnTo>
                  <a:pt x="644" y="2372"/>
                </a:lnTo>
                <a:lnTo>
                  <a:pt x="728" y="2463"/>
                </a:lnTo>
                <a:lnTo>
                  <a:pt x="728" y="2537"/>
                </a:lnTo>
                <a:lnTo>
                  <a:pt x="751" y="2577"/>
                </a:lnTo>
                <a:lnTo>
                  <a:pt x="774" y="2649"/>
                </a:lnTo>
                <a:lnTo>
                  <a:pt x="826" y="2657"/>
                </a:lnTo>
                <a:lnTo>
                  <a:pt x="773" y="2676"/>
                </a:lnTo>
                <a:lnTo>
                  <a:pt x="788" y="2726"/>
                </a:lnTo>
                <a:lnTo>
                  <a:pt x="825" y="2745"/>
                </a:lnTo>
                <a:lnTo>
                  <a:pt x="847" y="2653"/>
                </a:lnTo>
                <a:lnTo>
                  <a:pt x="810" y="2618"/>
                </a:lnTo>
                <a:lnTo>
                  <a:pt x="830" y="2603"/>
                </a:lnTo>
                <a:lnTo>
                  <a:pt x="812" y="2532"/>
                </a:lnTo>
                <a:lnTo>
                  <a:pt x="940" y="2507"/>
                </a:lnTo>
                <a:lnTo>
                  <a:pt x="936" y="2427"/>
                </a:lnTo>
                <a:lnTo>
                  <a:pt x="966" y="2359"/>
                </a:lnTo>
                <a:lnTo>
                  <a:pt x="991" y="2272"/>
                </a:lnTo>
                <a:lnTo>
                  <a:pt x="1004" y="2215"/>
                </a:lnTo>
                <a:lnTo>
                  <a:pt x="1050" y="2194"/>
                </a:lnTo>
                <a:lnTo>
                  <a:pt x="1048" y="2223"/>
                </a:lnTo>
                <a:lnTo>
                  <a:pt x="1093" y="2230"/>
                </a:lnTo>
                <a:lnTo>
                  <a:pt x="1066" y="2268"/>
                </a:lnTo>
                <a:lnTo>
                  <a:pt x="1102" y="2321"/>
                </a:lnTo>
                <a:lnTo>
                  <a:pt x="1169" y="2267"/>
                </a:lnTo>
                <a:lnTo>
                  <a:pt x="1130" y="2275"/>
                </a:lnTo>
                <a:lnTo>
                  <a:pt x="1128" y="2245"/>
                </a:lnTo>
                <a:lnTo>
                  <a:pt x="1132" y="2211"/>
                </a:lnTo>
                <a:lnTo>
                  <a:pt x="1233" y="2165"/>
                </a:lnTo>
                <a:lnTo>
                  <a:pt x="1199" y="2198"/>
                </a:lnTo>
                <a:lnTo>
                  <a:pt x="1169" y="2279"/>
                </a:lnTo>
                <a:lnTo>
                  <a:pt x="1288" y="2408"/>
                </a:lnTo>
                <a:lnTo>
                  <a:pt x="1292" y="2475"/>
                </a:lnTo>
                <a:lnTo>
                  <a:pt x="1207" y="2510"/>
                </a:lnTo>
                <a:lnTo>
                  <a:pt x="1132" y="2449"/>
                </a:lnTo>
                <a:lnTo>
                  <a:pt x="1030" y="2505"/>
                </a:lnTo>
                <a:lnTo>
                  <a:pt x="982" y="2492"/>
                </a:lnTo>
                <a:lnTo>
                  <a:pt x="997" y="2522"/>
                </a:lnTo>
                <a:lnTo>
                  <a:pt x="905" y="2558"/>
                </a:lnTo>
                <a:lnTo>
                  <a:pt x="928" y="2645"/>
                </a:lnTo>
                <a:lnTo>
                  <a:pt x="935" y="2733"/>
                </a:lnTo>
                <a:lnTo>
                  <a:pt x="997" y="2756"/>
                </a:lnTo>
                <a:lnTo>
                  <a:pt x="1025" y="2722"/>
                </a:lnTo>
                <a:lnTo>
                  <a:pt x="1074" y="2766"/>
                </a:lnTo>
                <a:lnTo>
                  <a:pt x="1155" y="2724"/>
                </a:lnTo>
                <a:lnTo>
                  <a:pt x="1151" y="2832"/>
                </a:lnTo>
                <a:lnTo>
                  <a:pt x="1102" y="3002"/>
                </a:lnTo>
                <a:lnTo>
                  <a:pt x="1017" y="2989"/>
                </a:lnTo>
                <a:lnTo>
                  <a:pt x="1059" y="3084"/>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80" name="Freeform 28"/>
          <p:cNvSpPr>
            <a:spLocks/>
          </p:cNvSpPr>
          <p:nvPr/>
        </p:nvSpPr>
        <p:spPr bwMode="auto">
          <a:xfrm>
            <a:off x="4510088" y="2787650"/>
            <a:ext cx="1057275" cy="909638"/>
          </a:xfrm>
          <a:custGeom>
            <a:avLst/>
            <a:gdLst/>
            <a:ahLst/>
            <a:cxnLst>
              <a:cxn ang="0">
                <a:pos x="8" y="523"/>
              </a:cxn>
              <a:cxn ang="0">
                <a:pos x="171" y="469"/>
              </a:cxn>
              <a:cxn ang="0">
                <a:pos x="177" y="377"/>
              </a:cxn>
              <a:cxn ang="0">
                <a:pos x="223" y="257"/>
              </a:cxn>
              <a:cxn ang="0">
                <a:pos x="284" y="185"/>
              </a:cxn>
              <a:cxn ang="0">
                <a:pos x="328" y="169"/>
              </a:cxn>
              <a:cxn ang="0">
                <a:pos x="494" y="163"/>
              </a:cxn>
              <a:cxn ang="0">
                <a:pos x="555" y="109"/>
              </a:cxn>
              <a:cxn ang="0">
                <a:pos x="802" y="127"/>
              </a:cxn>
              <a:cxn ang="0">
                <a:pos x="740" y="27"/>
              </a:cxn>
              <a:cxn ang="0">
                <a:pos x="880" y="41"/>
              </a:cxn>
              <a:cxn ang="0">
                <a:pos x="1125" y="29"/>
              </a:cxn>
              <a:cxn ang="0">
                <a:pos x="1296" y="102"/>
              </a:cxn>
              <a:cxn ang="0">
                <a:pos x="989" y="204"/>
              </a:cxn>
              <a:cxn ang="0">
                <a:pos x="1150" y="227"/>
              </a:cxn>
              <a:cxn ang="0">
                <a:pos x="1280" y="220"/>
              </a:cxn>
              <a:cxn ang="0">
                <a:pos x="1334" y="227"/>
              </a:cxn>
              <a:cxn ang="0">
                <a:pos x="1467" y="174"/>
              </a:cxn>
              <a:cxn ang="0">
                <a:pos x="1474" y="286"/>
              </a:cxn>
              <a:cxn ang="0">
                <a:pos x="1442" y="324"/>
              </a:cxn>
              <a:cxn ang="0">
                <a:pos x="1368" y="446"/>
              </a:cxn>
              <a:cxn ang="0">
                <a:pos x="1365" y="594"/>
              </a:cxn>
              <a:cxn ang="0">
                <a:pos x="1390" y="638"/>
              </a:cxn>
              <a:cxn ang="0">
                <a:pos x="1348" y="738"/>
              </a:cxn>
              <a:cxn ang="0">
                <a:pos x="1291" y="807"/>
              </a:cxn>
              <a:cxn ang="0">
                <a:pos x="1368" y="901"/>
              </a:cxn>
              <a:cxn ang="0">
                <a:pos x="1336" y="951"/>
              </a:cxn>
              <a:cxn ang="0">
                <a:pos x="1237" y="956"/>
              </a:cxn>
              <a:cxn ang="0">
                <a:pos x="1205" y="1100"/>
              </a:cxn>
              <a:cxn ang="0">
                <a:pos x="1300" y="1150"/>
              </a:cxn>
              <a:cxn ang="0">
                <a:pos x="1224" y="1161"/>
              </a:cxn>
              <a:cxn ang="0">
                <a:pos x="1136" y="1195"/>
              </a:cxn>
              <a:cxn ang="0">
                <a:pos x="1127" y="1263"/>
              </a:cxn>
              <a:cxn ang="0">
                <a:pos x="1184" y="1370"/>
              </a:cxn>
              <a:cxn ang="0">
                <a:pos x="1008" y="1446"/>
              </a:cxn>
              <a:cxn ang="0">
                <a:pos x="892" y="1543"/>
              </a:cxn>
              <a:cxn ang="0">
                <a:pos x="832" y="1609"/>
              </a:cxn>
              <a:cxn ang="0">
                <a:pos x="817" y="1742"/>
              </a:cxn>
              <a:cxn ang="0">
                <a:pos x="783" y="1869"/>
              </a:cxn>
              <a:cxn ang="0">
                <a:pos x="710" y="1984"/>
              </a:cxn>
              <a:cxn ang="0">
                <a:pos x="593" y="1858"/>
              </a:cxn>
              <a:cxn ang="0">
                <a:pos x="497" y="1571"/>
              </a:cxn>
              <a:cxn ang="0">
                <a:pos x="509" y="1396"/>
              </a:cxn>
              <a:cxn ang="0">
                <a:pos x="572" y="1267"/>
              </a:cxn>
              <a:cxn ang="0">
                <a:pos x="469" y="1214"/>
              </a:cxn>
              <a:cxn ang="0">
                <a:pos x="506" y="1154"/>
              </a:cxn>
              <a:cxn ang="0">
                <a:pos x="481" y="1151"/>
              </a:cxn>
              <a:cxn ang="0">
                <a:pos x="443" y="1105"/>
              </a:cxn>
              <a:cxn ang="0">
                <a:pos x="410" y="898"/>
              </a:cxn>
              <a:cxn ang="0">
                <a:pos x="306" y="749"/>
              </a:cxn>
              <a:cxn ang="0">
                <a:pos x="85" y="723"/>
              </a:cxn>
              <a:cxn ang="0">
                <a:pos x="38" y="672"/>
              </a:cxn>
              <a:cxn ang="0">
                <a:pos x="91" y="620"/>
              </a:cxn>
            </a:cxnLst>
            <a:rect l="0" t="0" r="r" b="b"/>
            <a:pathLst>
              <a:path w="1542" h="1984">
                <a:moveTo>
                  <a:pt x="0" y="555"/>
                </a:moveTo>
                <a:lnTo>
                  <a:pt x="8" y="523"/>
                </a:lnTo>
                <a:lnTo>
                  <a:pt x="107" y="469"/>
                </a:lnTo>
                <a:lnTo>
                  <a:pt x="171" y="469"/>
                </a:lnTo>
                <a:lnTo>
                  <a:pt x="224" y="345"/>
                </a:lnTo>
                <a:lnTo>
                  <a:pt x="177" y="377"/>
                </a:lnTo>
                <a:lnTo>
                  <a:pt x="133" y="344"/>
                </a:lnTo>
                <a:lnTo>
                  <a:pt x="223" y="257"/>
                </a:lnTo>
                <a:lnTo>
                  <a:pt x="289" y="253"/>
                </a:lnTo>
                <a:lnTo>
                  <a:pt x="284" y="185"/>
                </a:lnTo>
                <a:lnTo>
                  <a:pt x="387" y="231"/>
                </a:lnTo>
                <a:lnTo>
                  <a:pt x="328" y="169"/>
                </a:lnTo>
                <a:lnTo>
                  <a:pt x="444" y="127"/>
                </a:lnTo>
                <a:lnTo>
                  <a:pt x="494" y="163"/>
                </a:lnTo>
                <a:lnTo>
                  <a:pt x="577" y="174"/>
                </a:lnTo>
                <a:lnTo>
                  <a:pt x="555" y="109"/>
                </a:lnTo>
                <a:lnTo>
                  <a:pt x="701" y="190"/>
                </a:lnTo>
                <a:lnTo>
                  <a:pt x="802" y="127"/>
                </a:lnTo>
                <a:lnTo>
                  <a:pt x="676" y="41"/>
                </a:lnTo>
                <a:lnTo>
                  <a:pt x="740" y="27"/>
                </a:lnTo>
                <a:lnTo>
                  <a:pt x="845" y="83"/>
                </a:lnTo>
                <a:lnTo>
                  <a:pt x="880" y="41"/>
                </a:lnTo>
                <a:lnTo>
                  <a:pt x="866" y="0"/>
                </a:lnTo>
                <a:lnTo>
                  <a:pt x="1125" y="29"/>
                </a:lnTo>
                <a:lnTo>
                  <a:pt x="1224" y="68"/>
                </a:lnTo>
                <a:lnTo>
                  <a:pt x="1296" y="102"/>
                </a:lnTo>
                <a:lnTo>
                  <a:pt x="1018" y="147"/>
                </a:lnTo>
                <a:lnTo>
                  <a:pt x="989" y="204"/>
                </a:lnTo>
                <a:lnTo>
                  <a:pt x="1190" y="186"/>
                </a:lnTo>
                <a:lnTo>
                  <a:pt x="1150" y="227"/>
                </a:lnTo>
                <a:lnTo>
                  <a:pt x="1273" y="159"/>
                </a:lnTo>
                <a:lnTo>
                  <a:pt x="1280" y="220"/>
                </a:lnTo>
                <a:lnTo>
                  <a:pt x="1220" y="328"/>
                </a:lnTo>
                <a:lnTo>
                  <a:pt x="1334" y="227"/>
                </a:lnTo>
                <a:lnTo>
                  <a:pt x="1407" y="185"/>
                </a:lnTo>
                <a:lnTo>
                  <a:pt x="1467" y="174"/>
                </a:lnTo>
                <a:lnTo>
                  <a:pt x="1542" y="211"/>
                </a:lnTo>
                <a:lnTo>
                  <a:pt x="1474" y="286"/>
                </a:lnTo>
                <a:lnTo>
                  <a:pt x="1307" y="318"/>
                </a:lnTo>
                <a:lnTo>
                  <a:pt x="1442" y="324"/>
                </a:lnTo>
                <a:lnTo>
                  <a:pt x="1332" y="364"/>
                </a:lnTo>
                <a:lnTo>
                  <a:pt x="1368" y="446"/>
                </a:lnTo>
                <a:lnTo>
                  <a:pt x="1315" y="498"/>
                </a:lnTo>
                <a:lnTo>
                  <a:pt x="1365" y="594"/>
                </a:lnTo>
                <a:lnTo>
                  <a:pt x="1331" y="627"/>
                </a:lnTo>
                <a:lnTo>
                  <a:pt x="1390" y="638"/>
                </a:lnTo>
                <a:lnTo>
                  <a:pt x="1325" y="686"/>
                </a:lnTo>
                <a:lnTo>
                  <a:pt x="1348" y="738"/>
                </a:lnTo>
                <a:lnTo>
                  <a:pt x="1356" y="836"/>
                </a:lnTo>
                <a:lnTo>
                  <a:pt x="1291" y="807"/>
                </a:lnTo>
                <a:lnTo>
                  <a:pt x="1318" y="879"/>
                </a:lnTo>
                <a:lnTo>
                  <a:pt x="1368" y="901"/>
                </a:lnTo>
                <a:lnTo>
                  <a:pt x="1281" y="912"/>
                </a:lnTo>
                <a:lnTo>
                  <a:pt x="1336" y="951"/>
                </a:lnTo>
                <a:lnTo>
                  <a:pt x="1283" y="1000"/>
                </a:lnTo>
                <a:lnTo>
                  <a:pt x="1237" y="956"/>
                </a:lnTo>
                <a:lnTo>
                  <a:pt x="1169" y="996"/>
                </a:lnTo>
                <a:lnTo>
                  <a:pt x="1205" y="1100"/>
                </a:lnTo>
                <a:lnTo>
                  <a:pt x="1226" y="1074"/>
                </a:lnTo>
                <a:lnTo>
                  <a:pt x="1300" y="1150"/>
                </a:lnTo>
                <a:lnTo>
                  <a:pt x="1303" y="1231"/>
                </a:lnTo>
                <a:lnTo>
                  <a:pt x="1224" y="1161"/>
                </a:lnTo>
                <a:lnTo>
                  <a:pt x="1151" y="1120"/>
                </a:lnTo>
                <a:lnTo>
                  <a:pt x="1136" y="1195"/>
                </a:lnTo>
                <a:lnTo>
                  <a:pt x="1179" y="1241"/>
                </a:lnTo>
                <a:lnTo>
                  <a:pt x="1127" y="1263"/>
                </a:lnTo>
                <a:lnTo>
                  <a:pt x="1285" y="1274"/>
                </a:lnTo>
                <a:lnTo>
                  <a:pt x="1184" y="1370"/>
                </a:lnTo>
                <a:lnTo>
                  <a:pt x="1084" y="1416"/>
                </a:lnTo>
                <a:lnTo>
                  <a:pt x="1008" y="1446"/>
                </a:lnTo>
                <a:lnTo>
                  <a:pt x="970" y="1547"/>
                </a:lnTo>
                <a:lnTo>
                  <a:pt x="892" y="1543"/>
                </a:lnTo>
                <a:lnTo>
                  <a:pt x="879" y="1602"/>
                </a:lnTo>
                <a:lnTo>
                  <a:pt x="832" y="1609"/>
                </a:lnTo>
                <a:lnTo>
                  <a:pt x="805" y="1650"/>
                </a:lnTo>
                <a:lnTo>
                  <a:pt x="817" y="1742"/>
                </a:lnTo>
                <a:lnTo>
                  <a:pt x="767" y="1810"/>
                </a:lnTo>
                <a:lnTo>
                  <a:pt x="783" y="1869"/>
                </a:lnTo>
                <a:lnTo>
                  <a:pt x="759" y="1984"/>
                </a:lnTo>
                <a:lnTo>
                  <a:pt x="710" y="1984"/>
                </a:lnTo>
                <a:lnTo>
                  <a:pt x="645" y="1922"/>
                </a:lnTo>
                <a:lnTo>
                  <a:pt x="593" y="1858"/>
                </a:lnTo>
                <a:lnTo>
                  <a:pt x="532" y="1702"/>
                </a:lnTo>
                <a:lnTo>
                  <a:pt x="497" y="1571"/>
                </a:lnTo>
                <a:lnTo>
                  <a:pt x="484" y="1480"/>
                </a:lnTo>
                <a:lnTo>
                  <a:pt x="509" y="1396"/>
                </a:lnTo>
                <a:lnTo>
                  <a:pt x="560" y="1324"/>
                </a:lnTo>
                <a:lnTo>
                  <a:pt x="572" y="1267"/>
                </a:lnTo>
                <a:lnTo>
                  <a:pt x="523" y="1260"/>
                </a:lnTo>
                <a:lnTo>
                  <a:pt x="469" y="1214"/>
                </a:lnTo>
                <a:lnTo>
                  <a:pt x="566" y="1214"/>
                </a:lnTo>
                <a:lnTo>
                  <a:pt x="506" y="1154"/>
                </a:lnTo>
                <a:lnTo>
                  <a:pt x="536" y="1135"/>
                </a:lnTo>
                <a:lnTo>
                  <a:pt x="481" y="1151"/>
                </a:lnTo>
                <a:lnTo>
                  <a:pt x="445" y="1154"/>
                </a:lnTo>
                <a:lnTo>
                  <a:pt x="443" y="1105"/>
                </a:lnTo>
                <a:lnTo>
                  <a:pt x="469" y="1034"/>
                </a:lnTo>
                <a:lnTo>
                  <a:pt x="410" y="898"/>
                </a:lnTo>
                <a:lnTo>
                  <a:pt x="364" y="783"/>
                </a:lnTo>
                <a:lnTo>
                  <a:pt x="306" y="749"/>
                </a:lnTo>
                <a:lnTo>
                  <a:pt x="196" y="761"/>
                </a:lnTo>
                <a:lnTo>
                  <a:pt x="85" y="723"/>
                </a:lnTo>
                <a:lnTo>
                  <a:pt x="122" y="697"/>
                </a:lnTo>
                <a:lnTo>
                  <a:pt x="38" y="672"/>
                </a:lnTo>
                <a:lnTo>
                  <a:pt x="183" y="609"/>
                </a:lnTo>
                <a:lnTo>
                  <a:pt x="91" y="620"/>
                </a:lnTo>
                <a:lnTo>
                  <a:pt x="0" y="555"/>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81" name="Freeform 29"/>
          <p:cNvSpPr>
            <a:spLocks/>
          </p:cNvSpPr>
          <p:nvPr/>
        </p:nvSpPr>
        <p:spPr bwMode="auto">
          <a:xfrm>
            <a:off x="4176713" y="2811463"/>
            <a:ext cx="533400" cy="317500"/>
          </a:xfrm>
          <a:custGeom>
            <a:avLst/>
            <a:gdLst/>
            <a:ahLst/>
            <a:cxnLst>
              <a:cxn ang="0">
                <a:pos x="0" y="148"/>
              </a:cxn>
              <a:cxn ang="0">
                <a:pos x="67" y="150"/>
              </a:cxn>
              <a:cxn ang="0">
                <a:pos x="67" y="230"/>
              </a:cxn>
              <a:cxn ang="0">
                <a:pos x="120" y="262"/>
              </a:cxn>
              <a:cxn ang="0">
                <a:pos x="364" y="167"/>
              </a:cxn>
              <a:cxn ang="0">
                <a:pos x="218" y="288"/>
              </a:cxn>
              <a:cxn ang="0">
                <a:pos x="139" y="288"/>
              </a:cxn>
              <a:cxn ang="0">
                <a:pos x="138" y="335"/>
              </a:cxn>
              <a:cxn ang="0">
                <a:pos x="218" y="416"/>
              </a:cxn>
              <a:cxn ang="0">
                <a:pos x="265" y="424"/>
              </a:cxn>
              <a:cxn ang="0">
                <a:pos x="222" y="442"/>
              </a:cxn>
              <a:cxn ang="0">
                <a:pos x="172" y="428"/>
              </a:cxn>
              <a:cxn ang="0">
                <a:pos x="130" y="443"/>
              </a:cxn>
              <a:cxn ang="0">
                <a:pos x="114" y="507"/>
              </a:cxn>
              <a:cxn ang="0">
                <a:pos x="157" y="523"/>
              </a:cxn>
              <a:cxn ang="0">
                <a:pos x="92" y="537"/>
              </a:cxn>
              <a:cxn ang="0">
                <a:pos x="130" y="595"/>
              </a:cxn>
              <a:cxn ang="0">
                <a:pos x="64" y="629"/>
              </a:cxn>
              <a:cxn ang="0">
                <a:pos x="71" y="667"/>
              </a:cxn>
              <a:cxn ang="0">
                <a:pos x="132" y="650"/>
              </a:cxn>
              <a:cxn ang="0">
                <a:pos x="165" y="682"/>
              </a:cxn>
              <a:cxn ang="0">
                <a:pos x="171" y="655"/>
              </a:cxn>
              <a:cxn ang="0">
                <a:pos x="277" y="693"/>
              </a:cxn>
              <a:cxn ang="0">
                <a:pos x="341" y="659"/>
              </a:cxn>
              <a:cxn ang="0">
                <a:pos x="363" y="553"/>
              </a:cxn>
              <a:cxn ang="0">
                <a:pos x="348" y="522"/>
              </a:cxn>
              <a:cxn ang="0">
                <a:pos x="405" y="523"/>
              </a:cxn>
              <a:cxn ang="0">
                <a:pos x="442" y="458"/>
              </a:cxn>
              <a:cxn ang="0">
                <a:pos x="361" y="428"/>
              </a:cxn>
              <a:cxn ang="0">
                <a:pos x="467" y="368"/>
              </a:cxn>
              <a:cxn ang="0">
                <a:pos x="438" y="339"/>
              </a:cxn>
              <a:cxn ang="0">
                <a:pos x="516" y="351"/>
              </a:cxn>
              <a:cxn ang="0">
                <a:pos x="566" y="286"/>
              </a:cxn>
              <a:cxn ang="0">
                <a:pos x="697" y="171"/>
              </a:cxn>
              <a:cxn ang="0">
                <a:pos x="552" y="211"/>
              </a:cxn>
              <a:cxn ang="0">
                <a:pos x="635" y="165"/>
              </a:cxn>
              <a:cxn ang="0">
                <a:pos x="573" y="142"/>
              </a:cxn>
              <a:cxn ang="0">
                <a:pos x="663" y="148"/>
              </a:cxn>
              <a:cxn ang="0">
                <a:pos x="780" y="89"/>
              </a:cxn>
              <a:cxn ang="0">
                <a:pos x="717" y="15"/>
              </a:cxn>
              <a:cxn ang="0">
                <a:pos x="583" y="45"/>
              </a:cxn>
              <a:cxn ang="0">
                <a:pos x="642" y="7"/>
              </a:cxn>
              <a:cxn ang="0">
                <a:pos x="351" y="0"/>
              </a:cxn>
              <a:cxn ang="0">
                <a:pos x="283" y="7"/>
              </a:cxn>
              <a:cxn ang="0">
                <a:pos x="216" y="65"/>
              </a:cxn>
              <a:cxn ang="0">
                <a:pos x="151" y="61"/>
              </a:cxn>
              <a:cxn ang="0">
                <a:pos x="119" y="93"/>
              </a:cxn>
              <a:cxn ang="0">
                <a:pos x="87" y="99"/>
              </a:cxn>
              <a:cxn ang="0">
                <a:pos x="0" y="148"/>
              </a:cxn>
            </a:cxnLst>
            <a:rect l="0" t="0" r="r" b="b"/>
            <a:pathLst>
              <a:path w="780" h="693">
                <a:moveTo>
                  <a:pt x="0" y="148"/>
                </a:moveTo>
                <a:lnTo>
                  <a:pt x="67" y="150"/>
                </a:lnTo>
                <a:lnTo>
                  <a:pt x="67" y="230"/>
                </a:lnTo>
                <a:lnTo>
                  <a:pt x="120" y="262"/>
                </a:lnTo>
                <a:lnTo>
                  <a:pt x="364" y="167"/>
                </a:lnTo>
                <a:lnTo>
                  <a:pt x="218" y="288"/>
                </a:lnTo>
                <a:lnTo>
                  <a:pt x="139" y="288"/>
                </a:lnTo>
                <a:lnTo>
                  <a:pt x="138" y="335"/>
                </a:lnTo>
                <a:lnTo>
                  <a:pt x="218" y="416"/>
                </a:lnTo>
                <a:lnTo>
                  <a:pt x="265" y="424"/>
                </a:lnTo>
                <a:lnTo>
                  <a:pt x="222" y="442"/>
                </a:lnTo>
                <a:lnTo>
                  <a:pt x="172" y="428"/>
                </a:lnTo>
                <a:lnTo>
                  <a:pt x="130" y="443"/>
                </a:lnTo>
                <a:lnTo>
                  <a:pt x="114" y="507"/>
                </a:lnTo>
                <a:lnTo>
                  <a:pt x="157" y="523"/>
                </a:lnTo>
                <a:lnTo>
                  <a:pt x="92" y="537"/>
                </a:lnTo>
                <a:lnTo>
                  <a:pt x="130" y="595"/>
                </a:lnTo>
                <a:lnTo>
                  <a:pt x="64" y="629"/>
                </a:lnTo>
                <a:lnTo>
                  <a:pt x="71" y="667"/>
                </a:lnTo>
                <a:lnTo>
                  <a:pt x="132" y="650"/>
                </a:lnTo>
                <a:lnTo>
                  <a:pt x="165" y="682"/>
                </a:lnTo>
                <a:lnTo>
                  <a:pt x="171" y="655"/>
                </a:lnTo>
                <a:lnTo>
                  <a:pt x="277" y="693"/>
                </a:lnTo>
                <a:lnTo>
                  <a:pt x="341" y="659"/>
                </a:lnTo>
                <a:lnTo>
                  <a:pt x="363" y="553"/>
                </a:lnTo>
                <a:lnTo>
                  <a:pt x="348" y="522"/>
                </a:lnTo>
                <a:lnTo>
                  <a:pt x="405" y="523"/>
                </a:lnTo>
                <a:lnTo>
                  <a:pt x="442" y="458"/>
                </a:lnTo>
                <a:lnTo>
                  <a:pt x="361" y="428"/>
                </a:lnTo>
                <a:lnTo>
                  <a:pt x="467" y="368"/>
                </a:lnTo>
                <a:lnTo>
                  <a:pt x="438" y="339"/>
                </a:lnTo>
                <a:lnTo>
                  <a:pt x="516" y="351"/>
                </a:lnTo>
                <a:lnTo>
                  <a:pt x="566" y="286"/>
                </a:lnTo>
                <a:lnTo>
                  <a:pt x="697" y="171"/>
                </a:lnTo>
                <a:lnTo>
                  <a:pt x="552" y="211"/>
                </a:lnTo>
                <a:lnTo>
                  <a:pt x="635" y="165"/>
                </a:lnTo>
                <a:lnTo>
                  <a:pt x="573" y="142"/>
                </a:lnTo>
                <a:lnTo>
                  <a:pt x="663" y="148"/>
                </a:lnTo>
                <a:lnTo>
                  <a:pt x="780" y="89"/>
                </a:lnTo>
                <a:lnTo>
                  <a:pt x="717" y="15"/>
                </a:lnTo>
                <a:lnTo>
                  <a:pt x="583" y="45"/>
                </a:lnTo>
                <a:lnTo>
                  <a:pt x="642" y="7"/>
                </a:lnTo>
                <a:lnTo>
                  <a:pt x="351" y="0"/>
                </a:lnTo>
                <a:lnTo>
                  <a:pt x="283" y="7"/>
                </a:lnTo>
                <a:lnTo>
                  <a:pt x="216" y="65"/>
                </a:lnTo>
                <a:lnTo>
                  <a:pt x="151" y="61"/>
                </a:lnTo>
                <a:lnTo>
                  <a:pt x="119" y="93"/>
                </a:lnTo>
                <a:lnTo>
                  <a:pt x="87" y="99"/>
                </a:lnTo>
                <a:lnTo>
                  <a:pt x="0" y="148"/>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sp>
        <p:nvSpPr>
          <p:cNvPr id="407582" name="Freeform 30"/>
          <p:cNvSpPr>
            <a:spLocks/>
          </p:cNvSpPr>
          <p:nvPr/>
        </p:nvSpPr>
        <p:spPr bwMode="auto">
          <a:xfrm>
            <a:off x="4206875" y="3224213"/>
            <a:ext cx="500063" cy="419100"/>
          </a:xfrm>
          <a:custGeom>
            <a:avLst/>
            <a:gdLst/>
            <a:ahLst/>
            <a:cxnLst>
              <a:cxn ang="0">
                <a:pos x="0" y="201"/>
              </a:cxn>
              <a:cxn ang="0">
                <a:pos x="6" y="102"/>
              </a:cxn>
              <a:cxn ang="0">
                <a:pos x="87" y="0"/>
              </a:cxn>
              <a:cxn ang="0">
                <a:pos x="131" y="11"/>
              </a:cxn>
              <a:cxn ang="0">
                <a:pos x="94" y="124"/>
              </a:cxn>
              <a:cxn ang="0">
                <a:pos x="126" y="188"/>
              </a:cxn>
              <a:cxn ang="0">
                <a:pos x="134" y="122"/>
              </a:cxn>
              <a:cxn ang="0">
                <a:pos x="162" y="44"/>
              </a:cxn>
              <a:cxn ang="0">
                <a:pos x="217" y="8"/>
              </a:cxn>
              <a:cxn ang="0">
                <a:pos x="233" y="162"/>
              </a:cxn>
              <a:cxn ang="0">
                <a:pos x="316" y="90"/>
              </a:cxn>
              <a:cxn ang="0">
                <a:pos x="375" y="110"/>
              </a:cxn>
              <a:cxn ang="0">
                <a:pos x="402" y="162"/>
              </a:cxn>
              <a:cxn ang="0">
                <a:pos x="428" y="212"/>
              </a:cxn>
              <a:cxn ang="0">
                <a:pos x="447" y="180"/>
              </a:cxn>
              <a:cxn ang="0">
                <a:pos x="496" y="231"/>
              </a:cxn>
              <a:cxn ang="0">
                <a:pos x="500" y="277"/>
              </a:cxn>
              <a:cxn ang="0">
                <a:pos x="558" y="292"/>
              </a:cxn>
              <a:cxn ang="0">
                <a:pos x="583" y="322"/>
              </a:cxn>
              <a:cxn ang="0">
                <a:pos x="543" y="352"/>
              </a:cxn>
              <a:cxn ang="0">
                <a:pos x="601" y="374"/>
              </a:cxn>
              <a:cxn ang="0">
                <a:pos x="555" y="425"/>
              </a:cxn>
              <a:cxn ang="0">
                <a:pos x="615" y="478"/>
              </a:cxn>
              <a:cxn ang="0">
                <a:pos x="641" y="468"/>
              </a:cxn>
              <a:cxn ang="0">
                <a:pos x="730" y="571"/>
              </a:cxn>
              <a:cxn ang="0">
                <a:pos x="678" y="639"/>
              </a:cxn>
              <a:cxn ang="0">
                <a:pos x="674" y="700"/>
              </a:cxn>
              <a:cxn ang="0">
                <a:pos x="591" y="583"/>
              </a:cxn>
              <a:cxn ang="0">
                <a:pos x="560" y="593"/>
              </a:cxn>
              <a:cxn ang="0">
                <a:pos x="596" y="708"/>
              </a:cxn>
              <a:cxn ang="0">
                <a:pos x="640" y="723"/>
              </a:cxn>
              <a:cxn ang="0">
                <a:pos x="642" y="867"/>
              </a:cxn>
              <a:cxn ang="0">
                <a:pos x="540" y="786"/>
              </a:cxn>
              <a:cxn ang="0">
                <a:pos x="614" y="913"/>
              </a:cxn>
              <a:cxn ang="0">
                <a:pos x="480" y="836"/>
              </a:cxn>
              <a:cxn ang="0">
                <a:pos x="394" y="734"/>
              </a:cxn>
              <a:cxn ang="0">
                <a:pos x="339" y="750"/>
              </a:cxn>
              <a:cxn ang="0">
                <a:pos x="324" y="663"/>
              </a:cxn>
              <a:cxn ang="0">
                <a:pos x="420" y="663"/>
              </a:cxn>
              <a:cxn ang="0">
                <a:pos x="398" y="609"/>
              </a:cxn>
              <a:cxn ang="0">
                <a:pos x="452" y="527"/>
              </a:cxn>
              <a:cxn ang="0">
                <a:pos x="413" y="419"/>
              </a:cxn>
              <a:cxn ang="0">
                <a:pos x="342" y="421"/>
              </a:cxn>
              <a:cxn ang="0">
                <a:pos x="339" y="392"/>
              </a:cxn>
              <a:cxn ang="0">
                <a:pos x="363" y="374"/>
              </a:cxn>
              <a:cxn ang="0">
                <a:pos x="317" y="329"/>
              </a:cxn>
              <a:cxn ang="0">
                <a:pos x="276" y="281"/>
              </a:cxn>
              <a:cxn ang="0">
                <a:pos x="286" y="325"/>
              </a:cxn>
              <a:cxn ang="0">
                <a:pos x="233" y="337"/>
              </a:cxn>
              <a:cxn ang="0">
                <a:pos x="46" y="290"/>
              </a:cxn>
              <a:cxn ang="0">
                <a:pos x="14" y="230"/>
              </a:cxn>
              <a:cxn ang="0">
                <a:pos x="73" y="237"/>
              </a:cxn>
              <a:cxn ang="0">
                <a:pos x="0" y="201"/>
              </a:cxn>
            </a:cxnLst>
            <a:rect l="0" t="0" r="r" b="b"/>
            <a:pathLst>
              <a:path w="730" h="913">
                <a:moveTo>
                  <a:pt x="0" y="201"/>
                </a:moveTo>
                <a:lnTo>
                  <a:pt x="6" y="102"/>
                </a:lnTo>
                <a:lnTo>
                  <a:pt x="87" y="0"/>
                </a:lnTo>
                <a:lnTo>
                  <a:pt x="131" y="11"/>
                </a:lnTo>
                <a:lnTo>
                  <a:pt x="94" y="124"/>
                </a:lnTo>
                <a:lnTo>
                  <a:pt x="126" y="188"/>
                </a:lnTo>
                <a:lnTo>
                  <a:pt x="134" y="122"/>
                </a:lnTo>
                <a:lnTo>
                  <a:pt x="162" y="44"/>
                </a:lnTo>
                <a:lnTo>
                  <a:pt x="217" y="8"/>
                </a:lnTo>
                <a:lnTo>
                  <a:pt x="233" y="162"/>
                </a:lnTo>
                <a:lnTo>
                  <a:pt x="316" y="90"/>
                </a:lnTo>
                <a:lnTo>
                  <a:pt x="375" y="110"/>
                </a:lnTo>
                <a:lnTo>
                  <a:pt x="402" y="162"/>
                </a:lnTo>
                <a:lnTo>
                  <a:pt x="428" y="212"/>
                </a:lnTo>
                <a:lnTo>
                  <a:pt x="447" y="180"/>
                </a:lnTo>
                <a:lnTo>
                  <a:pt x="496" y="231"/>
                </a:lnTo>
                <a:lnTo>
                  <a:pt x="500" y="277"/>
                </a:lnTo>
                <a:lnTo>
                  <a:pt x="558" y="292"/>
                </a:lnTo>
                <a:lnTo>
                  <a:pt x="583" y="322"/>
                </a:lnTo>
                <a:lnTo>
                  <a:pt x="543" y="352"/>
                </a:lnTo>
                <a:lnTo>
                  <a:pt x="601" y="374"/>
                </a:lnTo>
                <a:lnTo>
                  <a:pt x="555" y="425"/>
                </a:lnTo>
                <a:lnTo>
                  <a:pt x="615" y="478"/>
                </a:lnTo>
                <a:lnTo>
                  <a:pt x="641" y="468"/>
                </a:lnTo>
                <a:lnTo>
                  <a:pt x="730" y="571"/>
                </a:lnTo>
                <a:lnTo>
                  <a:pt x="678" y="639"/>
                </a:lnTo>
                <a:lnTo>
                  <a:pt x="674" y="700"/>
                </a:lnTo>
                <a:lnTo>
                  <a:pt x="591" y="583"/>
                </a:lnTo>
                <a:lnTo>
                  <a:pt x="560" y="593"/>
                </a:lnTo>
                <a:lnTo>
                  <a:pt x="596" y="708"/>
                </a:lnTo>
                <a:lnTo>
                  <a:pt x="640" y="723"/>
                </a:lnTo>
                <a:lnTo>
                  <a:pt x="642" y="867"/>
                </a:lnTo>
                <a:lnTo>
                  <a:pt x="540" y="786"/>
                </a:lnTo>
                <a:lnTo>
                  <a:pt x="614" y="913"/>
                </a:lnTo>
                <a:lnTo>
                  <a:pt x="480" y="836"/>
                </a:lnTo>
                <a:lnTo>
                  <a:pt x="394" y="734"/>
                </a:lnTo>
                <a:lnTo>
                  <a:pt x="339" y="750"/>
                </a:lnTo>
                <a:lnTo>
                  <a:pt x="324" y="663"/>
                </a:lnTo>
                <a:lnTo>
                  <a:pt x="420" y="663"/>
                </a:lnTo>
                <a:lnTo>
                  <a:pt x="398" y="609"/>
                </a:lnTo>
                <a:lnTo>
                  <a:pt x="452" y="527"/>
                </a:lnTo>
                <a:lnTo>
                  <a:pt x="413" y="419"/>
                </a:lnTo>
                <a:lnTo>
                  <a:pt x="342" y="421"/>
                </a:lnTo>
                <a:lnTo>
                  <a:pt x="339" y="392"/>
                </a:lnTo>
                <a:lnTo>
                  <a:pt x="363" y="374"/>
                </a:lnTo>
                <a:lnTo>
                  <a:pt x="317" y="329"/>
                </a:lnTo>
                <a:lnTo>
                  <a:pt x="276" y="281"/>
                </a:lnTo>
                <a:lnTo>
                  <a:pt x="286" y="325"/>
                </a:lnTo>
                <a:lnTo>
                  <a:pt x="233" y="337"/>
                </a:lnTo>
                <a:lnTo>
                  <a:pt x="46" y="290"/>
                </a:lnTo>
                <a:lnTo>
                  <a:pt x="14" y="230"/>
                </a:lnTo>
                <a:lnTo>
                  <a:pt x="73" y="237"/>
                </a:lnTo>
                <a:lnTo>
                  <a:pt x="0" y="201"/>
                </a:lnTo>
                <a:close/>
              </a:path>
            </a:pathLst>
          </a:custGeom>
          <a:gradFill rotWithShape="1">
            <a:gsLst>
              <a:gs pos="0">
                <a:schemeClr val="bg1"/>
              </a:gs>
              <a:gs pos="100000">
                <a:srgbClr val="147AB8"/>
              </a:gs>
            </a:gsLst>
            <a:path path="rect">
              <a:fillToRect l="50000" t="50000" r="50000" b="50000"/>
            </a:path>
          </a:gradFill>
          <a:ln w="12700" cmpd="sng">
            <a:noFill/>
            <a:round/>
            <a:headEnd/>
            <a:tailEnd/>
          </a:ln>
        </p:spPr>
        <p:txBody>
          <a:bodyPr/>
          <a:lstStyle/>
          <a:p>
            <a:endParaRPr lang="en-US"/>
          </a:p>
        </p:txBody>
      </p:sp>
      <p:pic>
        <p:nvPicPr>
          <p:cNvPr id="407583" name="Picture 31" descr="irish_flag"/>
          <p:cNvPicPr>
            <a:picLocks noChangeAspect="1" noChangeArrowheads="1"/>
          </p:cNvPicPr>
          <p:nvPr/>
        </p:nvPicPr>
        <p:blipFill>
          <a:blip r:embed="rId4" cstate="screen"/>
          <a:srcRect/>
          <a:stretch>
            <a:fillRect/>
          </a:stretch>
        </p:blipFill>
        <p:spPr bwMode="auto">
          <a:xfrm>
            <a:off x="4738688" y="4268788"/>
            <a:ext cx="392112" cy="246062"/>
          </a:xfrm>
          <a:prstGeom prst="rect">
            <a:avLst/>
          </a:prstGeom>
          <a:noFill/>
          <a:ln w="9525">
            <a:solidFill>
              <a:schemeClr val="bg2"/>
            </a:solidFill>
            <a:miter lim="800000"/>
            <a:headEnd/>
            <a:tailEnd/>
          </a:ln>
        </p:spPr>
      </p:pic>
      <p:sp>
        <p:nvSpPr>
          <p:cNvPr id="407584" name="Text Box 32"/>
          <p:cNvSpPr txBox="1">
            <a:spLocks noChangeArrowheads="1"/>
          </p:cNvSpPr>
          <p:nvPr/>
        </p:nvSpPr>
        <p:spPr bwMode="auto">
          <a:xfrm>
            <a:off x="2676525" y="4556125"/>
            <a:ext cx="1033463" cy="214313"/>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United States</a:t>
            </a:r>
            <a:endParaRPr lang="en-US" sz="800" b="1">
              <a:latin typeface="Arial Narrow" pitchFamily="34" charset="0"/>
            </a:endParaRPr>
          </a:p>
        </p:txBody>
      </p:sp>
      <p:pic>
        <p:nvPicPr>
          <p:cNvPr id="407585" name="Picture 33" descr="usflag"/>
          <p:cNvPicPr>
            <a:picLocks noChangeAspect="1" noChangeArrowheads="1"/>
          </p:cNvPicPr>
          <p:nvPr/>
        </p:nvPicPr>
        <p:blipFill>
          <a:blip r:embed="rId5" cstate="screen"/>
          <a:srcRect/>
          <a:stretch>
            <a:fillRect/>
          </a:stretch>
        </p:blipFill>
        <p:spPr bwMode="auto">
          <a:xfrm>
            <a:off x="2970213" y="4243388"/>
            <a:ext cx="444500" cy="279400"/>
          </a:xfrm>
          <a:prstGeom prst="rect">
            <a:avLst/>
          </a:prstGeom>
          <a:noFill/>
          <a:ln w="9525">
            <a:solidFill>
              <a:schemeClr val="bg2"/>
            </a:solidFill>
            <a:miter lim="800000"/>
            <a:headEnd/>
            <a:tailEnd/>
          </a:ln>
        </p:spPr>
      </p:pic>
      <p:pic>
        <p:nvPicPr>
          <p:cNvPr id="407586" name="Picture 34" descr="GERMAN%20FLAG"/>
          <p:cNvPicPr>
            <a:picLocks noChangeAspect="1" noChangeArrowheads="1"/>
          </p:cNvPicPr>
          <p:nvPr/>
        </p:nvPicPr>
        <p:blipFill>
          <a:blip r:embed="rId6" cstate="screen"/>
          <a:srcRect/>
          <a:stretch>
            <a:fillRect/>
          </a:stretch>
        </p:blipFill>
        <p:spPr bwMode="auto">
          <a:xfrm>
            <a:off x="5434013" y="3248025"/>
            <a:ext cx="393700" cy="252413"/>
          </a:xfrm>
          <a:prstGeom prst="rect">
            <a:avLst/>
          </a:prstGeom>
          <a:noFill/>
          <a:ln w="9525">
            <a:solidFill>
              <a:schemeClr val="bg2"/>
            </a:solidFill>
            <a:miter lim="800000"/>
            <a:headEnd/>
            <a:tailEnd/>
          </a:ln>
        </p:spPr>
      </p:pic>
      <p:pic>
        <p:nvPicPr>
          <p:cNvPr id="407587" name="Picture 35" descr="britishflag"/>
          <p:cNvPicPr>
            <a:picLocks noChangeAspect="1" noChangeArrowheads="1"/>
          </p:cNvPicPr>
          <p:nvPr/>
        </p:nvPicPr>
        <p:blipFill>
          <a:blip r:embed="rId7" cstate="screen"/>
          <a:srcRect/>
          <a:stretch>
            <a:fillRect/>
          </a:stretch>
        </p:blipFill>
        <p:spPr bwMode="auto">
          <a:xfrm>
            <a:off x="4987925" y="3784600"/>
            <a:ext cx="428625" cy="258763"/>
          </a:xfrm>
          <a:prstGeom prst="rect">
            <a:avLst/>
          </a:prstGeom>
          <a:noFill/>
          <a:ln w="9525">
            <a:solidFill>
              <a:schemeClr val="bg2"/>
            </a:solidFill>
            <a:miter lim="800000"/>
            <a:headEnd/>
            <a:tailEnd/>
          </a:ln>
        </p:spPr>
      </p:pic>
      <p:sp>
        <p:nvSpPr>
          <p:cNvPr id="407588" name="Text Box 36"/>
          <p:cNvSpPr txBox="1">
            <a:spLocks noChangeArrowheads="1"/>
          </p:cNvSpPr>
          <p:nvPr/>
        </p:nvSpPr>
        <p:spPr bwMode="auto">
          <a:xfrm>
            <a:off x="5334000" y="3527425"/>
            <a:ext cx="595313" cy="214313"/>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Munich</a:t>
            </a:r>
            <a:endParaRPr lang="en-US" sz="800" b="1">
              <a:latin typeface="Arial Narrow" pitchFamily="34" charset="0"/>
            </a:endParaRPr>
          </a:p>
        </p:txBody>
      </p:sp>
      <p:sp>
        <p:nvSpPr>
          <p:cNvPr id="407589" name="Text Box 37"/>
          <p:cNvSpPr txBox="1">
            <a:spLocks noChangeArrowheads="1"/>
          </p:cNvSpPr>
          <p:nvPr/>
        </p:nvSpPr>
        <p:spPr bwMode="auto">
          <a:xfrm>
            <a:off x="4846638" y="4046538"/>
            <a:ext cx="709612" cy="214312"/>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London</a:t>
            </a:r>
            <a:endParaRPr lang="en-US" sz="800" b="1">
              <a:latin typeface="Arial Narrow" pitchFamily="34" charset="0"/>
            </a:endParaRPr>
          </a:p>
        </p:txBody>
      </p:sp>
      <p:sp>
        <p:nvSpPr>
          <p:cNvPr id="407590" name="Text Box 38"/>
          <p:cNvSpPr txBox="1">
            <a:spLocks noChangeArrowheads="1"/>
          </p:cNvSpPr>
          <p:nvPr/>
        </p:nvSpPr>
        <p:spPr bwMode="auto">
          <a:xfrm>
            <a:off x="4621213" y="4521200"/>
            <a:ext cx="628650" cy="214313"/>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Dublin</a:t>
            </a:r>
            <a:endParaRPr lang="en-US" sz="800" b="1">
              <a:latin typeface="Arial Narrow" pitchFamily="34" charset="0"/>
            </a:endParaRPr>
          </a:p>
        </p:txBody>
      </p:sp>
      <p:sp>
        <p:nvSpPr>
          <p:cNvPr id="407591" name="Text Box 39"/>
          <p:cNvSpPr txBox="1">
            <a:spLocks noChangeArrowheads="1"/>
          </p:cNvSpPr>
          <p:nvPr/>
        </p:nvSpPr>
        <p:spPr bwMode="auto">
          <a:xfrm>
            <a:off x="8147050" y="4689475"/>
            <a:ext cx="549275" cy="214313"/>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Taipei</a:t>
            </a:r>
            <a:endParaRPr lang="en-US" sz="800" b="1">
              <a:latin typeface="Arial Narrow" pitchFamily="34" charset="0"/>
            </a:endParaRPr>
          </a:p>
        </p:txBody>
      </p:sp>
      <p:pic>
        <p:nvPicPr>
          <p:cNvPr id="407592" name="Picture 40" descr="taiwan-flag"/>
          <p:cNvPicPr>
            <a:picLocks noChangeAspect="1" noChangeArrowheads="1"/>
          </p:cNvPicPr>
          <p:nvPr/>
        </p:nvPicPr>
        <p:blipFill>
          <a:blip r:embed="rId8" cstate="screen"/>
          <a:srcRect/>
          <a:stretch>
            <a:fillRect/>
          </a:stretch>
        </p:blipFill>
        <p:spPr bwMode="auto">
          <a:xfrm>
            <a:off x="8210550" y="4411663"/>
            <a:ext cx="368300" cy="252412"/>
          </a:xfrm>
          <a:prstGeom prst="rect">
            <a:avLst/>
          </a:prstGeom>
          <a:noFill/>
          <a:ln w="9525">
            <a:solidFill>
              <a:schemeClr val="bg2"/>
            </a:solidFill>
            <a:miter lim="800000"/>
            <a:headEnd/>
            <a:tailEnd/>
          </a:ln>
        </p:spPr>
      </p:pic>
      <p:pic>
        <p:nvPicPr>
          <p:cNvPr id="407593" name="Picture 41" descr="China-flag"/>
          <p:cNvPicPr>
            <a:picLocks noChangeAspect="1" noChangeArrowheads="1"/>
          </p:cNvPicPr>
          <p:nvPr/>
        </p:nvPicPr>
        <p:blipFill>
          <a:blip r:embed="rId9" cstate="screen"/>
          <a:srcRect/>
          <a:stretch>
            <a:fillRect/>
          </a:stretch>
        </p:blipFill>
        <p:spPr bwMode="auto">
          <a:xfrm>
            <a:off x="7307263" y="4537075"/>
            <a:ext cx="354012" cy="252413"/>
          </a:xfrm>
          <a:prstGeom prst="rect">
            <a:avLst/>
          </a:prstGeom>
          <a:noFill/>
          <a:ln w="9525">
            <a:solidFill>
              <a:schemeClr val="bg2"/>
            </a:solidFill>
            <a:miter lim="800000"/>
            <a:headEnd/>
            <a:tailEnd/>
          </a:ln>
        </p:spPr>
      </p:pic>
      <p:pic>
        <p:nvPicPr>
          <p:cNvPr id="407594" name="Picture 42" descr="japan_flag"/>
          <p:cNvPicPr>
            <a:picLocks noChangeAspect="1" noChangeArrowheads="1"/>
          </p:cNvPicPr>
          <p:nvPr/>
        </p:nvPicPr>
        <p:blipFill>
          <a:blip r:embed="rId10" cstate="screen"/>
          <a:srcRect/>
          <a:stretch>
            <a:fillRect/>
          </a:stretch>
        </p:blipFill>
        <p:spPr bwMode="auto">
          <a:xfrm>
            <a:off x="8647113" y="3832225"/>
            <a:ext cx="373062" cy="255588"/>
          </a:xfrm>
          <a:prstGeom prst="rect">
            <a:avLst/>
          </a:prstGeom>
          <a:noFill/>
          <a:ln w="9525">
            <a:solidFill>
              <a:schemeClr val="bg2"/>
            </a:solidFill>
            <a:miter lim="800000"/>
            <a:headEnd/>
            <a:tailEnd/>
          </a:ln>
        </p:spPr>
      </p:pic>
      <p:sp>
        <p:nvSpPr>
          <p:cNvPr id="407595" name="Text Box 43"/>
          <p:cNvSpPr txBox="1">
            <a:spLocks noChangeArrowheads="1"/>
          </p:cNvSpPr>
          <p:nvPr/>
        </p:nvSpPr>
        <p:spPr bwMode="auto">
          <a:xfrm>
            <a:off x="3603625" y="5229225"/>
            <a:ext cx="806450" cy="214313"/>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Guadalajara</a:t>
            </a:r>
          </a:p>
        </p:txBody>
      </p:sp>
      <p:pic>
        <p:nvPicPr>
          <p:cNvPr id="407596" name="Picture 44" descr="bandera-copy"/>
          <p:cNvPicPr>
            <a:picLocks noChangeAspect="1" noChangeArrowheads="1"/>
          </p:cNvPicPr>
          <p:nvPr/>
        </p:nvPicPr>
        <p:blipFill>
          <a:blip r:embed="rId11" cstate="screen"/>
          <a:srcRect/>
          <a:stretch>
            <a:fillRect/>
          </a:stretch>
        </p:blipFill>
        <p:spPr bwMode="auto">
          <a:xfrm>
            <a:off x="3806825" y="4957763"/>
            <a:ext cx="403225" cy="252412"/>
          </a:xfrm>
          <a:prstGeom prst="rect">
            <a:avLst/>
          </a:prstGeom>
          <a:noFill/>
          <a:ln w="9525">
            <a:solidFill>
              <a:schemeClr val="bg2"/>
            </a:solidFill>
            <a:miter lim="800000"/>
            <a:headEnd/>
            <a:tailEnd/>
          </a:ln>
        </p:spPr>
      </p:pic>
      <p:sp>
        <p:nvSpPr>
          <p:cNvPr id="407597" name="Text Box 45"/>
          <p:cNvSpPr txBox="1">
            <a:spLocks noChangeArrowheads="1"/>
          </p:cNvSpPr>
          <p:nvPr/>
        </p:nvSpPr>
        <p:spPr bwMode="auto">
          <a:xfrm>
            <a:off x="7062788" y="4752975"/>
            <a:ext cx="900112" cy="336550"/>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Hong Kong</a:t>
            </a:r>
          </a:p>
          <a:p>
            <a:pPr eaLnBrk="0" hangingPunct="0">
              <a:spcBef>
                <a:spcPct val="0"/>
              </a:spcBef>
              <a:buFontTx/>
              <a:buNone/>
            </a:pPr>
            <a:r>
              <a:rPr lang="en-US" sz="800" b="1"/>
              <a:t>Beijing</a:t>
            </a:r>
            <a:endParaRPr lang="en-US" sz="800" b="1">
              <a:latin typeface="Arial Narrow" pitchFamily="34" charset="0"/>
            </a:endParaRPr>
          </a:p>
        </p:txBody>
      </p:sp>
      <p:sp>
        <p:nvSpPr>
          <p:cNvPr id="407598" name="Text Box 46"/>
          <p:cNvSpPr txBox="1">
            <a:spLocks noChangeArrowheads="1"/>
          </p:cNvSpPr>
          <p:nvPr/>
        </p:nvSpPr>
        <p:spPr bwMode="auto">
          <a:xfrm>
            <a:off x="8574088" y="4122738"/>
            <a:ext cx="560387" cy="214312"/>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Tokyo</a:t>
            </a:r>
            <a:endParaRPr lang="en-US" sz="800" b="1">
              <a:latin typeface="Arial Narrow" pitchFamily="34" charset="0"/>
            </a:endParaRPr>
          </a:p>
        </p:txBody>
      </p:sp>
      <p:pic>
        <p:nvPicPr>
          <p:cNvPr id="407599" name="Picture 47" descr="IndiaF"/>
          <p:cNvPicPr>
            <a:picLocks noChangeAspect="1" noChangeArrowheads="1"/>
          </p:cNvPicPr>
          <p:nvPr/>
        </p:nvPicPr>
        <p:blipFill>
          <a:blip r:embed="rId12" cstate="screen"/>
          <a:srcRect/>
          <a:stretch>
            <a:fillRect/>
          </a:stretch>
        </p:blipFill>
        <p:spPr bwMode="auto">
          <a:xfrm>
            <a:off x="6683375" y="4891088"/>
            <a:ext cx="398463" cy="261937"/>
          </a:xfrm>
          <a:prstGeom prst="rect">
            <a:avLst/>
          </a:prstGeom>
          <a:noFill/>
          <a:ln w="9525">
            <a:solidFill>
              <a:schemeClr val="bg2"/>
            </a:solidFill>
            <a:miter lim="800000"/>
            <a:headEnd/>
            <a:tailEnd/>
          </a:ln>
        </p:spPr>
      </p:pic>
      <p:sp>
        <p:nvSpPr>
          <p:cNvPr id="407600" name="Text Box 48"/>
          <p:cNvSpPr txBox="1">
            <a:spLocks noChangeArrowheads="1"/>
          </p:cNvSpPr>
          <p:nvPr/>
        </p:nvSpPr>
        <p:spPr bwMode="auto">
          <a:xfrm>
            <a:off x="6611938" y="5122863"/>
            <a:ext cx="549275" cy="214312"/>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Pune</a:t>
            </a:r>
            <a:endParaRPr lang="en-US" sz="800" b="1">
              <a:latin typeface="Arial Narrow" pitchFamily="34" charset="0"/>
            </a:endParaRPr>
          </a:p>
        </p:txBody>
      </p:sp>
      <p:grpSp>
        <p:nvGrpSpPr>
          <p:cNvPr id="2" name="Group 49"/>
          <p:cNvGrpSpPr>
            <a:grpSpLocks/>
          </p:cNvGrpSpPr>
          <p:nvPr/>
        </p:nvGrpSpPr>
        <p:grpSpPr bwMode="auto">
          <a:xfrm>
            <a:off x="3616325" y="4376738"/>
            <a:ext cx="112713" cy="112712"/>
            <a:chOff x="1384" y="2700"/>
            <a:chExt cx="148" cy="135"/>
          </a:xfrm>
        </p:grpSpPr>
        <p:sp>
          <p:nvSpPr>
            <p:cNvPr id="407602" name="Oval 50"/>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03" name="Picture 51" descr="White PBQ on black background"/>
            <p:cNvPicPr>
              <a:picLocks noChangeAspect="1" noChangeArrowheads="1"/>
            </p:cNvPicPr>
            <p:nvPr/>
          </p:nvPicPr>
          <p:blipFill>
            <a:blip r:embed="rId13"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3" name="Group 52"/>
          <p:cNvGrpSpPr>
            <a:grpSpLocks/>
          </p:cNvGrpSpPr>
          <p:nvPr/>
        </p:nvGrpSpPr>
        <p:grpSpPr bwMode="auto">
          <a:xfrm>
            <a:off x="3556000" y="4275138"/>
            <a:ext cx="106363" cy="112712"/>
            <a:chOff x="1384" y="2700"/>
            <a:chExt cx="148" cy="135"/>
          </a:xfrm>
        </p:grpSpPr>
        <p:sp>
          <p:nvSpPr>
            <p:cNvPr id="407605" name="Oval 53"/>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06" name="Picture 54"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4" name="Group 55"/>
          <p:cNvGrpSpPr>
            <a:grpSpLocks/>
          </p:cNvGrpSpPr>
          <p:nvPr/>
        </p:nvGrpSpPr>
        <p:grpSpPr bwMode="auto">
          <a:xfrm>
            <a:off x="3644900" y="4205288"/>
            <a:ext cx="106363" cy="111125"/>
            <a:chOff x="1384" y="2700"/>
            <a:chExt cx="148" cy="135"/>
          </a:xfrm>
        </p:grpSpPr>
        <p:sp>
          <p:nvSpPr>
            <p:cNvPr id="407608" name="Oval 56"/>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09" name="Picture 57"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5" name="Group 58"/>
          <p:cNvGrpSpPr>
            <a:grpSpLocks/>
          </p:cNvGrpSpPr>
          <p:nvPr/>
        </p:nvGrpSpPr>
        <p:grpSpPr bwMode="auto">
          <a:xfrm>
            <a:off x="3973513" y="4360863"/>
            <a:ext cx="106362" cy="111125"/>
            <a:chOff x="1384" y="2700"/>
            <a:chExt cx="148" cy="135"/>
          </a:xfrm>
        </p:grpSpPr>
        <p:sp>
          <p:nvSpPr>
            <p:cNvPr id="407611" name="Oval 59"/>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12" name="Picture 60"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6" name="Group 61"/>
          <p:cNvGrpSpPr>
            <a:grpSpLocks/>
          </p:cNvGrpSpPr>
          <p:nvPr/>
        </p:nvGrpSpPr>
        <p:grpSpPr bwMode="auto">
          <a:xfrm>
            <a:off x="4052888" y="4184650"/>
            <a:ext cx="104775" cy="111125"/>
            <a:chOff x="1384" y="2700"/>
            <a:chExt cx="148" cy="135"/>
          </a:xfrm>
        </p:grpSpPr>
        <p:sp>
          <p:nvSpPr>
            <p:cNvPr id="407614" name="Oval 62"/>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15" name="Picture 63" descr="White PBQ on black background"/>
            <p:cNvPicPr>
              <a:picLocks noChangeAspect="1" noChangeArrowheads="1"/>
            </p:cNvPicPr>
            <p:nvPr/>
          </p:nvPicPr>
          <p:blipFill>
            <a:blip r:embed="rId15"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7" name="Group 64"/>
          <p:cNvGrpSpPr>
            <a:grpSpLocks/>
          </p:cNvGrpSpPr>
          <p:nvPr/>
        </p:nvGrpSpPr>
        <p:grpSpPr bwMode="auto">
          <a:xfrm>
            <a:off x="4270375" y="4260850"/>
            <a:ext cx="106363" cy="112713"/>
            <a:chOff x="1384" y="2700"/>
            <a:chExt cx="148" cy="135"/>
          </a:xfrm>
        </p:grpSpPr>
        <p:sp>
          <p:nvSpPr>
            <p:cNvPr id="407617" name="Oval 65"/>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18" name="Picture 66"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8" name="Group 67"/>
          <p:cNvGrpSpPr>
            <a:grpSpLocks/>
          </p:cNvGrpSpPr>
          <p:nvPr/>
        </p:nvGrpSpPr>
        <p:grpSpPr bwMode="auto">
          <a:xfrm>
            <a:off x="5557838" y="3917950"/>
            <a:ext cx="106362" cy="112713"/>
            <a:chOff x="1384" y="2700"/>
            <a:chExt cx="148" cy="135"/>
          </a:xfrm>
        </p:grpSpPr>
        <p:sp>
          <p:nvSpPr>
            <p:cNvPr id="407620" name="Oval 68"/>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21" name="Picture 69"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9" name="Group 70"/>
          <p:cNvGrpSpPr>
            <a:grpSpLocks/>
          </p:cNvGrpSpPr>
          <p:nvPr/>
        </p:nvGrpSpPr>
        <p:grpSpPr bwMode="auto">
          <a:xfrm>
            <a:off x="5681663" y="3908425"/>
            <a:ext cx="106362" cy="112713"/>
            <a:chOff x="1384" y="2700"/>
            <a:chExt cx="148" cy="135"/>
          </a:xfrm>
        </p:grpSpPr>
        <p:sp>
          <p:nvSpPr>
            <p:cNvPr id="407623" name="Oval 71"/>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24" name="Picture 72"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10" name="Group 73"/>
          <p:cNvGrpSpPr>
            <a:grpSpLocks/>
          </p:cNvGrpSpPr>
          <p:nvPr/>
        </p:nvGrpSpPr>
        <p:grpSpPr bwMode="auto">
          <a:xfrm>
            <a:off x="3708400" y="4298950"/>
            <a:ext cx="106363" cy="111125"/>
            <a:chOff x="1384" y="2700"/>
            <a:chExt cx="148" cy="135"/>
          </a:xfrm>
        </p:grpSpPr>
        <p:sp>
          <p:nvSpPr>
            <p:cNvPr id="407626" name="Oval 74"/>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27" name="Picture 75"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11" name="Group 76"/>
          <p:cNvGrpSpPr>
            <a:grpSpLocks/>
          </p:cNvGrpSpPr>
          <p:nvPr/>
        </p:nvGrpSpPr>
        <p:grpSpPr bwMode="auto">
          <a:xfrm>
            <a:off x="8159750" y="4241800"/>
            <a:ext cx="106363" cy="112713"/>
            <a:chOff x="1384" y="2700"/>
            <a:chExt cx="148" cy="135"/>
          </a:xfrm>
        </p:grpSpPr>
        <p:sp>
          <p:nvSpPr>
            <p:cNvPr id="407629" name="Oval 77"/>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30" name="Picture 78"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12" name="Group 79"/>
          <p:cNvGrpSpPr>
            <a:grpSpLocks/>
          </p:cNvGrpSpPr>
          <p:nvPr/>
        </p:nvGrpSpPr>
        <p:grpSpPr bwMode="auto">
          <a:xfrm>
            <a:off x="3930650" y="4652963"/>
            <a:ext cx="106363" cy="112712"/>
            <a:chOff x="1384" y="2700"/>
            <a:chExt cx="148" cy="135"/>
          </a:xfrm>
        </p:grpSpPr>
        <p:sp>
          <p:nvSpPr>
            <p:cNvPr id="407632" name="Oval 80"/>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33" name="Picture 81"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13" name="Group 82"/>
          <p:cNvGrpSpPr>
            <a:grpSpLocks/>
          </p:cNvGrpSpPr>
          <p:nvPr/>
        </p:nvGrpSpPr>
        <p:grpSpPr bwMode="auto">
          <a:xfrm>
            <a:off x="8220075" y="3975100"/>
            <a:ext cx="106363" cy="112713"/>
            <a:chOff x="1384" y="2700"/>
            <a:chExt cx="148" cy="135"/>
          </a:xfrm>
        </p:grpSpPr>
        <p:sp>
          <p:nvSpPr>
            <p:cNvPr id="407635" name="Oval 83"/>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36" name="Picture 84"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14" name="Group 85"/>
          <p:cNvGrpSpPr>
            <a:grpSpLocks/>
          </p:cNvGrpSpPr>
          <p:nvPr/>
        </p:nvGrpSpPr>
        <p:grpSpPr bwMode="auto">
          <a:xfrm>
            <a:off x="7773988" y="4186238"/>
            <a:ext cx="106362" cy="112712"/>
            <a:chOff x="1384" y="2700"/>
            <a:chExt cx="148" cy="135"/>
          </a:xfrm>
        </p:grpSpPr>
        <p:sp>
          <p:nvSpPr>
            <p:cNvPr id="407638" name="Oval 86"/>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39" name="Picture 87"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15" name="Group 88"/>
          <p:cNvGrpSpPr>
            <a:grpSpLocks/>
          </p:cNvGrpSpPr>
          <p:nvPr/>
        </p:nvGrpSpPr>
        <p:grpSpPr bwMode="auto">
          <a:xfrm>
            <a:off x="5807075" y="3940175"/>
            <a:ext cx="104775" cy="112713"/>
            <a:chOff x="1384" y="2700"/>
            <a:chExt cx="148" cy="135"/>
          </a:xfrm>
        </p:grpSpPr>
        <p:sp>
          <p:nvSpPr>
            <p:cNvPr id="407641" name="Oval 89"/>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42" name="Picture 90" descr="White PBQ on black background"/>
            <p:cNvPicPr>
              <a:picLocks noChangeAspect="1" noChangeArrowheads="1"/>
            </p:cNvPicPr>
            <p:nvPr/>
          </p:nvPicPr>
          <p:blipFill>
            <a:blip r:embed="rId15"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16" name="Group 91"/>
          <p:cNvGrpSpPr>
            <a:grpSpLocks/>
          </p:cNvGrpSpPr>
          <p:nvPr/>
        </p:nvGrpSpPr>
        <p:grpSpPr bwMode="auto">
          <a:xfrm>
            <a:off x="7789863" y="4321175"/>
            <a:ext cx="106362" cy="112713"/>
            <a:chOff x="1384" y="2700"/>
            <a:chExt cx="148" cy="135"/>
          </a:xfrm>
        </p:grpSpPr>
        <p:sp>
          <p:nvSpPr>
            <p:cNvPr id="407644" name="Oval 92"/>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45" name="Picture 93" descr="White PBQ on black background"/>
            <p:cNvPicPr>
              <a:picLocks noChangeAspect="1" noChangeArrowheads="1"/>
            </p:cNvPicPr>
            <p:nvPr/>
          </p:nvPicPr>
          <p:blipFill>
            <a:blip r:embed="rId14"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grpSp>
        <p:nvGrpSpPr>
          <p:cNvPr id="17" name="Group 94"/>
          <p:cNvGrpSpPr>
            <a:grpSpLocks/>
          </p:cNvGrpSpPr>
          <p:nvPr/>
        </p:nvGrpSpPr>
        <p:grpSpPr bwMode="auto">
          <a:xfrm>
            <a:off x="6983413" y="4629150"/>
            <a:ext cx="104775" cy="112713"/>
            <a:chOff x="1384" y="2700"/>
            <a:chExt cx="148" cy="135"/>
          </a:xfrm>
        </p:grpSpPr>
        <p:sp>
          <p:nvSpPr>
            <p:cNvPr id="407647" name="Oval 95"/>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48" name="Picture 96" descr="White PBQ on black background"/>
            <p:cNvPicPr>
              <a:picLocks noChangeAspect="1" noChangeArrowheads="1"/>
            </p:cNvPicPr>
            <p:nvPr/>
          </p:nvPicPr>
          <p:blipFill>
            <a:blip r:embed="rId15"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sp>
        <p:nvSpPr>
          <p:cNvPr id="407649" name="Rectangle 97"/>
          <p:cNvSpPr>
            <a:spLocks noGrp="1" noChangeArrowheads="1"/>
          </p:cNvSpPr>
          <p:nvPr>
            <p:ph type="body" sz="half" idx="1"/>
          </p:nvPr>
        </p:nvSpPr>
        <p:spPr>
          <a:xfrm>
            <a:off x="150813" y="1295400"/>
            <a:ext cx="4378325" cy="3946525"/>
          </a:xfrm>
          <a:noFill/>
          <a:ln/>
        </p:spPr>
        <p:txBody>
          <a:bodyPr/>
          <a:lstStyle/>
          <a:p>
            <a:pPr>
              <a:lnSpc>
                <a:spcPct val="90000"/>
              </a:lnSpc>
            </a:pPr>
            <a:r>
              <a:rPr lang="en-US" sz="2000"/>
              <a:t>Headquarters</a:t>
            </a:r>
          </a:p>
          <a:p>
            <a:pPr lvl="1">
              <a:lnSpc>
                <a:spcPct val="90000"/>
              </a:lnSpc>
            </a:pPr>
            <a:r>
              <a:rPr lang="en-US" sz="2000"/>
              <a:t>Aliso Viejo, California</a:t>
            </a:r>
          </a:p>
          <a:p>
            <a:pPr>
              <a:lnSpc>
                <a:spcPct val="90000"/>
              </a:lnSpc>
            </a:pPr>
            <a:r>
              <a:rPr lang="en-US" sz="2000"/>
              <a:t>Products</a:t>
            </a:r>
          </a:p>
          <a:p>
            <a:pPr lvl="1">
              <a:lnSpc>
                <a:spcPct val="90000"/>
              </a:lnSpc>
            </a:pPr>
            <a:r>
              <a:rPr lang="en-US" sz="2000"/>
              <a:t>High Performance Networking for Storage &amp; HPC</a:t>
            </a:r>
          </a:p>
          <a:p>
            <a:pPr>
              <a:lnSpc>
                <a:spcPct val="90000"/>
              </a:lnSpc>
            </a:pPr>
            <a:r>
              <a:rPr lang="en-US" sz="2000"/>
              <a:t>Employees</a:t>
            </a:r>
          </a:p>
          <a:p>
            <a:pPr lvl="1">
              <a:lnSpc>
                <a:spcPct val="90000"/>
              </a:lnSpc>
            </a:pPr>
            <a:r>
              <a:rPr lang="en-US" sz="2000"/>
              <a:t>Approx. 900</a:t>
            </a:r>
          </a:p>
          <a:p>
            <a:pPr>
              <a:lnSpc>
                <a:spcPct val="90000"/>
              </a:lnSpc>
            </a:pPr>
            <a:r>
              <a:rPr lang="en-US" sz="2000"/>
              <a:t>FY08 Revenue</a:t>
            </a:r>
          </a:p>
          <a:p>
            <a:pPr lvl="1">
              <a:lnSpc>
                <a:spcPct val="90000"/>
              </a:lnSpc>
            </a:pPr>
            <a:r>
              <a:rPr lang="en-US" sz="2000"/>
              <a:t>$597.9M</a:t>
            </a:r>
          </a:p>
          <a:p>
            <a:pPr>
              <a:lnSpc>
                <a:spcPct val="90000"/>
              </a:lnSpc>
            </a:pPr>
            <a:r>
              <a:rPr lang="en-US" sz="2000"/>
              <a:t>NASDAQ Symbol</a:t>
            </a:r>
          </a:p>
          <a:p>
            <a:pPr lvl="1">
              <a:lnSpc>
                <a:spcPct val="90000"/>
              </a:lnSpc>
            </a:pPr>
            <a:r>
              <a:rPr lang="en-US" sz="2000"/>
              <a:t>QLGC</a:t>
            </a:r>
          </a:p>
        </p:txBody>
      </p:sp>
      <p:pic>
        <p:nvPicPr>
          <p:cNvPr id="407650" name="Picture 98" descr="large_flag_of_french_guiana"/>
          <p:cNvPicPr>
            <a:picLocks noChangeAspect="1" noChangeArrowheads="1"/>
          </p:cNvPicPr>
          <p:nvPr/>
        </p:nvPicPr>
        <p:blipFill>
          <a:blip r:embed="rId16" cstate="screen"/>
          <a:srcRect/>
          <a:stretch>
            <a:fillRect/>
          </a:stretch>
        </p:blipFill>
        <p:spPr bwMode="auto">
          <a:xfrm>
            <a:off x="5562600" y="4217988"/>
            <a:ext cx="425450" cy="273050"/>
          </a:xfrm>
          <a:prstGeom prst="rect">
            <a:avLst/>
          </a:prstGeom>
          <a:noFill/>
          <a:ln w="9525" algn="ctr">
            <a:solidFill>
              <a:schemeClr val="bg2"/>
            </a:solidFill>
            <a:miter lim="800000"/>
            <a:headEnd/>
            <a:tailEnd/>
          </a:ln>
          <a:effectLst/>
        </p:spPr>
      </p:pic>
      <p:sp>
        <p:nvSpPr>
          <p:cNvPr id="407651" name="Text Box 99"/>
          <p:cNvSpPr txBox="1">
            <a:spLocks noChangeArrowheads="1"/>
          </p:cNvSpPr>
          <p:nvPr/>
        </p:nvSpPr>
        <p:spPr bwMode="auto">
          <a:xfrm>
            <a:off x="5487988" y="4468813"/>
            <a:ext cx="549275" cy="214312"/>
          </a:xfrm>
          <a:prstGeom prst="rect">
            <a:avLst/>
          </a:prstGeom>
          <a:noFill/>
          <a:ln w="9525">
            <a:noFill/>
            <a:miter lim="800000"/>
            <a:headEnd/>
            <a:tailEnd/>
          </a:ln>
          <a:effectLst/>
        </p:spPr>
        <p:txBody>
          <a:bodyPr lIns="91407" tIns="45704" rIns="91407" bIns="45704" anchor="ctr">
            <a:spAutoFit/>
          </a:bodyPr>
          <a:lstStyle/>
          <a:p>
            <a:pPr eaLnBrk="0" hangingPunct="0">
              <a:spcBef>
                <a:spcPct val="0"/>
              </a:spcBef>
              <a:buFontTx/>
              <a:buNone/>
            </a:pPr>
            <a:r>
              <a:rPr lang="en-US" sz="800" b="1"/>
              <a:t>Paris</a:t>
            </a:r>
            <a:endParaRPr lang="en-US" sz="800" b="1">
              <a:latin typeface="Arial Narrow" pitchFamily="34" charset="0"/>
            </a:endParaRPr>
          </a:p>
        </p:txBody>
      </p:sp>
      <p:grpSp>
        <p:nvGrpSpPr>
          <p:cNvPr id="18" name="Group 100"/>
          <p:cNvGrpSpPr>
            <a:grpSpLocks/>
          </p:cNvGrpSpPr>
          <p:nvPr/>
        </p:nvGrpSpPr>
        <p:grpSpPr bwMode="auto">
          <a:xfrm>
            <a:off x="5730875" y="4037013"/>
            <a:ext cx="104775" cy="112712"/>
            <a:chOff x="1384" y="2700"/>
            <a:chExt cx="148" cy="135"/>
          </a:xfrm>
        </p:grpSpPr>
        <p:sp>
          <p:nvSpPr>
            <p:cNvPr id="407653" name="Oval 101"/>
            <p:cNvSpPr>
              <a:spLocks noChangeArrowheads="1"/>
            </p:cNvSpPr>
            <p:nvPr/>
          </p:nvSpPr>
          <p:spPr bwMode="auto">
            <a:xfrm>
              <a:off x="1384" y="2700"/>
              <a:ext cx="148" cy="135"/>
            </a:xfrm>
            <a:prstGeom prst="ellipse">
              <a:avLst/>
            </a:prstGeom>
            <a:solidFill>
              <a:srgbClr val="0066FF"/>
            </a:solidFill>
            <a:ln w="9525">
              <a:noFill/>
              <a:round/>
              <a:headEnd/>
              <a:tailEnd/>
            </a:ln>
            <a:effectLst/>
          </p:spPr>
          <p:txBody>
            <a:bodyPr wrap="none" anchor="ctr"/>
            <a:lstStyle/>
            <a:p>
              <a:endParaRPr lang="en-US"/>
            </a:p>
          </p:txBody>
        </p:sp>
        <p:pic>
          <p:nvPicPr>
            <p:cNvPr id="407654" name="Picture 102" descr="White PBQ on black background"/>
            <p:cNvPicPr>
              <a:picLocks noChangeAspect="1" noChangeArrowheads="1"/>
            </p:cNvPicPr>
            <p:nvPr/>
          </p:nvPicPr>
          <p:blipFill>
            <a:blip r:embed="rId15" cstate="screen">
              <a:clrChange>
                <a:clrFrom>
                  <a:srgbClr val="000000"/>
                </a:clrFrom>
                <a:clrTo>
                  <a:srgbClr val="000000">
                    <a:alpha val="0"/>
                  </a:srgbClr>
                </a:clrTo>
              </a:clrChange>
              <a:lum bright="70000" contrast="-70000"/>
            </a:blip>
            <a:srcRect/>
            <a:stretch>
              <a:fillRect/>
            </a:stretch>
          </p:blipFill>
          <p:spPr bwMode="auto">
            <a:xfrm>
              <a:off x="1401" y="2734"/>
              <a:ext cx="117" cy="78"/>
            </a:xfrm>
            <a:prstGeom prst="rect">
              <a:avLst/>
            </a:prstGeom>
            <a:noFill/>
          </p:spPr>
        </p:pic>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QLogic portfolio at Dell</a:t>
            </a:r>
            <a:endParaRPr lang="en-US" dirty="0" smtClean="0"/>
          </a:p>
        </p:txBody>
      </p:sp>
      <p:sp>
        <p:nvSpPr>
          <p:cNvPr id="65" name="Footer Placeholder 2"/>
          <p:cNvSpPr>
            <a:spLocks noGrp="1"/>
          </p:cNvSpPr>
          <p:nvPr>
            <p:ph type="ftr" sz="quarter" idx="10"/>
          </p:nvPr>
        </p:nvSpPr>
        <p:spPr/>
        <p:txBody>
          <a:bodyPr/>
          <a:lstStyle/>
          <a:p>
            <a:r>
              <a:rPr lang="en-US" smtClean="0"/>
              <a:t>QLogic Confidential</a:t>
            </a:r>
            <a:endParaRPr lang="en-US" dirty="0"/>
          </a:p>
        </p:txBody>
      </p:sp>
      <p:sp>
        <p:nvSpPr>
          <p:cNvPr id="8194" name="Slide Number Placeholder 3"/>
          <p:cNvSpPr>
            <a:spLocks noGrp="1"/>
          </p:cNvSpPr>
          <p:nvPr>
            <p:ph type="sldNum" sz="quarter" idx="11"/>
          </p:nvPr>
        </p:nvSpPr>
        <p:spPr>
          <a:prstGeom prst="rect">
            <a:avLst/>
          </a:prstGeom>
        </p:spPr>
        <p:txBody>
          <a:bodyPr/>
          <a:lstStyle/>
          <a:p>
            <a:fld id="{078DDC47-BC55-43C9-9B8D-B389DC2E1E94}" type="slidenum">
              <a:rPr lang="en-US" smtClean="0"/>
              <a:pPr/>
              <a:t>4</a:t>
            </a:fld>
            <a:endParaRPr lang="en-US"/>
          </a:p>
        </p:txBody>
      </p:sp>
      <p:sp>
        <p:nvSpPr>
          <p:cNvPr id="8196" name="Oval 3"/>
          <p:cNvSpPr>
            <a:spLocks noChangeArrowheads="1"/>
          </p:cNvSpPr>
          <p:nvPr/>
        </p:nvSpPr>
        <p:spPr bwMode="auto">
          <a:xfrm>
            <a:off x="233363" y="1679575"/>
            <a:ext cx="8675687" cy="68263"/>
          </a:xfrm>
          <a:prstGeom prst="ellipse">
            <a:avLst/>
          </a:prstGeom>
          <a:gradFill rotWithShape="1">
            <a:gsLst>
              <a:gs pos="0">
                <a:srgbClr val="CC3300"/>
              </a:gs>
              <a:gs pos="50000">
                <a:srgbClr val="FF3300"/>
              </a:gs>
              <a:gs pos="100000">
                <a:srgbClr val="CC3300"/>
              </a:gs>
            </a:gsLst>
            <a:lin ang="0" scaled="1"/>
          </a:gradFill>
          <a:ln w="9525">
            <a:noFill/>
            <a:round/>
            <a:headEnd/>
            <a:tailEnd/>
          </a:ln>
        </p:spPr>
        <p:txBody>
          <a:bodyPr wrap="none" anchor="ctr"/>
          <a:lstStyle/>
          <a:p>
            <a:endParaRPr lang="en-US"/>
          </a:p>
        </p:txBody>
      </p:sp>
      <p:sp>
        <p:nvSpPr>
          <p:cNvPr id="8197" name="Text Box 4"/>
          <p:cNvSpPr txBox="1">
            <a:spLocks noChangeArrowheads="1"/>
          </p:cNvSpPr>
          <p:nvPr/>
        </p:nvSpPr>
        <p:spPr bwMode="auto">
          <a:xfrm>
            <a:off x="0" y="1330325"/>
            <a:ext cx="9144000" cy="338554"/>
          </a:xfrm>
          <a:prstGeom prst="rect">
            <a:avLst/>
          </a:prstGeom>
          <a:noFill/>
          <a:ln w="9525">
            <a:noFill/>
            <a:miter lim="800000"/>
            <a:headEnd/>
            <a:tailEnd/>
          </a:ln>
        </p:spPr>
        <p:txBody>
          <a:bodyPr>
            <a:spAutoFit/>
          </a:bodyPr>
          <a:lstStyle/>
          <a:p>
            <a:pPr algn="ctr" eaLnBrk="0">
              <a:buFontTx/>
              <a:buNone/>
            </a:pPr>
            <a:r>
              <a:rPr lang="en-US" sz="1600" dirty="0" smtClean="0">
                <a:solidFill>
                  <a:schemeClr val="tx1"/>
                </a:solidFill>
                <a:latin typeface="Arial Black" pitchFamily="34" charset="0"/>
              </a:rPr>
              <a:t>Adapters</a:t>
            </a:r>
            <a:endParaRPr lang="en-US" sz="1600" dirty="0">
              <a:solidFill>
                <a:schemeClr val="tx1"/>
              </a:solidFill>
              <a:latin typeface="Arial Black" pitchFamily="34" charset="0"/>
            </a:endParaRPr>
          </a:p>
        </p:txBody>
      </p:sp>
      <p:sp>
        <p:nvSpPr>
          <p:cNvPr id="8202" name="Text Box 9"/>
          <p:cNvSpPr txBox="1">
            <a:spLocks noChangeArrowheads="1"/>
          </p:cNvSpPr>
          <p:nvPr/>
        </p:nvSpPr>
        <p:spPr bwMode="auto">
          <a:xfrm>
            <a:off x="4343400" y="3581400"/>
            <a:ext cx="1601722" cy="397032"/>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QLogic SB9000</a:t>
            </a:r>
            <a:endParaRPr lang="en-US" sz="900" b="1" dirty="0">
              <a:solidFill>
                <a:schemeClr val="tx1"/>
              </a:solidFill>
            </a:endParaRPr>
          </a:p>
          <a:p>
            <a:pPr eaLnBrk="0">
              <a:buFontTx/>
              <a:buNone/>
            </a:pPr>
            <a:r>
              <a:rPr lang="en-US" sz="900" b="1" dirty="0" smtClean="0">
                <a:solidFill>
                  <a:schemeClr val="tx1"/>
                </a:solidFill>
              </a:rPr>
              <a:t>4Gb FC </a:t>
            </a:r>
            <a:r>
              <a:rPr lang="en-US" sz="900" b="1" dirty="0">
                <a:solidFill>
                  <a:schemeClr val="tx1"/>
                </a:solidFill>
              </a:rPr>
              <a:t>Director Switches</a:t>
            </a:r>
          </a:p>
        </p:txBody>
      </p:sp>
      <p:sp>
        <p:nvSpPr>
          <p:cNvPr id="8204" name="Text Box 11"/>
          <p:cNvSpPr txBox="1">
            <a:spLocks noChangeArrowheads="1"/>
          </p:cNvSpPr>
          <p:nvPr/>
        </p:nvSpPr>
        <p:spPr bwMode="auto">
          <a:xfrm>
            <a:off x="2267200" y="3593275"/>
            <a:ext cx="1697902" cy="397032"/>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QLogic SB5600</a:t>
            </a:r>
            <a:endParaRPr lang="en-US" sz="900" b="1" dirty="0">
              <a:solidFill>
                <a:schemeClr val="tx1"/>
              </a:solidFill>
            </a:endParaRPr>
          </a:p>
          <a:p>
            <a:pPr eaLnBrk="0">
              <a:buFontTx/>
              <a:buNone/>
            </a:pPr>
            <a:r>
              <a:rPr lang="en-US" sz="900" b="1" dirty="0">
                <a:solidFill>
                  <a:schemeClr val="tx1"/>
                </a:solidFill>
              </a:rPr>
              <a:t>Stackable </a:t>
            </a:r>
            <a:r>
              <a:rPr lang="en-US" sz="900" b="1" dirty="0" smtClean="0">
                <a:solidFill>
                  <a:schemeClr val="tx1"/>
                </a:solidFill>
              </a:rPr>
              <a:t>4Gb FC </a:t>
            </a:r>
            <a:r>
              <a:rPr lang="en-US" sz="900" b="1" dirty="0">
                <a:solidFill>
                  <a:schemeClr val="tx1"/>
                </a:solidFill>
              </a:rPr>
              <a:t>Switches</a:t>
            </a:r>
          </a:p>
        </p:txBody>
      </p:sp>
      <p:sp>
        <p:nvSpPr>
          <p:cNvPr id="8213" name="Text Box 20"/>
          <p:cNvSpPr txBox="1">
            <a:spLocks noChangeArrowheads="1"/>
          </p:cNvSpPr>
          <p:nvPr/>
        </p:nvSpPr>
        <p:spPr bwMode="auto">
          <a:xfrm>
            <a:off x="0" y="4805363"/>
            <a:ext cx="9144000" cy="338554"/>
          </a:xfrm>
          <a:prstGeom prst="rect">
            <a:avLst/>
          </a:prstGeom>
          <a:noFill/>
          <a:ln w="9525">
            <a:noFill/>
            <a:miter lim="800000"/>
            <a:headEnd/>
            <a:tailEnd/>
          </a:ln>
        </p:spPr>
        <p:txBody>
          <a:bodyPr>
            <a:spAutoFit/>
          </a:bodyPr>
          <a:lstStyle/>
          <a:p>
            <a:pPr algn="ctr" eaLnBrk="0">
              <a:buFontTx/>
              <a:buNone/>
            </a:pPr>
            <a:r>
              <a:rPr lang="en-US" sz="1600" dirty="0" smtClean="0">
                <a:solidFill>
                  <a:schemeClr val="tx1"/>
                </a:solidFill>
                <a:latin typeface="Arial Black" pitchFamily="34" charset="0"/>
              </a:rPr>
              <a:t>InfiniBand</a:t>
            </a:r>
            <a:endParaRPr lang="en-US" sz="1600" dirty="0">
              <a:solidFill>
                <a:schemeClr val="tx1"/>
              </a:solidFill>
              <a:latin typeface="Arial Black" pitchFamily="34" charset="0"/>
            </a:endParaRPr>
          </a:p>
        </p:txBody>
      </p:sp>
      <p:sp>
        <p:nvSpPr>
          <p:cNvPr id="413724" name="Oval 28"/>
          <p:cNvSpPr>
            <a:spLocks noChangeArrowheads="1"/>
          </p:cNvSpPr>
          <p:nvPr/>
        </p:nvSpPr>
        <p:spPr bwMode="auto">
          <a:xfrm>
            <a:off x="187325" y="5146675"/>
            <a:ext cx="8675688" cy="68263"/>
          </a:xfrm>
          <a:prstGeom prst="ellipse">
            <a:avLst/>
          </a:prstGeom>
          <a:gradFill rotWithShape="1">
            <a:gsLst>
              <a:gs pos="0">
                <a:schemeClr val="accent2"/>
              </a:gs>
              <a:gs pos="50000">
                <a:srgbClr val="0066FF"/>
              </a:gs>
              <a:gs pos="100000">
                <a:schemeClr val="accent2"/>
              </a:gs>
            </a:gsLst>
            <a:lin ang="0" scaled="1"/>
          </a:gradFill>
          <a:ln w="9525">
            <a:noFill/>
            <a:round/>
            <a:headEnd/>
            <a:tailEnd/>
          </a:ln>
          <a:effectLst/>
        </p:spPr>
        <p:txBody>
          <a:bodyPr wrap="none" anchor="ctr"/>
          <a:lstStyle/>
          <a:p>
            <a:pPr>
              <a:defRPr/>
            </a:pPr>
            <a:endParaRPr lang="en-US">
              <a:latin typeface="Arial" charset="0"/>
            </a:endParaRPr>
          </a:p>
        </p:txBody>
      </p:sp>
      <p:sp>
        <p:nvSpPr>
          <p:cNvPr id="8232" name="Text Box 43"/>
          <p:cNvSpPr txBox="1">
            <a:spLocks noChangeArrowheads="1"/>
          </p:cNvSpPr>
          <p:nvPr/>
        </p:nvSpPr>
        <p:spPr bwMode="auto">
          <a:xfrm>
            <a:off x="5208587" y="5265738"/>
            <a:ext cx="2082621" cy="369332"/>
          </a:xfrm>
          <a:prstGeom prst="rect">
            <a:avLst/>
          </a:prstGeom>
          <a:noFill/>
          <a:ln w="9525">
            <a:noFill/>
            <a:miter lim="800000"/>
            <a:headEnd/>
            <a:tailEnd/>
          </a:ln>
        </p:spPr>
        <p:txBody>
          <a:bodyPr wrap="none">
            <a:spAutoFit/>
          </a:bodyPr>
          <a:lstStyle/>
          <a:p>
            <a:pPr eaLnBrk="0">
              <a:buFontTx/>
              <a:buNone/>
            </a:pPr>
            <a:r>
              <a:rPr lang="en-US" sz="900" b="1" dirty="0" err="1">
                <a:solidFill>
                  <a:schemeClr val="tx1"/>
                </a:solidFill>
              </a:rPr>
              <a:t>SilverStorm</a:t>
            </a:r>
            <a:r>
              <a:rPr lang="en-US" sz="900" b="1" dirty="0">
                <a:solidFill>
                  <a:schemeClr val="tx1"/>
                </a:solidFill>
              </a:rPr>
              <a:t> </a:t>
            </a:r>
            <a:r>
              <a:rPr lang="en-US" sz="900" b="1" dirty="0" smtClean="0">
                <a:solidFill>
                  <a:schemeClr val="tx1"/>
                </a:solidFill>
              </a:rPr>
              <a:t>9240, 9120, 9080, 8040</a:t>
            </a:r>
            <a:endParaRPr lang="en-US" sz="900" b="1" dirty="0">
              <a:solidFill>
                <a:schemeClr val="tx1"/>
              </a:solidFill>
            </a:endParaRPr>
          </a:p>
          <a:p>
            <a:pPr eaLnBrk="0">
              <a:buFontTx/>
              <a:buNone/>
            </a:pPr>
            <a:r>
              <a:rPr lang="en-US" sz="900" b="1" dirty="0">
                <a:solidFill>
                  <a:schemeClr val="tx1"/>
                </a:solidFill>
              </a:rPr>
              <a:t>IB Director Switches</a:t>
            </a:r>
          </a:p>
        </p:txBody>
      </p:sp>
      <p:sp>
        <p:nvSpPr>
          <p:cNvPr id="8233" name="Text Box 44"/>
          <p:cNvSpPr txBox="1">
            <a:spLocks noChangeArrowheads="1"/>
          </p:cNvSpPr>
          <p:nvPr/>
        </p:nvSpPr>
        <p:spPr bwMode="auto">
          <a:xfrm>
            <a:off x="0" y="3086100"/>
            <a:ext cx="9144000" cy="338554"/>
          </a:xfrm>
          <a:prstGeom prst="rect">
            <a:avLst/>
          </a:prstGeom>
          <a:noFill/>
          <a:ln w="9525">
            <a:noFill/>
            <a:miter lim="800000"/>
            <a:headEnd/>
            <a:tailEnd/>
          </a:ln>
        </p:spPr>
        <p:txBody>
          <a:bodyPr>
            <a:spAutoFit/>
          </a:bodyPr>
          <a:lstStyle/>
          <a:p>
            <a:pPr algn="ctr" eaLnBrk="0">
              <a:buFontTx/>
              <a:buNone/>
            </a:pPr>
            <a:r>
              <a:rPr lang="en-US" sz="1600" dirty="0" smtClean="0">
                <a:solidFill>
                  <a:schemeClr val="tx1"/>
                </a:solidFill>
                <a:latin typeface="Arial Black" pitchFamily="34" charset="0"/>
              </a:rPr>
              <a:t>Switches / Routers</a:t>
            </a:r>
            <a:endParaRPr lang="en-US" sz="1600" dirty="0">
              <a:solidFill>
                <a:schemeClr val="tx1"/>
              </a:solidFill>
              <a:latin typeface="Arial Black" pitchFamily="34" charset="0"/>
            </a:endParaRPr>
          </a:p>
        </p:txBody>
      </p:sp>
      <p:sp>
        <p:nvSpPr>
          <p:cNvPr id="8237" name="Text Box 48"/>
          <p:cNvSpPr txBox="1">
            <a:spLocks noChangeArrowheads="1"/>
          </p:cNvSpPr>
          <p:nvPr/>
        </p:nvSpPr>
        <p:spPr bwMode="auto">
          <a:xfrm>
            <a:off x="7327900" y="5257800"/>
            <a:ext cx="1200150" cy="369332"/>
          </a:xfrm>
          <a:prstGeom prst="rect">
            <a:avLst/>
          </a:prstGeom>
          <a:noFill/>
          <a:ln w="9525">
            <a:noFill/>
            <a:miter lim="800000"/>
            <a:headEnd/>
            <a:tailEnd/>
          </a:ln>
        </p:spPr>
        <p:txBody>
          <a:bodyPr>
            <a:spAutoFit/>
          </a:bodyPr>
          <a:lstStyle/>
          <a:p>
            <a:pPr eaLnBrk="0">
              <a:buFontTx/>
              <a:buNone/>
            </a:pPr>
            <a:r>
              <a:rPr lang="en-US" sz="900" b="1" dirty="0" err="1">
                <a:solidFill>
                  <a:schemeClr val="tx1"/>
                </a:solidFill>
              </a:rPr>
              <a:t>SilverStorm</a:t>
            </a:r>
            <a:r>
              <a:rPr lang="en-US" sz="900" b="1" dirty="0">
                <a:solidFill>
                  <a:schemeClr val="tx1"/>
                </a:solidFill>
              </a:rPr>
              <a:t> </a:t>
            </a:r>
            <a:r>
              <a:rPr lang="en-US" sz="900" b="1" dirty="0" smtClean="0">
                <a:solidFill>
                  <a:schemeClr val="tx1"/>
                </a:solidFill>
              </a:rPr>
              <a:t>902x</a:t>
            </a:r>
            <a:endParaRPr lang="en-US" sz="900" b="1" dirty="0">
              <a:solidFill>
                <a:schemeClr val="tx1"/>
              </a:solidFill>
            </a:endParaRPr>
          </a:p>
          <a:p>
            <a:pPr eaLnBrk="0">
              <a:buFontTx/>
              <a:buNone/>
            </a:pPr>
            <a:r>
              <a:rPr lang="en-US" sz="900" b="1" dirty="0">
                <a:solidFill>
                  <a:schemeClr val="tx1"/>
                </a:solidFill>
              </a:rPr>
              <a:t>IB Edge Switches</a:t>
            </a:r>
          </a:p>
        </p:txBody>
      </p:sp>
      <p:sp>
        <p:nvSpPr>
          <p:cNvPr id="8238" name="Text Box 49"/>
          <p:cNvSpPr txBox="1">
            <a:spLocks noChangeArrowheads="1"/>
          </p:cNvSpPr>
          <p:nvPr/>
        </p:nvSpPr>
        <p:spPr bwMode="auto">
          <a:xfrm>
            <a:off x="4343400" y="5257800"/>
            <a:ext cx="871537" cy="349250"/>
          </a:xfrm>
          <a:prstGeom prst="rect">
            <a:avLst/>
          </a:prstGeom>
          <a:noFill/>
          <a:ln w="9525">
            <a:noFill/>
            <a:miter lim="800000"/>
            <a:headEnd/>
            <a:tailEnd/>
          </a:ln>
        </p:spPr>
        <p:txBody>
          <a:bodyPr wrap="none">
            <a:spAutoFit/>
          </a:bodyPr>
          <a:lstStyle/>
          <a:p>
            <a:pPr eaLnBrk="0">
              <a:buFontTx/>
              <a:buNone/>
            </a:pPr>
            <a:r>
              <a:rPr lang="en-US" sz="900" b="1" dirty="0">
                <a:solidFill>
                  <a:schemeClr val="tx1"/>
                </a:solidFill>
              </a:rPr>
              <a:t>QLogic 7000</a:t>
            </a:r>
          </a:p>
          <a:p>
            <a:pPr eaLnBrk="0">
              <a:buFontTx/>
              <a:buNone/>
            </a:pPr>
            <a:r>
              <a:rPr lang="en-US" sz="900" b="1" dirty="0">
                <a:solidFill>
                  <a:schemeClr val="tx1"/>
                </a:solidFill>
              </a:rPr>
              <a:t>IB HCAs</a:t>
            </a:r>
          </a:p>
        </p:txBody>
      </p:sp>
      <p:sp>
        <p:nvSpPr>
          <p:cNvPr id="8240" name="Oval 51"/>
          <p:cNvSpPr>
            <a:spLocks noChangeArrowheads="1"/>
          </p:cNvSpPr>
          <p:nvPr/>
        </p:nvSpPr>
        <p:spPr bwMode="auto">
          <a:xfrm>
            <a:off x="233363" y="3419475"/>
            <a:ext cx="8675687" cy="68263"/>
          </a:xfrm>
          <a:prstGeom prst="ellipse">
            <a:avLst/>
          </a:prstGeom>
          <a:gradFill rotWithShape="1">
            <a:gsLst>
              <a:gs pos="0">
                <a:srgbClr val="996600"/>
              </a:gs>
              <a:gs pos="50000">
                <a:srgbClr val="FFCC00"/>
              </a:gs>
              <a:gs pos="100000">
                <a:srgbClr val="996600"/>
              </a:gs>
            </a:gsLst>
            <a:lin ang="0" scaled="1"/>
          </a:gradFill>
          <a:ln w="9525">
            <a:noFill/>
            <a:round/>
            <a:headEnd/>
            <a:tailEnd/>
          </a:ln>
        </p:spPr>
        <p:txBody>
          <a:bodyPr wrap="none" anchor="ctr"/>
          <a:lstStyle/>
          <a:p>
            <a:endParaRPr lang="en-US"/>
          </a:p>
        </p:txBody>
      </p:sp>
      <p:pic>
        <p:nvPicPr>
          <p:cNvPr id="8242" name="Picture 53"/>
          <p:cNvPicPr>
            <a:picLocks noChangeAspect="1" noChangeArrowheads="1"/>
          </p:cNvPicPr>
          <p:nvPr/>
        </p:nvPicPr>
        <p:blipFill>
          <a:blip r:embed="rId3" cstate="screen">
            <a:clrChange>
              <a:clrFrom>
                <a:srgbClr val="000000"/>
              </a:clrFrom>
              <a:clrTo>
                <a:srgbClr val="000000">
                  <a:alpha val="0"/>
                </a:srgbClr>
              </a:clrTo>
            </a:clrChange>
          </a:blip>
          <a:srcRect/>
          <a:stretch>
            <a:fillRect/>
          </a:stretch>
        </p:blipFill>
        <p:spPr bwMode="auto">
          <a:xfrm>
            <a:off x="7543800" y="6081713"/>
            <a:ext cx="788988" cy="242887"/>
          </a:xfrm>
          <a:prstGeom prst="rect">
            <a:avLst/>
          </a:prstGeom>
          <a:noFill/>
          <a:ln w="9525">
            <a:noFill/>
            <a:miter lim="800000"/>
            <a:headEnd/>
            <a:tailEnd/>
          </a:ln>
        </p:spPr>
      </p:pic>
      <p:pic>
        <p:nvPicPr>
          <p:cNvPr id="8246" name="Picture 57"/>
          <p:cNvPicPr>
            <a:picLocks noChangeAspect="1" noChangeArrowheads="1"/>
          </p:cNvPicPr>
          <p:nvPr/>
        </p:nvPicPr>
        <p:blipFill>
          <a:blip r:embed="rId4" cstate="screen"/>
          <a:srcRect/>
          <a:stretch>
            <a:fillRect/>
          </a:stretch>
        </p:blipFill>
        <p:spPr bwMode="auto">
          <a:xfrm>
            <a:off x="5635625" y="5700713"/>
            <a:ext cx="523875" cy="728662"/>
          </a:xfrm>
          <a:prstGeom prst="rect">
            <a:avLst/>
          </a:prstGeom>
          <a:noFill/>
          <a:ln w="9525">
            <a:noFill/>
            <a:miter lim="800000"/>
            <a:headEnd/>
            <a:tailEnd/>
          </a:ln>
        </p:spPr>
      </p:pic>
      <p:pic>
        <p:nvPicPr>
          <p:cNvPr id="8247" name="Picture 58"/>
          <p:cNvPicPr>
            <a:picLocks noChangeAspect="1" noChangeArrowheads="1"/>
          </p:cNvPicPr>
          <p:nvPr/>
        </p:nvPicPr>
        <p:blipFill>
          <a:blip r:embed="rId5" cstate="screen">
            <a:clrChange>
              <a:clrFrom>
                <a:srgbClr val="000080"/>
              </a:clrFrom>
              <a:clrTo>
                <a:srgbClr val="000080">
                  <a:alpha val="0"/>
                </a:srgbClr>
              </a:clrTo>
            </a:clrChange>
          </a:blip>
          <a:srcRect/>
          <a:stretch>
            <a:fillRect/>
          </a:stretch>
        </p:blipFill>
        <p:spPr bwMode="auto">
          <a:xfrm>
            <a:off x="7562850" y="5700713"/>
            <a:ext cx="744537" cy="244475"/>
          </a:xfrm>
          <a:prstGeom prst="rect">
            <a:avLst/>
          </a:prstGeom>
          <a:noFill/>
          <a:ln w="9525">
            <a:noFill/>
            <a:miter lim="800000"/>
            <a:headEnd/>
            <a:tailEnd/>
          </a:ln>
        </p:spPr>
      </p:pic>
      <p:grpSp>
        <p:nvGrpSpPr>
          <p:cNvPr id="2" name="Group 15"/>
          <p:cNvGrpSpPr>
            <a:grpSpLocks/>
          </p:cNvGrpSpPr>
          <p:nvPr/>
        </p:nvGrpSpPr>
        <p:grpSpPr bwMode="auto">
          <a:xfrm>
            <a:off x="4344922" y="4114800"/>
            <a:ext cx="1581150" cy="550845"/>
            <a:chOff x="1864" y="1920"/>
            <a:chExt cx="2024" cy="832"/>
          </a:xfrm>
        </p:grpSpPr>
        <p:pic>
          <p:nvPicPr>
            <p:cNvPr id="70" name="Picture 16" descr="SB9000_Base_Front "/>
            <p:cNvPicPr>
              <a:picLocks noChangeAspect="1" noChangeArrowheads="1"/>
            </p:cNvPicPr>
            <p:nvPr/>
          </p:nvPicPr>
          <p:blipFill>
            <a:blip r:embed="rId6" cstate="screen"/>
            <a:srcRect/>
            <a:stretch>
              <a:fillRect/>
            </a:stretch>
          </p:blipFill>
          <p:spPr bwMode="auto">
            <a:xfrm>
              <a:off x="1864" y="1920"/>
              <a:ext cx="2024" cy="832"/>
            </a:xfrm>
            <a:prstGeom prst="rect">
              <a:avLst/>
            </a:prstGeom>
            <a:noFill/>
            <a:ln w="9525">
              <a:noFill/>
              <a:miter lim="800000"/>
              <a:headEnd/>
              <a:tailEnd/>
            </a:ln>
          </p:spPr>
        </p:pic>
        <p:pic>
          <p:nvPicPr>
            <p:cNvPr id="71" name="Picture 17" descr="SB9000-BL-10G"/>
            <p:cNvPicPr>
              <a:picLocks noChangeAspect="1" noChangeArrowheads="1"/>
            </p:cNvPicPr>
            <p:nvPr/>
          </p:nvPicPr>
          <p:blipFill>
            <a:blip r:embed="rId7" cstate="screen"/>
            <a:srcRect/>
            <a:stretch>
              <a:fillRect/>
            </a:stretch>
          </p:blipFill>
          <p:spPr bwMode="auto">
            <a:xfrm>
              <a:off x="3630" y="1968"/>
              <a:ext cx="224" cy="728"/>
            </a:xfrm>
            <a:prstGeom prst="rect">
              <a:avLst/>
            </a:prstGeom>
            <a:noFill/>
            <a:ln w="9525">
              <a:noFill/>
              <a:miter lim="800000"/>
              <a:headEnd/>
              <a:tailEnd/>
            </a:ln>
          </p:spPr>
        </p:pic>
        <p:pic>
          <p:nvPicPr>
            <p:cNvPr id="72" name="Picture 18" descr="SB9000-BL-4G"/>
            <p:cNvPicPr>
              <a:picLocks noChangeAspect="1" noChangeArrowheads="1"/>
            </p:cNvPicPr>
            <p:nvPr/>
          </p:nvPicPr>
          <p:blipFill>
            <a:blip r:embed="rId8" cstate="screen"/>
            <a:srcRect/>
            <a:stretch>
              <a:fillRect/>
            </a:stretch>
          </p:blipFill>
          <p:spPr bwMode="auto">
            <a:xfrm>
              <a:off x="1872" y="1968"/>
              <a:ext cx="224" cy="736"/>
            </a:xfrm>
            <a:prstGeom prst="rect">
              <a:avLst/>
            </a:prstGeom>
            <a:noFill/>
            <a:ln w="9525">
              <a:noFill/>
              <a:miter lim="800000"/>
              <a:headEnd/>
              <a:tailEnd/>
            </a:ln>
          </p:spPr>
        </p:pic>
        <p:pic>
          <p:nvPicPr>
            <p:cNvPr id="73" name="Picture 19" descr="SB9000-BL-4G"/>
            <p:cNvPicPr>
              <a:picLocks noChangeAspect="1" noChangeArrowheads="1"/>
            </p:cNvPicPr>
            <p:nvPr/>
          </p:nvPicPr>
          <p:blipFill>
            <a:blip r:embed="rId8" cstate="screen"/>
            <a:srcRect/>
            <a:stretch>
              <a:fillRect/>
            </a:stretch>
          </p:blipFill>
          <p:spPr bwMode="auto">
            <a:xfrm>
              <a:off x="2112" y="1968"/>
              <a:ext cx="224" cy="736"/>
            </a:xfrm>
            <a:prstGeom prst="rect">
              <a:avLst/>
            </a:prstGeom>
            <a:noFill/>
            <a:ln w="9525">
              <a:noFill/>
              <a:miter lim="800000"/>
              <a:headEnd/>
              <a:tailEnd/>
            </a:ln>
          </p:spPr>
        </p:pic>
        <p:pic>
          <p:nvPicPr>
            <p:cNvPr id="74" name="Picture 20" descr="SB9000-BL-4G"/>
            <p:cNvPicPr>
              <a:picLocks noChangeAspect="1" noChangeArrowheads="1"/>
            </p:cNvPicPr>
            <p:nvPr/>
          </p:nvPicPr>
          <p:blipFill>
            <a:blip r:embed="rId8" cstate="screen"/>
            <a:srcRect/>
            <a:stretch>
              <a:fillRect/>
            </a:stretch>
          </p:blipFill>
          <p:spPr bwMode="auto">
            <a:xfrm>
              <a:off x="2350" y="1968"/>
              <a:ext cx="224" cy="736"/>
            </a:xfrm>
            <a:prstGeom prst="rect">
              <a:avLst/>
            </a:prstGeom>
            <a:noFill/>
            <a:ln w="9525">
              <a:noFill/>
              <a:miter lim="800000"/>
              <a:headEnd/>
              <a:tailEnd/>
            </a:ln>
          </p:spPr>
        </p:pic>
        <p:pic>
          <p:nvPicPr>
            <p:cNvPr id="75" name="Picture 21" descr="SB9000-BL-4G"/>
            <p:cNvPicPr>
              <a:picLocks noChangeAspect="1" noChangeArrowheads="1"/>
            </p:cNvPicPr>
            <p:nvPr/>
          </p:nvPicPr>
          <p:blipFill>
            <a:blip r:embed="rId8" cstate="screen"/>
            <a:srcRect/>
            <a:stretch>
              <a:fillRect/>
            </a:stretch>
          </p:blipFill>
          <p:spPr bwMode="auto">
            <a:xfrm>
              <a:off x="2584" y="1968"/>
              <a:ext cx="224" cy="736"/>
            </a:xfrm>
            <a:prstGeom prst="rect">
              <a:avLst/>
            </a:prstGeom>
            <a:noFill/>
            <a:ln w="9525">
              <a:noFill/>
              <a:miter lim="800000"/>
              <a:headEnd/>
              <a:tailEnd/>
            </a:ln>
          </p:spPr>
        </p:pic>
        <p:pic>
          <p:nvPicPr>
            <p:cNvPr id="76" name="Picture 22" descr="SB9000-BL-4G"/>
            <p:cNvPicPr>
              <a:picLocks noChangeAspect="1" noChangeArrowheads="1"/>
            </p:cNvPicPr>
            <p:nvPr/>
          </p:nvPicPr>
          <p:blipFill>
            <a:blip r:embed="rId8" cstate="screen"/>
            <a:srcRect/>
            <a:stretch>
              <a:fillRect/>
            </a:stretch>
          </p:blipFill>
          <p:spPr bwMode="auto">
            <a:xfrm>
              <a:off x="2958" y="1968"/>
              <a:ext cx="224" cy="736"/>
            </a:xfrm>
            <a:prstGeom prst="rect">
              <a:avLst/>
            </a:prstGeom>
            <a:noFill/>
            <a:ln w="9525">
              <a:noFill/>
              <a:miter lim="800000"/>
              <a:headEnd/>
              <a:tailEnd/>
            </a:ln>
          </p:spPr>
        </p:pic>
        <p:pic>
          <p:nvPicPr>
            <p:cNvPr id="77" name="Picture 23" descr="SB9000-BL-4G"/>
            <p:cNvPicPr>
              <a:picLocks noChangeAspect="1" noChangeArrowheads="1"/>
            </p:cNvPicPr>
            <p:nvPr/>
          </p:nvPicPr>
          <p:blipFill>
            <a:blip r:embed="rId8" cstate="screen"/>
            <a:srcRect/>
            <a:stretch>
              <a:fillRect/>
            </a:stretch>
          </p:blipFill>
          <p:spPr bwMode="auto">
            <a:xfrm>
              <a:off x="3196" y="1968"/>
              <a:ext cx="224" cy="736"/>
            </a:xfrm>
            <a:prstGeom prst="rect">
              <a:avLst/>
            </a:prstGeom>
            <a:noFill/>
            <a:ln w="9525">
              <a:noFill/>
              <a:miter lim="800000"/>
              <a:headEnd/>
              <a:tailEnd/>
            </a:ln>
          </p:spPr>
        </p:pic>
        <p:pic>
          <p:nvPicPr>
            <p:cNvPr id="78" name="Picture 24" descr="SB9000-BL-4G"/>
            <p:cNvPicPr>
              <a:picLocks noChangeAspect="1" noChangeArrowheads="1"/>
            </p:cNvPicPr>
            <p:nvPr/>
          </p:nvPicPr>
          <p:blipFill>
            <a:blip r:embed="rId8" cstate="screen"/>
            <a:srcRect/>
            <a:stretch>
              <a:fillRect/>
            </a:stretch>
          </p:blipFill>
          <p:spPr bwMode="auto">
            <a:xfrm>
              <a:off x="3424" y="1968"/>
              <a:ext cx="224" cy="736"/>
            </a:xfrm>
            <a:prstGeom prst="rect">
              <a:avLst/>
            </a:prstGeom>
            <a:noFill/>
            <a:ln w="9525">
              <a:noFill/>
              <a:miter lim="800000"/>
              <a:headEnd/>
              <a:tailEnd/>
            </a:ln>
          </p:spPr>
        </p:pic>
      </p:grpSp>
      <p:pic>
        <p:nvPicPr>
          <p:cNvPr id="79" name="Picture 25" descr="sanbox_5200_04stack[1]"/>
          <p:cNvPicPr>
            <a:picLocks noChangeAspect="1" noChangeArrowheads="1"/>
          </p:cNvPicPr>
          <p:nvPr/>
        </p:nvPicPr>
        <p:blipFill>
          <a:blip r:embed="rId9" cstate="screen">
            <a:clrChange>
              <a:clrFrom>
                <a:srgbClr val="FFFFFF"/>
              </a:clrFrom>
              <a:clrTo>
                <a:srgbClr val="FFFFFF">
                  <a:alpha val="0"/>
                </a:srgbClr>
              </a:clrTo>
            </a:clrChange>
          </a:blip>
          <a:srcRect l="14575" r="15924"/>
          <a:stretch>
            <a:fillRect/>
          </a:stretch>
        </p:blipFill>
        <p:spPr bwMode="auto">
          <a:xfrm>
            <a:off x="2438400" y="4114800"/>
            <a:ext cx="1269412" cy="609600"/>
          </a:xfrm>
          <a:prstGeom prst="rect">
            <a:avLst/>
          </a:prstGeom>
          <a:noFill/>
          <a:ln w="9525">
            <a:noFill/>
            <a:miter lim="800000"/>
            <a:headEnd/>
            <a:tailEnd/>
          </a:ln>
        </p:spPr>
      </p:pic>
      <p:sp>
        <p:nvSpPr>
          <p:cNvPr id="82" name="Text Box 11"/>
          <p:cNvSpPr txBox="1">
            <a:spLocks noChangeArrowheads="1"/>
          </p:cNvSpPr>
          <p:nvPr/>
        </p:nvSpPr>
        <p:spPr bwMode="auto">
          <a:xfrm>
            <a:off x="152400" y="3597875"/>
            <a:ext cx="1697902" cy="397032"/>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QLogic SB5802</a:t>
            </a:r>
            <a:endParaRPr lang="en-US" sz="900" b="1" dirty="0">
              <a:solidFill>
                <a:schemeClr val="tx1"/>
              </a:solidFill>
            </a:endParaRPr>
          </a:p>
          <a:p>
            <a:pPr eaLnBrk="0">
              <a:buFontTx/>
              <a:buNone/>
            </a:pPr>
            <a:r>
              <a:rPr lang="en-US" sz="900" b="1" dirty="0" smtClean="0">
                <a:solidFill>
                  <a:schemeClr val="tx1"/>
                </a:solidFill>
              </a:rPr>
              <a:t>Stackable 8Gb </a:t>
            </a:r>
            <a:r>
              <a:rPr lang="en-US" sz="900" b="1" dirty="0">
                <a:solidFill>
                  <a:schemeClr val="tx1"/>
                </a:solidFill>
              </a:rPr>
              <a:t>FC Switches</a:t>
            </a:r>
          </a:p>
        </p:txBody>
      </p:sp>
      <p:pic>
        <p:nvPicPr>
          <p:cNvPr id="50" name="Picture 49" descr="Dell_logo_circle_2.png"/>
          <p:cNvPicPr>
            <a:picLocks noChangeAspect="1"/>
          </p:cNvPicPr>
          <p:nvPr/>
        </p:nvPicPr>
        <p:blipFill>
          <a:blip r:embed="rId10" cstate="screen"/>
          <a:stretch>
            <a:fillRect/>
          </a:stretch>
        </p:blipFill>
        <p:spPr>
          <a:xfrm>
            <a:off x="8458200" y="5943600"/>
            <a:ext cx="629078" cy="629078"/>
          </a:xfrm>
          <a:prstGeom prst="rect">
            <a:avLst/>
          </a:prstGeom>
        </p:spPr>
      </p:pic>
      <p:sp>
        <p:nvSpPr>
          <p:cNvPr id="52" name="Text Box 15"/>
          <p:cNvSpPr txBox="1">
            <a:spLocks noChangeArrowheads="1"/>
          </p:cNvSpPr>
          <p:nvPr/>
        </p:nvSpPr>
        <p:spPr bwMode="auto">
          <a:xfrm>
            <a:off x="7315200" y="1838700"/>
            <a:ext cx="1101585" cy="230832"/>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1GbE iSCSI HBA</a:t>
            </a:r>
            <a:endParaRPr lang="en-US" sz="900" b="1" dirty="0">
              <a:solidFill>
                <a:schemeClr val="tx1"/>
              </a:solidFill>
            </a:endParaRPr>
          </a:p>
        </p:txBody>
      </p:sp>
      <p:pic>
        <p:nvPicPr>
          <p:cNvPr id="53" name="Picture 52" descr="5802switch.jpg"/>
          <p:cNvPicPr>
            <a:picLocks noChangeAspect="1"/>
          </p:cNvPicPr>
          <p:nvPr/>
        </p:nvPicPr>
        <p:blipFill>
          <a:blip r:embed="rId11" cstate="screen"/>
          <a:stretch>
            <a:fillRect/>
          </a:stretch>
        </p:blipFill>
        <p:spPr>
          <a:xfrm>
            <a:off x="457201" y="4081748"/>
            <a:ext cx="1447800" cy="766095"/>
          </a:xfrm>
          <a:prstGeom prst="rect">
            <a:avLst/>
          </a:prstGeom>
        </p:spPr>
      </p:pic>
      <p:pic>
        <p:nvPicPr>
          <p:cNvPr id="54" name="Picture 53" descr="SB6142v2.jpg"/>
          <p:cNvPicPr>
            <a:picLocks noChangeAspect="1"/>
          </p:cNvPicPr>
          <p:nvPr/>
        </p:nvPicPr>
        <p:blipFill>
          <a:blip r:embed="rId12" cstate="screen">
            <a:clrChange>
              <a:clrFrom>
                <a:srgbClr val="FFFFFF"/>
              </a:clrFrom>
              <a:clrTo>
                <a:srgbClr val="FFFFFF">
                  <a:alpha val="0"/>
                </a:srgbClr>
              </a:clrTo>
            </a:clrChange>
          </a:blip>
          <a:stretch>
            <a:fillRect/>
          </a:stretch>
        </p:blipFill>
        <p:spPr>
          <a:xfrm>
            <a:off x="7545322" y="4267200"/>
            <a:ext cx="1071638" cy="405079"/>
          </a:xfrm>
          <a:prstGeom prst="rect">
            <a:avLst/>
          </a:prstGeom>
        </p:spPr>
      </p:pic>
      <p:pic>
        <p:nvPicPr>
          <p:cNvPr id="55" name="Picture 54" descr="SB6140v2.jpg"/>
          <p:cNvPicPr>
            <a:picLocks noChangeAspect="1"/>
          </p:cNvPicPr>
          <p:nvPr/>
        </p:nvPicPr>
        <p:blipFill>
          <a:blip r:embed="rId13" cstate="screen">
            <a:clrChange>
              <a:clrFrom>
                <a:srgbClr val="FFFFFF"/>
              </a:clrFrom>
              <a:clrTo>
                <a:srgbClr val="FFFFFF">
                  <a:alpha val="0"/>
                </a:srgbClr>
              </a:clrTo>
            </a:clrChange>
          </a:blip>
          <a:stretch>
            <a:fillRect/>
          </a:stretch>
        </p:blipFill>
        <p:spPr>
          <a:xfrm>
            <a:off x="6478522" y="4267200"/>
            <a:ext cx="1071638" cy="405079"/>
          </a:xfrm>
          <a:prstGeom prst="rect">
            <a:avLst/>
          </a:prstGeom>
        </p:spPr>
      </p:pic>
      <p:sp>
        <p:nvSpPr>
          <p:cNvPr id="56" name="Text Box 9"/>
          <p:cNvSpPr txBox="1">
            <a:spLocks noChangeArrowheads="1"/>
          </p:cNvSpPr>
          <p:nvPr/>
        </p:nvSpPr>
        <p:spPr bwMode="auto">
          <a:xfrm>
            <a:off x="6781800" y="3581400"/>
            <a:ext cx="1659430" cy="397032"/>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QLogic 6140/6142</a:t>
            </a:r>
          </a:p>
          <a:p>
            <a:pPr eaLnBrk="0">
              <a:buFontTx/>
              <a:buNone/>
            </a:pPr>
            <a:r>
              <a:rPr lang="en-US" sz="900" b="1" dirty="0" smtClean="0">
                <a:solidFill>
                  <a:schemeClr val="tx1"/>
                </a:solidFill>
              </a:rPr>
              <a:t>Intelligent Storage Routers</a:t>
            </a:r>
            <a:endParaRPr lang="en-US" sz="900" b="1" dirty="0">
              <a:solidFill>
                <a:schemeClr val="tx1"/>
              </a:solidFill>
            </a:endParaRPr>
          </a:p>
        </p:txBody>
      </p:sp>
      <p:pic>
        <p:nvPicPr>
          <p:cNvPr id="57" name="Picture 56" descr="QLE4062WEB.JPG"/>
          <p:cNvPicPr>
            <a:picLocks noChangeAspect="1"/>
          </p:cNvPicPr>
          <p:nvPr/>
        </p:nvPicPr>
        <p:blipFill>
          <a:blip r:embed="rId14" cstate="screen">
            <a:clrChange>
              <a:clrFrom>
                <a:srgbClr val="FFFFFF"/>
              </a:clrFrom>
              <a:clrTo>
                <a:srgbClr val="FFFFFF">
                  <a:alpha val="0"/>
                </a:srgbClr>
              </a:clrTo>
            </a:clrChange>
          </a:blip>
          <a:stretch>
            <a:fillRect/>
          </a:stretch>
        </p:blipFill>
        <p:spPr>
          <a:xfrm>
            <a:off x="7467600" y="2362200"/>
            <a:ext cx="878541" cy="678872"/>
          </a:xfrm>
          <a:prstGeom prst="rect">
            <a:avLst/>
          </a:prstGeom>
        </p:spPr>
      </p:pic>
      <p:sp>
        <p:nvSpPr>
          <p:cNvPr id="8207" name="Text Box 14"/>
          <p:cNvSpPr txBox="1">
            <a:spLocks noChangeArrowheads="1"/>
          </p:cNvSpPr>
          <p:nvPr/>
        </p:nvSpPr>
        <p:spPr bwMode="auto">
          <a:xfrm>
            <a:off x="1981200" y="1836737"/>
            <a:ext cx="1229824" cy="397032"/>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Qlogic 2400 series </a:t>
            </a:r>
            <a:endParaRPr lang="en-US" sz="900" b="1" dirty="0">
              <a:solidFill>
                <a:schemeClr val="tx1"/>
              </a:solidFill>
            </a:endParaRPr>
          </a:p>
          <a:p>
            <a:pPr eaLnBrk="0">
              <a:buFontTx/>
              <a:buNone/>
            </a:pPr>
            <a:r>
              <a:rPr lang="en-US" sz="900" b="1" dirty="0" smtClean="0">
                <a:solidFill>
                  <a:schemeClr val="tx1"/>
                </a:solidFill>
              </a:rPr>
              <a:t>4Gb FC </a:t>
            </a:r>
            <a:r>
              <a:rPr lang="en-US" sz="900" b="1" dirty="0">
                <a:solidFill>
                  <a:schemeClr val="tx1"/>
                </a:solidFill>
              </a:rPr>
              <a:t>HBAs</a:t>
            </a:r>
          </a:p>
        </p:txBody>
      </p:sp>
      <p:sp>
        <p:nvSpPr>
          <p:cNvPr id="8208" name="Text Box 15"/>
          <p:cNvSpPr txBox="1">
            <a:spLocks noChangeArrowheads="1"/>
          </p:cNvSpPr>
          <p:nvPr/>
        </p:nvSpPr>
        <p:spPr bwMode="auto">
          <a:xfrm>
            <a:off x="400803" y="1836737"/>
            <a:ext cx="1236236" cy="397032"/>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QLogic 2500 series</a:t>
            </a:r>
            <a:endParaRPr lang="en-US" sz="900" b="1" dirty="0">
              <a:solidFill>
                <a:schemeClr val="tx1"/>
              </a:solidFill>
            </a:endParaRPr>
          </a:p>
          <a:p>
            <a:pPr eaLnBrk="0">
              <a:buFontTx/>
              <a:buNone/>
            </a:pPr>
            <a:r>
              <a:rPr lang="en-US" sz="900" b="1" dirty="0" smtClean="0">
                <a:solidFill>
                  <a:schemeClr val="tx1"/>
                </a:solidFill>
              </a:rPr>
              <a:t>8Gb FC HBAs</a:t>
            </a:r>
            <a:endParaRPr lang="en-US" sz="900" b="1" dirty="0">
              <a:solidFill>
                <a:schemeClr val="tx1"/>
              </a:solidFill>
            </a:endParaRPr>
          </a:p>
        </p:txBody>
      </p:sp>
      <p:pic>
        <p:nvPicPr>
          <p:cNvPr id="68" name="Picture 8" descr="QLE2560a"/>
          <p:cNvPicPr>
            <a:picLocks noChangeAspect="1" noChangeArrowheads="1"/>
          </p:cNvPicPr>
          <p:nvPr/>
        </p:nvPicPr>
        <p:blipFill>
          <a:blip r:embed="rId15" cstate="screen"/>
          <a:srcRect/>
          <a:stretch>
            <a:fillRect/>
          </a:stretch>
        </p:blipFill>
        <p:spPr bwMode="auto">
          <a:xfrm>
            <a:off x="685800" y="2362200"/>
            <a:ext cx="804028" cy="609600"/>
          </a:xfrm>
          <a:prstGeom prst="rect">
            <a:avLst/>
          </a:prstGeom>
          <a:noFill/>
          <a:ln w="9525">
            <a:noFill/>
            <a:miter lim="800000"/>
            <a:headEnd/>
            <a:tailEnd/>
          </a:ln>
        </p:spPr>
      </p:pic>
      <p:pic>
        <p:nvPicPr>
          <p:cNvPr id="83" name="Picture 82" descr="QLE2460.jpg"/>
          <p:cNvPicPr>
            <a:picLocks noChangeAspect="1"/>
          </p:cNvPicPr>
          <p:nvPr/>
        </p:nvPicPr>
        <p:blipFill>
          <a:blip r:embed="rId16" cstate="screen">
            <a:clrChange>
              <a:clrFrom>
                <a:srgbClr val="FFFFFF"/>
              </a:clrFrom>
              <a:clrTo>
                <a:srgbClr val="FFFFFF">
                  <a:alpha val="0"/>
                </a:srgbClr>
              </a:clrTo>
            </a:clrChange>
          </a:blip>
          <a:stretch>
            <a:fillRect/>
          </a:stretch>
        </p:blipFill>
        <p:spPr>
          <a:xfrm>
            <a:off x="2133600" y="2286000"/>
            <a:ext cx="1066800" cy="762000"/>
          </a:xfrm>
          <a:prstGeom prst="rect">
            <a:avLst/>
          </a:prstGeom>
        </p:spPr>
      </p:pic>
      <p:sp>
        <p:nvSpPr>
          <p:cNvPr id="85" name="Text Box 15"/>
          <p:cNvSpPr txBox="1">
            <a:spLocks noChangeArrowheads="1"/>
          </p:cNvSpPr>
          <p:nvPr/>
        </p:nvSpPr>
        <p:spPr bwMode="auto">
          <a:xfrm>
            <a:off x="5521863" y="1840675"/>
            <a:ext cx="1717137" cy="563231"/>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Mezzanine Card</a:t>
            </a:r>
          </a:p>
          <a:p>
            <a:pPr eaLnBrk="0">
              <a:buFontTx/>
              <a:buNone/>
            </a:pPr>
            <a:r>
              <a:rPr lang="en-US" sz="900" b="1" dirty="0" smtClean="0">
                <a:solidFill>
                  <a:schemeClr val="tx1"/>
                </a:solidFill>
              </a:rPr>
              <a:t>4Gb FC for Dell </a:t>
            </a:r>
            <a:r>
              <a:rPr lang="en-US" sz="900" b="1" dirty="0" err="1" smtClean="0">
                <a:solidFill>
                  <a:schemeClr val="tx1"/>
                </a:solidFill>
              </a:rPr>
              <a:t>PowerEdge</a:t>
            </a:r>
            <a:r>
              <a:rPr lang="en-US" sz="900" b="1" dirty="0" smtClean="0">
                <a:solidFill>
                  <a:schemeClr val="tx1"/>
                </a:solidFill>
              </a:rPr>
              <a:t> </a:t>
            </a:r>
          </a:p>
          <a:p>
            <a:pPr eaLnBrk="0">
              <a:buFontTx/>
              <a:buNone/>
            </a:pPr>
            <a:r>
              <a:rPr lang="en-US" sz="900" b="1" dirty="0" smtClean="0">
                <a:solidFill>
                  <a:schemeClr val="tx1"/>
                </a:solidFill>
              </a:rPr>
              <a:t>Blade Servers</a:t>
            </a:r>
            <a:endParaRPr lang="en-US" sz="900" b="1" dirty="0">
              <a:solidFill>
                <a:schemeClr val="tx1"/>
              </a:solidFill>
            </a:endParaRPr>
          </a:p>
        </p:txBody>
      </p:sp>
      <p:sp>
        <p:nvSpPr>
          <p:cNvPr id="51" name="Text Box 15"/>
          <p:cNvSpPr txBox="1">
            <a:spLocks noChangeArrowheads="1"/>
          </p:cNvSpPr>
          <p:nvPr/>
        </p:nvSpPr>
        <p:spPr bwMode="auto">
          <a:xfrm>
            <a:off x="3657600" y="1840675"/>
            <a:ext cx="1685077" cy="563231"/>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Mezzanine Card</a:t>
            </a:r>
          </a:p>
          <a:p>
            <a:pPr eaLnBrk="0">
              <a:buFontTx/>
              <a:buNone/>
            </a:pPr>
            <a:r>
              <a:rPr lang="en-US" sz="900" b="1" dirty="0" smtClean="0">
                <a:solidFill>
                  <a:schemeClr val="tx1"/>
                </a:solidFill>
              </a:rPr>
              <a:t>8Gb FC for Dell </a:t>
            </a:r>
            <a:r>
              <a:rPr lang="en-US" sz="900" b="1" dirty="0" err="1" smtClean="0">
                <a:solidFill>
                  <a:schemeClr val="tx1"/>
                </a:solidFill>
              </a:rPr>
              <a:t>PowerEdge</a:t>
            </a:r>
            <a:endParaRPr lang="en-US" sz="900" b="1" dirty="0" smtClean="0">
              <a:solidFill>
                <a:schemeClr val="tx1"/>
              </a:solidFill>
            </a:endParaRPr>
          </a:p>
          <a:p>
            <a:pPr eaLnBrk="0">
              <a:buFontTx/>
              <a:buNone/>
            </a:pPr>
            <a:r>
              <a:rPr lang="en-US" sz="900" b="1" dirty="0" smtClean="0">
                <a:solidFill>
                  <a:schemeClr val="tx1"/>
                </a:solidFill>
              </a:rPr>
              <a:t>Blade Servers</a:t>
            </a:r>
            <a:endParaRPr lang="en-US" sz="900" b="1" dirty="0">
              <a:solidFill>
                <a:schemeClr val="tx1"/>
              </a:solidFill>
            </a:endParaRPr>
          </a:p>
        </p:txBody>
      </p:sp>
      <p:pic>
        <p:nvPicPr>
          <p:cNvPr id="3" name="Picture 2"/>
          <p:cNvPicPr>
            <a:picLocks noChangeAspect="1" noChangeArrowheads="1"/>
          </p:cNvPicPr>
          <p:nvPr/>
        </p:nvPicPr>
        <p:blipFill>
          <a:blip r:embed="rId17" cstate="screen">
            <a:clrChange>
              <a:clrFrom>
                <a:srgbClr val="FFFFFF"/>
              </a:clrFrom>
              <a:clrTo>
                <a:srgbClr val="FFFFFF">
                  <a:alpha val="0"/>
                </a:srgbClr>
              </a:clrTo>
            </a:clrChange>
          </a:blip>
          <a:srcRect/>
          <a:stretch>
            <a:fillRect/>
          </a:stretch>
        </p:blipFill>
        <p:spPr bwMode="auto">
          <a:xfrm>
            <a:off x="4343400" y="2362199"/>
            <a:ext cx="595313" cy="570899"/>
          </a:xfrm>
          <a:prstGeom prst="rect">
            <a:avLst/>
          </a:prstGeom>
          <a:noFill/>
          <a:ln w="9525">
            <a:noFill/>
            <a:miter lim="800000"/>
            <a:headEnd/>
            <a:tailEnd/>
          </a:ln>
          <a:effectLst/>
        </p:spPr>
      </p:pic>
      <p:pic>
        <p:nvPicPr>
          <p:cNvPr id="4" name="Picture 3"/>
          <p:cNvPicPr>
            <a:picLocks noChangeAspect="1" noChangeArrowheads="1"/>
          </p:cNvPicPr>
          <p:nvPr/>
        </p:nvPicPr>
        <p:blipFill>
          <a:blip r:embed="rId18" cstate="screen">
            <a:clrChange>
              <a:clrFrom>
                <a:srgbClr val="FFFFFF"/>
              </a:clrFrom>
              <a:clrTo>
                <a:srgbClr val="FFFFFF">
                  <a:alpha val="0"/>
                </a:srgbClr>
              </a:clrTo>
            </a:clrChange>
          </a:blip>
          <a:srcRect/>
          <a:stretch>
            <a:fillRect/>
          </a:stretch>
        </p:blipFill>
        <p:spPr bwMode="auto">
          <a:xfrm>
            <a:off x="6248400" y="2438400"/>
            <a:ext cx="417356" cy="536129"/>
          </a:xfrm>
          <a:prstGeom prst="rect">
            <a:avLst/>
          </a:prstGeom>
          <a:noFill/>
          <a:ln w="9525">
            <a:noFill/>
            <a:miter lim="800000"/>
            <a:headEnd/>
            <a:tailEnd/>
          </a:ln>
          <a:effectLst/>
        </p:spPr>
      </p:pic>
      <p:pic>
        <p:nvPicPr>
          <p:cNvPr id="8245" name="Picture 56"/>
          <p:cNvPicPr>
            <a:picLocks noChangeAspect="1" noChangeArrowheads="1"/>
          </p:cNvPicPr>
          <p:nvPr/>
        </p:nvPicPr>
        <p:blipFill>
          <a:blip r:embed="rId19" cstate="screen"/>
          <a:srcRect/>
          <a:stretch>
            <a:fillRect/>
          </a:stretch>
        </p:blipFill>
        <p:spPr bwMode="auto">
          <a:xfrm>
            <a:off x="5859462" y="6019800"/>
            <a:ext cx="674688" cy="442912"/>
          </a:xfrm>
          <a:prstGeom prst="rect">
            <a:avLst/>
          </a:prstGeom>
          <a:noFill/>
          <a:ln w="9525">
            <a:noFill/>
            <a:miter lim="800000"/>
            <a:headEnd/>
            <a:tailEnd/>
          </a:ln>
        </p:spPr>
      </p:pic>
      <p:pic>
        <p:nvPicPr>
          <p:cNvPr id="8243" name="Picture 54"/>
          <p:cNvPicPr>
            <a:picLocks noChangeAspect="1" noChangeArrowheads="1"/>
          </p:cNvPicPr>
          <p:nvPr/>
        </p:nvPicPr>
        <p:blipFill>
          <a:blip r:embed="rId20" cstate="screen">
            <a:clrChange>
              <a:clrFrom>
                <a:srgbClr val="000080"/>
              </a:clrFrom>
              <a:clrTo>
                <a:srgbClr val="000080">
                  <a:alpha val="0"/>
                </a:srgbClr>
              </a:clrTo>
            </a:clrChange>
          </a:blip>
          <a:srcRect/>
          <a:stretch>
            <a:fillRect/>
          </a:stretch>
        </p:blipFill>
        <p:spPr bwMode="auto">
          <a:xfrm>
            <a:off x="6164262" y="6096000"/>
            <a:ext cx="622300" cy="439737"/>
          </a:xfrm>
          <a:prstGeom prst="rect">
            <a:avLst/>
          </a:prstGeom>
          <a:noFill/>
          <a:ln w="9525">
            <a:noFill/>
            <a:miter lim="800000"/>
            <a:headEnd/>
            <a:tailEnd/>
          </a:ln>
        </p:spPr>
      </p:pic>
      <p:pic>
        <p:nvPicPr>
          <p:cNvPr id="8244" name="Picture 55"/>
          <p:cNvPicPr>
            <a:picLocks noChangeAspect="1" noChangeArrowheads="1"/>
          </p:cNvPicPr>
          <p:nvPr/>
        </p:nvPicPr>
        <p:blipFill>
          <a:blip r:embed="rId21" cstate="screen"/>
          <a:srcRect/>
          <a:stretch>
            <a:fillRect/>
          </a:stretch>
        </p:blipFill>
        <p:spPr bwMode="auto">
          <a:xfrm>
            <a:off x="6621462" y="6248400"/>
            <a:ext cx="508000" cy="204787"/>
          </a:xfrm>
          <a:prstGeom prst="rect">
            <a:avLst/>
          </a:prstGeom>
          <a:noFill/>
          <a:ln w="9525">
            <a:noFill/>
            <a:miter lim="800000"/>
            <a:headEnd/>
            <a:tailEnd/>
          </a:ln>
        </p:spPr>
      </p:pic>
      <p:grpSp>
        <p:nvGrpSpPr>
          <p:cNvPr id="5" name="Group 10"/>
          <p:cNvGrpSpPr>
            <a:grpSpLocks/>
          </p:cNvGrpSpPr>
          <p:nvPr/>
        </p:nvGrpSpPr>
        <p:grpSpPr bwMode="auto">
          <a:xfrm>
            <a:off x="2667000" y="5879275"/>
            <a:ext cx="341313" cy="541338"/>
            <a:chOff x="4782" y="2427"/>
            <a:chExt cx="1063" cy="1576"/>
          </a:xfrm>
        </p:grpSpPr>
        <p:pic>
          <p:nvPicPr>
            <p:cNvPr id="61" name="Picture 11" descr="QLogic 12800-360"/>
            <p:cNvPicPr>
              <a:picLocks noChangeAspect="1" noChangeArrowheads="1"/>
            </p:cNvPicPr>
            <p:nvPr/>
          </p:nvPicPr>
          <p:blipFill>
            <a:blip r:embed="rId22" cstate="screen"/>
            <a:srcRect/>
            <a:stretch>
              <a:fillRect/>
            </a:stretch>
          </p:blipFill>
          <p:spPr bwMode="auto">
            <a:xfrm>
              <a:off x="4782" y="2449"/>
              <a:ext cx="1063" cy="1554"/>
            </a:xfrm>
            <a:prstGeom prst="rect">
              <a:avLst/>
            </a:prstGeom>
            <a:noFill/>
            <a:ln w="9525">
              <a:noFill/>
              <a:miter lim="800000"/>
              <a:headEnd/>
              <a:tailEnd/>
            </a:ln>
          </p:spPr>
        </p:pic>
        <p:pic>
          <p:nvPicPr>
            <p:cNvPr id="62" name="Picture 12" descr="QLogic 12800-360"/>
            <p:cNvPicPr>
              <a:picLocks noChangeAspect="1" noChangeArrowheads="1"/>
            </p:cNvPicPr>
            <p:nvPr/>
          </p:nvPicPr>
          <p:blipFill>
            <a:blip r:embed="rId23" cstate="print"/>
            <a:srcRect b="99113"/>
            <a:stretch>
              <a:fillRect/>
            </a:stretch>
          </p:blipFill>
          <p:spPr bwMode="auto">
            <a:xfrm>
              <a:off x="4782" y="2427"/>
              <a:ext cx="1063" cy="27"/>
            </a:xfrm>
            <a:prstGeom prst="rect">
              <a:avLst/>
            </a:prstGeom>
            <a:noFill/>
            <a:ln w="9525">
              <a:noFill/>
              <a:miter lim="800000"/>
              <a:headEnd/>
              <a:tailEnd/>
            </a:ln>
          </p:spPr>
        </p:pic>
      </p:grpSp>
      <p:pic>
        <p:nvPicPr>
          <p:cNvPr id="63" name="Picture 7" descr="QLogic 12800-360"/>
          <p:cNvPicPr>
            <a:picLocks noChangeAspect="1" noChangeArrowheads="1"/>
          </p:cNvPicPr>
          <p:nvPr/>
        </p:nvPicPr>
        <p:blipFill>
          <a:blip r:embed="rId24" cstate="screen"/>
          <a:srcRect/>
          <a:stretch>
            <a:fillRect/>
          </a:stretch>
        </p:blipFill>
        <p:spPr bwMode="auto">
          <a:xfrm>
            <a:off x="2209800" y="5326062"/>
            <a:ext cx="387350" cy="1109663"/>
          </a:xfrm>
          <a:prstGeom prst="rect">
            <a:avLst/>
          </a:prstGeom>
          <a:noFill/>
          <a:ln w="9525">
            <a:noFill/>
            <a:miter lim="800000"/>
            <a:headEnd/>
            <a:tailEnd/>
          </a:ln>
        </p:spPr>
      </p:pic>
      <p:pic>
        <p:nvPicPr>
          <p:cNvPr id="64" name="Picture 11" descr="xEDGE Rear View.jpg"/>
          <p:cNvPicPr>
            <a:picLocks noChangeAspect="1"/>
          </p:cNvPicPr>
          <p:nvPr/>
        </p:nvPicPr>
        <p:blipFill>
          <a:blip r:embed="rId25" cstate="screen"/>
          <a:srcRect/>
          <a:stretch>
            <a:fillRect/>
          </a:stretch>
        </p:blipFill>
        <p:spPr bwMode="auto">
          <a:xfrm>
            <a:off x="1066800" y="5867400"/>
            <a:ext cx="868363" cy="90488"/>
          </a:xfrm>
          <a:prstGeom prst="rect">
            <a:avLst/>
          </a:prstGeom>
          <a:noFill/>
          <a:ln w="9525">
            <a:noFill/>
            <a:miter lim="800000"/>
            <a:headEnd/>
            <a:tailEnd/>
          </a:ln>
        </p:spPr>
      </p:pic>
      <p:sp>
        <p:nvSpPr>
          <p:cNvPr id="69" name="Text Box 43"/>
          <p:cNvSpPr txBox="1">
            <a:spLocks noChangeArrowheads="1"/>
          </p:cNvSpPr>
          <p:nvPr/>
        </p:nvSpPr>
        <p:spPr bwMode="auto">
          <a:xfrm>
            <a:off x="762000" y="5257800"/>
            <a:ext cx="998991" cy="369332"/>
          </a:xfrm>
          <a:prstGeom prst="rect">
            <a:avLst/>
          </a:prstGeom>
          <a:noFill/>
          <a:ln w="9525">
            <a:noFill/>
            <a:miter lim="800000"/>
            <a:headEnd/>
            <a:tailEnd/>
          </a:ln>
        </p:spPr>
        <p:txBody>
          <a:bodyPr wrap="none">
            <a:spAutoFit/>
          </a:bodyPr>
          <a:lstStyle/>
          <a:p>
            <a:pPr eaLnBrk="0">
              <a:buFontTx/>
              <a:buNone/>
            </a:pPr>
            <a:r>
              <a:rPr lang="en-US" sz="900" b="1" dirty="0" smtClean="0">
                <a:solidFill>
                  <a:schemeClr val="tx1"/>
                </a:solidFill>
              </a:rPr>
              <a:t>12-xxx </a:t>
            </a:r>
            <a:r>
              <a:rPr lang="en-US" sz="900" b="1" dirty="0">
                <a:solidFill>
                  <a:schemeClr val="tx1"/>
                </a:solidFill>
              </a:rPr>
              <a:t>IB </a:t>
            </a:r>
          </a:p>
          <a:p>
            <a:pPr eaLnBrk="0">
              <a:buFontTx/>
              <a:buNone/>
            </a:pPr>
            <a:r>
              <a:rPr lang="en-US" sz="900" b="1" dirty="0">
                <a:solidFill>
                  <a:schemeClr val="tx1"/>
                </a:solidFill>
              </a:rPr>
              <a:t>Edge Switches</a:t>
            </a:r>
          </a:p>
        </p:txBody>
      </p:sp>
      <p:sp>
        <p:nvSpPr>
          <p:cNvPr id="80" name="Text Box 52"/>
          <p:cNvSpPr txBox="1">
            <a:spLocks noChangeArrowheads="1"/>
          </p:cNvSpPr>
          <p:nvPr/>
        </p:nvSpPr>
        <p:spPr bwMode="auto">
          <a:xfrm>
            <a:off x="2590800" y="5257800"/>
            <a:ext cx="1200150" cy="507831"/>
          </a:xfrm>
          <a:prstGeom prst="rect">
            <a:avLst/>
          </a:prstGeom>
          <a:noFill/>
          <a:ln w="9525">
            <a:noFill/>
            <a:miter lim="800000"/>
            <a:headEnd/>
            <a:tailEnd/>
          </a:ln>
        </p:spPr>
        <p:txBody>
          <a:bodyPr>
            <a:spAutoFit/>
          </a:bodyPr>
          <a:lstStyle/>
          <a:p>
            <a:pPr eaLnBrk="0">
              <a:buFontTx/>
              <a:buNone/>
            </a:pPr>
            <a:r>
              <a:rPr lang="en-US" sz="900" b="1" dirty="0" smtClean="0">
                <a:solidFill>
                  <a:schemeClr val="tx1"/>
                </a:solidFill>
              </a:rPr>
              <a:t>12800-xxx</a:t>
            </a:r>
            <a:endParaRPr lang="en-US" sz="900" b="1" dirty="0">
              <a:solidFill>
                <a:schemeClr val="tx1"/>
              </a:solidFill>
            </a:endParaRPr>
          </a:p>
          <a:p>
            <a:pPr eaLnBrk="0">
              <a:buFontTx/>
              <a:buNone/>
            </a:pPr>
            <a:r>
              <a:rPr lang="en-US" sz="900" b="1" dirty="0">
                <a:solidFill>
                  <a:schemeClr val="tx1"/>
                </a:solidFill>
              </a:rPr>
              <a:t>IB Director Switches</a:t>
            </a:r>
          </a:p>
        </p:txBody>
      </p:sp>
      <p:pic>
        <p:nvPicPr>
          <p:cNvPr id="86" name="Picture 11" descr="xEDGE Rear View.jpg"/>
          <p:cNvPicPr>
            <a:picLocks noChangeAspect="1"/>
          </p:cNvPicPr>
          <p:nvPr/>
        </p:nvPicPr>
        <p:blipFill>
          <a:blip r:embed="rId25" cstate="screen"/>
          <a:srcRect/>
          <a:stretch>
            <a:fillRect/>
          </a:stretch>
        </p:blipFill>
        <p:spPr bwMode="auto">
          <a:xfrm>
            <a:off x="990600" y="5715000"/>
            <a:ext cx="868363" cy="90488"/>
          </a:xfrm>
          <a:prstGeom prst="rect">
            <a:avLst/>
          </a:prstGeom>
          <a:noFill/>
          <a:ln w="9525">
            <a:noFill/>
            <a:miter lim="800000"/>
            <a:headEnd/>
            <a:tailEnd/>
          </a:ln>
        </p:spPr>
      </p:pic>
      <p:pic>
        <p:nvPicPr>
          <p:cNvPr id="60" name="Picture 2"/>
          <p:cNvPicPr>
            <a:picLocks noChangeAspect="1" noChangeArrowheads="1"/>
          </p:cNvPicPr>
          <p:nvPr/>
        </p:nvPicPr>
        <p:blipFill>
          <a:blip r:embed="rId26" cstate="screen"/>
          <a:srcRect/>
          <a:stretch>
            <a:fillRect/>
          </a:stretch>
        </p:blipFill>
        <p:spPr bwMode="auto">
          <a:xfrm>
            <a:off x="4265179" y="5727700"/>
            <a:ext cx="805296" cy="541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1"/>
          <p:cNvSpPr>
            <a:spLocks noGrp="1"/>
          </p:cNvSpPr>
          <p:nvPr>
            <p:ph type="sldNum" sz="quarter" idx="10"/>
          </p:nvPr>
        </p:nvSpPr>
        <p:spPr/>
        <p:txBody>
          <a:bodyPr/>
          <a:lstStyle/>
          <a:p>
            <a:fld id="{DA96F254-E6CD-4816-BC2B-22E4DA558034}" type="slidenum">
              <a:rPr lang="en-US"/>
              <a:pPr/>
              <a:t>5</a:t>
            </a:fld>
            <a:endParaRPr lang="en-US"/>
          </a:p>
        </p:txBody>
      </p:sp>
      <p:sp>
        <p:nvSpPr>
          <p:cNvPr id="353315" name="Rectangle 35"/>
          <p:cNvSpPr>
            <a:spLocks noGrp="1" noChangeArrowheads="1"/>
          </p:cNvSpPr>
          <p:nvPr>
            <p:ph type="body" idx="4294967295"/>
          </p:nvPr>
        </p:nvSpPr>
        <p:spPr>
          <a:xfrm>
            <a:off x="0" y="1143000"/>
            <a:ext cx="8382000" cy="5105400"/>
          </a:xfrm>
        </p:spPr>
        <p:txBody>
          <a:bodyPr/>
          <a:lstStyle/>
          <a:p>
            <a:pPr>
              <a:lnSpc>
                <a:spcPct val="80000"/>
              </a:lnSpc>
            </a:pPr>
            <a:r>
              <a:rPr lang="en-US" sz="2400" dirty="0"/>
              <a:t>Module commonality across switch product line</a:t>
            </a:r>
          </a:p>
          <a:p>
            <a:pPr lvl="1">
              <a:lnSpc>
                <a:spcPct val="80000"/>
              </a:lnSpc>
            </a:pPr>
            <a:r>
              <a:rPr lang="en-US" sz="2200" dirty="0"/>
              <a:t>Spine cards</a:t>
            </a:r>
          </a:p>
          <a:p>
            <a:pPr lvl="1">
              <a:lnSpc>
                <a:spcPct val="80000"/>
              </a:lnSpc>
            </a:pPr>
            <a:r>
              <a:rPr lang="en-US" sz="2200" dirty="0"/>
              <a:t>Leaf cards</a:t>
            </a:r>
          </a:p>
          <a:p>
            <a:pPr lvl="1">
              <a:lnSpc>
                <a:spcPct val="80000"/>
              </a:lnSpc>
            </a:pPr>
            <a:r>
              <a:rPr lang="en-US" sz="2200" dirty="0"/>
              <a:t>Management card</a:t>
            </a:r>
          </a:p>
          <a:p>
            <a:pPr lvl="1">
              <a:lnSpc>
                <a:spcPct val="80000"/>
              </a:lnSpc>
            </a:pPr>
            <a:r>
              <a:rPr lang="en-US" sz="2200" dirty="0"/>
              <a:t>Power Supply</a:t>
            </a:r>
          </a:p>
          <a:p>
            <a:pPr lvl="1">
              <a:lnSpc>
                <a:spcPct val="80000"/>
              </a:lnSpc>
            </a:pPr>
            <a:r>
              <a:rPr lang="en-US" sz="2200" dirty="0"/>
              <a:t>Fan Module</a:t>
            </a:r>
          </a:p>
          <a:p>
            <a:pPr>
              <a:lnSpc>
                <a:spcPct val="80000"/>
              </a:lnSpc>
            </a:pPr>
            <a:endParaRPr lang="en-US" sz="2400" dirty="0"/>
          </a:p>
          <a:p>
            <a:pPr>
              <a:lnSpc>
                <a:spcPct val="80000"/>
              </a:lnSpc>
            </a:pPr>
            <a:r>
              <a:rPr lang="en-US" sz="2400" dirty="0"/>
              <a:t>Interchangeable components</a:t>
            </a:r>
          </a:p>
          <a:p>
            <a:pPr>
              <a:lnSpc>
                <a:spcPct val="80000"/>
              </a:lnSpc>
            </a:pPr>
            <a:endParaRPr lang="en-US" sz="2400" dirty="0"/>
          </a:p>
          <a:p>
            <a:pPr>
              <a:lnSpc>
                <a:spcPct val="80000"/>
              </a:lnSpc>
            </a:pPr>
            <a:r>
              <a:rPr lang="en-US" sz="2400" dirty="0"/>
              <a:t>Enclosures</a:t>
            </a:r>
          </a:p>
          <a:p>
            <a:pPr lvl="1">
              <a:lnSpc>
                <a:spcPct val="80000"/>
              </a:lnSpc>
            </a:pPr>
            <a:r>
              <a:rPr lang="en-US" sz="2200" dirty="0"/>
              <a:t>9240 (24 leaf cards)</a:t>
            </a:r>
          </a:p>
          <a:p>
            <a:pPr lvl="1">
              <a:lnSpc>
                <a:spcPct val="80000"/>
              </a:lnSpc>
            </a:pPr>
            <a:r>
              <a:rPr lang="en-US" sz="2200" dirty="0"/>
              <a:t>9120 (12 leaf cards)</a:t>
            </a:r>
          </a:p>
          <a:p>
            <a:pPr lvl="1">
              <a:lnSpc>
                <a:spcPct val="80000"/>
              </a:lnSpc>
            </a:pPr>
            <a:r>
              <a:rPr lang="en-US" sz="2200" dirty="0"/>
              <a:t>9080 (8 leaf cards)</a:t>
            </a:r>
          </a:p>
          <a:p>
            <a:pPr lvl="1">
              <a:lnSpc>
                <a:spcPct val="80000"/>
              </a:lnSpc>
            </a:pPr>
            <a:r>
              <a:rPr lang="en-US" sz="2200" dirty="0"/>
              <a:t>9040 (4 leaf cards)</a:t>
            </a:r>
          </a:p>
          <a:p>
            <a:pPr lvl="1">
              <a:lnSpc>
                <a:spcPct val="80000"/>
              </a:lnSpc>
            </a:pPr>
            <a:r>
              <a:rPr lang="en-US" sz="2200" dirty="0"/>
              <a:t>9020 (2 leaf cards)</a:t>
            </a:r>
          </a:p>
        </p:txBody>
      </p:sp>
      <p:sp>
        <p:nvSpPr>
          <p:cNvPr id="110595" name="Rectangle 10"/>
          <p:cNvSpPr>
            <a:spLocks noGrp="1" noChangeArrowheads="1"/>
          </p:cNvSpPr>
          <p:nvPr>
            <p:ph type="title" idx="4294967295"/>
          </p:nvPr>
        </p:nvSpPr>
        <p:spPr>
          <a:xfrm>
            <a:off x="228600" y="152400"/>
            <a:ext cx="8915400" cy="827088"/>
          </a:xfrm>
        </p:spPr>
        <p:txBody>
          <a:bodyPr/>
          <a:lstStyle/>
          <a:p>
            <a:r>
              <a:rPr lang="en-US">
                <a:solidFill>
                  <a:srgbClr val="FFFFFF"/>
                </a:solidFill>
              </a:rPr>
              <a:t>IB Director Design: Building Blocks</a:t>
            </a:r>
            <a:endParaRPr lang="en-US" sz="2600"/>
          </a:p>
        </p:txBody>
      </p:sp>
      <p:sp>
        <p:nvSpPr>
          <p:cNvPr id="110597" name="Line 8"/>
          <p:cNvSpPr>
            <a:spLocks noChangeShapeType="1"/>
          </p:cNvSpPr>
          <p:nvPr/>
        </p:nvSpPr>
        <p:spPr bwMode="auto">
          <a:xfrm>
            <a:off x="5394325" y="3813175"/>
            <a:ext cx="0" cy="2057400"/>
          </a:xfrm>
          <a:prstGeom prst="line">
            <a:avLst/>
          </a:prstGeom>
          <a:noFill/>
          <a:ln w="9525">
            <a:solidFill>
              <a:srgbClr val="000000"/>
            </a:solidFill>
            <a:round/>
            <a:headEnd type="triangle" w="sm" len="med"/>
            <a:tailEnd type="triangle" w="sm" len="med"/>
          </a:ln>
        </p:spPr>
        <p:txBody>
          <a:bodyPr/>
          <a:lstStyle/>
          <a:p>
            <a:endParaRPr lang="en-US"/>
          </a:p>
        </p:txBody>
      </p:sp>
      <p:sp>
        <p:nvSpPr>
          <p:cNvPr id="110598" name="Line 9"/>
          <p:cNvSpPr>
            <a:spLocks noChangeShapeType="1"/>
          </p:cNvSpPr>
          <p:nvPr/>
        </p:nvSpPr>
        <p:spPr bwMode="auto">
          <a:xfrm>
            <a:off x="5983288" y="1527175"/>
            <a:ext cx="0" cy="4191000"/>
          </a:xfrm>
          <a:prstGeom prst="line">
            <a:avLst/>
          </a:prstGeom>
          <a:noFill/>
          <a:ln w="9525">
            <a:solidFill>
              <a:srgbClr val="000000"/>
            </a:solidFill>
            <a:round/>
            <a:headEnd type="triangle" w="sm" len="med"/>
            <a:tailEnd type="triangle" w="sm" len="med"/>
          </a:ln>
        </p:spPr>
        <p:txBody>
          <a:bodyPr/>
          <a:lstStyle/>
          <a:p>
            <a:endParaRPr lang="en-US"/>
          </a:p>
        </p:txBody>
      </p:sp>
      <p:sp>
        <p:nvSpPr>
          <p:cNvPr id="110599" name="Text Box 11"/>
          <p:cNvSpPr txBox="1">
            <a:spLocks noChangeArrowheads="1"/>
          </p:cNvSpPr>
          <p:nvPr/>
        </p:nvSpPr>
        <p:spPr bwMode="auto">
          <a:xfrm>
            <a:off x="5089525" y="4041775"/>
            <a:ext cx="3810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7U</a:t>
            </a:r>
          </a:p>
        </p:txBody>
      </p:sp>
      <p:sp>
        <p:nvSpPr>
          <p:cNvPr id="110600" name="Text Box 12"/>
          <p:cNvSpPr txBox="1">
            <a:spLocks noChangeArrowheads="1"/>
          </p:cNvSpPr>
          <p:nvPr/>
        </p:nvSpPr>
        <p:spPr bwMode="auto">
          <a:xfrm>
            <a:off x="5602288" y="1755775"/>
            <a:ext cx="5334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14U</a:t>
            </a:r>
          </a:p>
        </p:txBody>
      </p:sp>
      <p:sp>
        <p:nvSpPr>
          <p:cNvPr id="110601" name="Text Box 13"/>
          <p:cNvSpPr txBox="1">
            <a:spLocks noChangeArrowheads="1"/>
          </p:cNvSpPr>
          <p:nvPr/>
        </p:nvSpPr>
        <p:spPr bwMode="auto">
          <a:xfrm>
            <a:off x="5457825" y="3632200"/>
            <a:ext cx="5334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9120</a:t>
            </a:r>
          </a:p>
        </p:txBody>
      </p:sp>
      <p:sp>
        <p:nvSpPr>
          <p:cNvPr id="110602" name="Text Box 14"/>
          <p:cNvSpPr txBox="1">
            <a:spLocks noChangeArrowheads="1"/>
          </p:cNvSpPr>
          <p:nvPr/>
        </p:nvSpPr>
        <p:spPr bwMode="auto">
          <a:xfrm>
            <a:off x="6084888" y="1397000"/>
            <a:ext cx="5334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9240</a:t>
            </a:r>
          </a:p>
        </p:txBody>
      </p:sp>
      <p:sp>
        <p:nvSpPr>
          <p:cNvPr id="110603" name="Text Box 18"/>
          <p:cNvSpPr txBox="1">
            <a:spLocks noChangeArrowheads="1"/>
          </p:cNvSpPr>
          <p:nvPr/>
        </p:nvSpPr>
        <p:spPr bwMode="auto">
          <a:xfrm>
            <a:off x="3376613" y="6153150"/>
            <a:ext cx="3810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1U</a:t>
            </a:r>
          </a:p>
        </p:txBody>
      </p:sp>
      <p:sp>
        <p:nvSpPr>
          <p:cNvPr id="110604" name="Text Box 20"/>
          <p:cNvSpPr txBox="1">
            <a:spLocks noChangeArrowheads="1"/>
          </p:cNvSpPr>
          <p:nvPr/>
        </p:nvSpPr>
        <p:spPr bwMode="auto">
          <a:xfrm>
            <a:off x="4941888" y="4473575"/>
            <a:ext cx="5334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9080</a:t>
            </a:r>
          </a:p>
        </p:txBody>
      </p:sp>
      <p:sp>
        <p:nvSpPr>
          <p:cNvPr id="110605" name="Line 22"/>
          <p:cNvSpPr>
            <a:spLocks noChangeShapeType="1"/>
          </p:cNvSpPr>
          <p:nvPr/>
        </p:nvSpPr>
        <p:spPr bwMode="auto">
          <a:xfrm>
            <a:off x="4840288" y="4651375"/>
            <a:ext cx="0" cy="990600"/>
          </a:xfrm>
          <a:prstGeom prst="line">
            <a:avLst/>
          </a:prstGeom>
          <a:noFill/>
          <a:ln w="9525">
            <a:solidFill>
              <a:srgbClr val="000000"/>
            </a:solidFill>
            <a:round/>
            <a:headEnd type="triangle" w="sm" len="med"/>
            <a:tailEnd type="triangle" w="sm" len="med"/>
          </a:ln>
        </p:spPr>
        <p:txBody>
          <a:bodyPr/>
          <a:lstStyle/>
          <a:p>
            <a:endParaRPr lang="en-US"/>
          </a:p>
        </p:txBody>
      </p:sp>
      <p:sp>
        <p:nvSpPr>
          <p:cNvPr id="110606" name="Text Box 23"/>
          <p:cNvSpPr txBox="1">
            <a:spLocks noChangeArrowheads="1"/>
          </p:cNvSpPr>
          <p:nvPr/>
        </p:nvSpPr>
        <p:spPr bwMode="auto">
          <a:xfrm>
            <a:off x="4535488" y="4879975"/>
            <a:ext cx="3810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5U</a:t>
            </a:r>
          </a:p>
        </p:txBody>
      </p:sp>
      <p:sp>
        <p:nvSpPr>
          <p:cNvPr id="110607" name="Line 26"/>
          <p:cNvSpPr>
            <a:spLocks noChangeShapeType="1"/>
          </p:cNvSpPr>
          <p:nvPr/>
        </p:nvSpPr>
        <p:spPr bwMode="auto">
          <a:xfrm>
            <a:off x="4306888" y="5489575"/>
            <a:ext cx="0" cy="927100"/>
          </a:xfrm>
          <a:prstGeom prst="line">
            <a:avLst/>
          </a:prstGeom>
          <a:noFill/>
          <a:ln w="9525">
            <a:solidFill>
              <a:srgbClr val="000000"/>
            </a:solidFill>
            <a:round/>
            <a:headEnd type="triangle" w="sm" len="med"/>
            <a:tailEnd type="triangle" w="sm" len="med"/>
          </a:ln>
        </p:spPr>
        <p:txBody>
          <a:bodyPr/>
          <a:lstStyle/>
          <a:p>
            <a:endParaRPr lang="en-US"/>
          </a:p>
        </p:txBody>
      </p:sp>
      <p:sp>
        <p:nvSpPr>
          <p:cNvPr id="110608" name="Text Box 27"/>
          <p:cNvSpPr txBox="1">
            <a:spLocks noChangeArrowheads="1"/>
          </p:cNvSpPr>
          <p:nvPr/>
        </p:nvSpPr>
        <p:spPr bwMode="auto">
          <a:xfrm>
            <a:off x="4002088" y="5718175"/>
            <a:ext cx="3810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3U</a:t>
            </a:r>
          </a:p>
        </p:txBody>
      </p:sp>
      <p:sp>
        <p:nvSpPr>
          <p:cNvPr id="110609" name="Text Box 28"/>
          <p:cNvSpPr txBox="1">
            <a:spLocks noChangeArrowheads="1"/>
          </p:cNvSpPr>
          <p:nvPr/>
        </p:nvSpPr>
        <p:spPr bwMode="auto">
          <a:xfrm>
            <a:off x="4306888" y="5260975"/>
            <a:ext cx="5334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9040</a:t>
            </a:r>
          </a:p>
        </p:txBody>
      </p:sp>
      <p:sp>
        <p:nvSpPr>
          <p:cNvPr id="110610" name="Line 29"/>
          <p:cNvSpPr>
            <a:spLocks noChangeShapeType="1"/>
          </p:cNvSpPr>
          <p:nvPr/>
        </p:nvSpPr>
        <p:spPr bwMode="auto">
          <a:xfrm>
            <a:off x="3681413" y="6086475"/>
            <a:ext cx="0" cy="336550"/>
          </a:xfrm>
          <a:prstGeom prst="line">
            <a:avLst/>
          </a:prstGeom>
          <a:noFill/>
          <a:ln w="9525">
            <a:solidFill>
              <a:srgbClr val="000000"/>
            </a:solidFill>
            <a:round/>
            <a:headEnd type="triangle" w="sm" len="med"/>
            <a:tailEnd type="triangle" w="sm" len="med"/>
          </a:ln>
        </p:spPr>
        <p:txBody>
          <a:bodyPr/>
          <a:lstStyle/>
          <a:p>
            <a:endParaRPr lang="en-US"/>
          </a:p>
        </p:txBody>
      </p:sp>
      <p:sp>
        <p:nvSpPr>
          <p:cNvPr id="110611" name="Text Box 30"/>
          <p:cNvSpPr txBox="1">
            <a:spLocks noChangeArrowheads="1"/>
          </p:cNvSpPr>
          <p:nvPr/>
        </p:nvSpPr>
        <p:spPr bwMode="auto">
          <a:xfrm>
            <a:off x="3703638" y="5870575"/>
            <a:ext cx="533400" cy="244475"/>
          </a:xfrm>
          <a:prstGeom prst="rect">
            <a:avLst/>
          </a:prstGeom>
          <a:noFill/>
          <a:ln w="9525">
            <a:noFill/>
            <a:miter lim="800000"/>
            <a:headEnd/>
            <a:tailEnd/>
          </a:ln>
        </p:spPr>
        <p:txBody>
          <a:bodyPr lIns="91409" tIns="45704" rIns="91409" bIns="45704">
            <a:spAutoFit/>
          </a:bodyPr>
          <a:lstStyle/>
          <a:p>
            <a:pPr algn="l">
              <a:spcBef>
                <a:spcPct val="0"/>
              </a:spcBef>
              <a:buFontTx/>
              <a:buNone/>
            </a:pPr>
            <a:r>
              <a:rPr lang="en-US" sz="1000" b="1">
                <a:solidFill>
                  <a:srgbClr val="000000"/>
                </a:solidFill>
                <a:latin typeface="Times New Roman" pitchFamily="18" charset="0"/>
              </a:rPr>
              <a:t>9020</a:t>
            </a:r>
          </a:p>
        </p:txBody>
      </p:sp>
      <p:grpSp>
        <p:nvGrpSpPr>
          <p:cNvPr id="2" name="Group 38"/>
          <p:cNvGrpSpPr>
            <a:grpSpLocks/>
          </p:cNvGrpSpPr>
          <p:nvPr/>
        </p:nvGrpSpPr>
        <p:grpSpPr bwMode="auto">
          <a:xfrm>
            <a:off x="6075363" y="1627188"/>
            <a:ext cx="2992437" cy="4071937"/>
            <a:chOff x="6075363" y="1627188"/>
            <a:chExt cx="2992437" cy="4071937"/>
          </a:xfrm>
        </p:grpSpPr>
        <p:pic>
          <p:nvPicPr>
            <p:cNvPr id="110614" name="Picture 4" descr="cableSide_front_picture"/>
            <p:cNvPicPr>
              <a:picLocks noChangeAspect="1" noChangeArrowheads="1"/>
            </p:cNvPicPr>
            <p:nvPr/>
          </p:nvPicPr>
          <p:blipFill>
            <a:blip r:embed="rId3" cstate="screen"/>
            <a:srcRect/>
            <a:stretch>
              <a:fillRect/>
            </a:stretch>
          </p:blipFill>
          <p:spPr bwMode="auto">
            <a:xfrm>
              <a:off x="6075363" y="3573463"/>
              <a:ext cx="2976562" cy="2125662"/>
            </a:xfrm>
            <a:prstGeom prst="rect">
              <a:avLst/>
            </a:prstGeom>
            <a:noFill/>
            <a:ln w="9525">
              <a:noFill/>
              <a:miter lim="800000"/>
              <a:headEnd/>
              <a:tailEnd/>
            </a:ln>
          </p:spPr>
        </p:pic>
        <p:grpSp>
          <p:nvGrpSpPr>
            <p:cNvPr id="3" name="Group 5"/>
            <p:cNvGrpSpPr>
              <a:grpSpLocks/>
            </p:cNvGrpSpPr>
            <p:nvPr/>
          </p:nvGrpSpPr>
          <p:grpSpPr bwMode="auto">
            <a:xfrm>
              <a:off x="6081713" y="1627188"/>
              <a:ext cx="2986087" cy="1987550"/>
              <a:chOff x="331" y="2361"/>
              <a:chExt cx="1881" cy="1252"/>
            </a:xfrm>
          </p:grpSpPr>
          <p:pic>
            <p:nvPicPr>
              <p:cNvPr id="110616" name="Picture 6" descr="cableSide_front_picture"/>
              <p:cNvPicPr>
                <a:picLocks noChangeAspect="1" noChangeArrowheads="1"/>
              </p:cNvPicPr>
              <p:nvPr/>
            </p:nvPicPr>
            <p:blipFill>
              <a:blip r:embed="rId4" cstate="screen"/>
              <a:srcRect/>
              <a:stretch>
                <a:fillRect/>
              </a:stretch>
            </p:blipFill>
            <p:spPr bwMode="auto">
              <a:xfrm>
                <a:off x="331" y="2481"/>
                <a:ext cx="1875" cy="1132"/>
              </a:xfrm>
              <a:prstGeom prst="rect">
                <a:avLst/>
              </a:prstGeom>
              <a:noFill/>
              <a:ln w="9525">
                <a:noFill/>
                <a:miter lim="800000"/>
                <a:headEnd/>
                <a:tailEnd/>
              </a:ln>
            </p:spPr>
          </p:pic>
          <p:pic>
            <p:nvPicPr>
              <p:cNvPr id="110617" name="Picture 7" descr="cableSide_front_picture"/>
              <p:cNvPicPr>
                <a:picLocks noChangeAspect="1" noChangeArrowheads="1"/>
              </p:cNvPicPr>
              <p:nvPr/>
            </p:nvPicPr>
            <p:blipFill>
              <a:blip r:embed="rId5" cstate="screen"/>
              <a:srcRect/>
              <a:stretch>
                <a:fillRect/>
              </a:stretch>
            </p:blipFill>
            <p:spPr bwMode="auto">
              <a:xfrm>
                <a:off x="337" y="2361"/>
                <a:ext cx="1875" cy="187"/>
              </a:xfrm>
              <a:prstGeom prst="rect">
                <a:avLst/>
              </a:prstGeom>
              <a:noFill/>
              <a:ln w="9525">
                <a:noFill/>
                <a:miter lim="800000"/>
                <a:headEnd/>
                <a:tailEnd/>
              </a:ln>
            </p:spPr>
          </p:pic>
        </p:grpSp>
      </p:grpSp>
      <p:pic>
        <p:nvPicPr>
          <p:cNvPr id="110618" name="Picture 16" descr="cableSide_front_picture"/>
          <p:cNvPicPr>
            <a:picLocks noChangeAspect="1" noChangeArrowheads="1"/>
          </p:cNvPicPr>
          <p:nvPr/>
        </p:nvPicPr>
        <p:blipFill>
          <a:blip r:embed="rId3" cstate="screen"/>
          <a:srcRect/>
          <a:stretch>
            <a:fillRect/>
          </a:stretch>
        </p:blipFill>
        <p:spPr bwMode="auto">
          <a:xfrm>
            <a:off x="5473700" y="3835400"/>
            <a:ext cx="2976563" cy="2125663"/>
          </a:xfrm>
          <a:prstGeom prst="rect">
            <a:avLst/>
          </a:prstGeom>
          <a:noFill/>
          <a:ln w="9525">
            <a:noFill/>
            <a:miter lim="800000"/>
            <a:headEnd/>
            <a:tailEnd/>
          </a:ln>
        </p:spPr>
      </p:pic>
      <p:pic>
        <p:nvPicPr>
          <p:cNvPr id="110619" name="Picture 31" descr="cableSide_front_picture"/>
          <p:cNvPicPr>
            <a:picLocks noChangeAspect="1" noChangeArrowheads="1"/>
          </p:cNvPicPr>
          <p:nvPr/>
        </p:nvPicPr>
        <p:blipFill>
          <a:blip r:embed="rId6" cstate="screen"/>
          <a:srcRect/>
          <a:stretch>
            <a:fillRect/>
          </a:stretch>
        </p:blipFill>
        <p:spPr bwMode="auto">
          <a:xfrm>
            <a:off x="4953001" y="4749800"/>
            <a:ext cx="2976563" cy="1477963"/>
          </a:xfrm>
          <a:prstGeom prst="rect">
            <a:avLst/>
          </a:prstGeom>
          <a:noFill/>
          <a:ln w="9525">
            <a:noFill/>
            <a:miter lim="800000"/>
            <a:headEnd/>
            <a:tailEnd/>
          </a:ln>
        </p:spPr>
      </p:pic>
      <p:pic>
        <p:nvPicPr>
          <p:cNvPr id="110620" name="Picture 32" descr="cableSide_front_picture"/>
          <p:cNvPicPr>
            <a:picLocks noChangeAspect="1" noChangeArrowheads="1"/>
          </p:cNvPicPr>
          <p:nvPr/>
        </p:nvPicPr>
        <p:blipFill>
          <a:blip r:embed="rId7" cstate="screen"/>
          <a:srcRect/>
          <a:stretch>
            <a:fillRect/>
          </a:stretch>
        </p:blipFill>
        <p:spPr bwMode="auto">
          <a:xfrm>
            <a:off x="4381501" y="5499100"/>
            <a:ext cx="2976563" cy="779463"/>
          </a:xfrm>
          <a:prstGeom prst="rect">
            <a:avLst/>
          </a:prstGeom>
          <a:noFill/>
          <a:ln w="9525">
            <a:noFill/>
            <a:miter lim="800000"/>
            <a:headEnd/>
            <a:tailEnd/>
          </a:ln>
        </p:spPr>
      </p:pic>
      <p:pic>
        <p:nvPicPr>
          <p:cNvPr id="110621" name="Picture 33" descr="cableSide_front_picture"/>
          <p:cNvPicPr>
            <a:picLocks noChangeAspect="1" noChangeArrowheads="1"/>
          </p:cNvPicPr>
          <p:nvPr/>
        </p:nvPicPr>
        <p:blipFill>
          <a:blip r:embed="rId8" cstate="screen"/>
          <a:srcRect/>
          <a:stretch>
            <a:fillRect/>
          </a:stretch>
        </p:blipFill>
        <p:spPr bwMode="auto">
          <a:xfrm>
            <a:off x="3810001" y="6096000"/>
            <a:ext cx="2976563" cy="319088"/>
          </a:xfrm>
          <a:prstGeom prst="rect">
            <a:avLst/>
          </a:prstGeom>
          <a:noFill/>
          <a:ln w="9525">
            <a:noFill/>
            <a:miter lim="800000"/>
            <a:headEnd/>
            <a:tailEnd/>
          </a:ln>
        </p:spPr>
      </p:pic>
      <p:sp>
        <p:nvSpPr>
          <p:cNvPr id="110622" name="Footer Placeholder 5"/>
          <p:cNvSpPr txBox="1">
            <a:spLocks noGrp="1"/>
          </p:cNvSpPr>
          <p:nvPr/>
        </p:nvSpPr>
        <p:spPr bwMode="auto">
          <a:xfrm>
            <a:off x="3124200" y="6629400"/>
            <a:ext cx="2895600" cy="155575"/>
          </a:xfrm>
          <a:prstGeom prst="rect">
            <a:avLst/>
          </a:prstGeom>
          <a:noFill/>
          <a:ln w="9525">
            <a:noFill/>
            <a:miter lim="800000"/>
            <a:headEnd/>
            <a:tailEnd/>
          </a:ln>
        </p:spPr>
        <p:txBody>
          <a:bodyPr/>
          <a:lstStyle/>
          <a:p>
            <a:pPr>
              <a:spcBef>
                <a:spcPct val="0"/>
              </a:spcBef>
              <a:buFontTx/>
              <a:buNone/>
            </a:pPr>
            <a:r>
              <a:rPr lang="en-US" sz="1000">
                <a:solidFill>
                  <a:srgbClr val="3A5499"/>
                </a:solidFill>
              </a:rPr>
              <a:t>QLogic Confidential - NDA Required</a:t>
            </a:r>
          </a:p>
        </p:txBody>
      </p:sp>
      <p:pic>
        <p:nvPicPr>
          <p:cNvPr id="34" name="Picture 2" descr="QLE7280"/>
          <p:cNvPicPr>
            <a:picLocks noChangeAspect="1" noChangeArrowheads="1"/>
          </p:cNvPicPr>
          <p:nvPr/>
        </p:nvPicPr>
        <p:blipFill>
          <a:blip r:embed="rId9" cstate="screen"/>
          <a:srcRect/>
          <a:stretch>
            <a:fillRect/>
          </a:stretch>
        </p:blipFill>
        <p:spPr bwMode="auto">
          <a:xfrm>
            <a:off x="2908300" y="2451099"/>
            <a:ext cx="1119188" cy="1117789"/>
          </a:xfrm>
          <a:prstGeom prst="rect">
            <a:avLst/>
          </a:prstGeom>
          <a:noFill/>
        </p:spPr>
      </p:pic>
      <p:sp>
        <p:nvSpPr>
          <p:cNvPr id="110623" name="Slide Number Placeholder 6"/>
          <p:cNvSpPr txBox="1">
            <a:spLocks noGrp="1"/>
          </p:cNvSpPr>
          <p:nvPr/>
        </p:nvSpPr>
        <p:spPr bwMode="auto">
          <a:xfrm>
            <a:off x="39688" y="6621463"/>
            <a:ext cx="762000" cy="171450"/>
          </a:xfrm>
          <a:prstGeom prst="rect">
            <a:avLst/>
          </a:prstGeom>
          <a:noFill/>
          <a:ln w="9525">
            <a:noFill/>
            <a:miter lim="800000"/>
            <a:headEnd/>
            <a:tailEnd/>
          </a:ln>
        </p:spPr>
        <p:txBody>
          <a:bodyPr/>
          <a:lstStyle/>
          <a:p>
            <a:pPr>
              <a:spcBef>
                <a:spcPct val="0"/>
              </a:spcBef>
              <a:buFontTx/>
              <a:buNone/>
            </a:pPr>
            <a:fld id="{2B1F8154-D9C8-4FD2-9BB4-F68249507B47}" type="slidenum">
              <a:rPr lang="en-US" sz="1000">
                <a:solidFill>
                  <a:srgbClr val="3A5499"/>
                </a:solidFill>
              </a:rPr>
              <a:pPr>
                <a:spcBef>
                  <a:spcPct val="0"/>
                </a:spcBef>
                <a:buFontTx/>
                <a:buNone/>
              </a:pPr>
              <a:t>5</a:t>
            </a:fld>
            <a:endParaRPr lang="en-US" sz="1000">
              <a:solidFill>
                <a:srgbClr val="3A5499"/>
              </a:solidFill>
            </a:endParaRPr>
          </a:p>
        </p:txBody>
      </p:sp>
      <p:pic>
        <p:nvPicPr>
          <p:cNvPr id="33" name="Picture 55"/>
          <p:cNvPicPr>
            <a:picLocks noChangeAspect="1" noChangeArrowheads="1"/>
          </p:cNvPicPr>
          <p:nvPr/>
        </p:nvPicPr>
        <p:blipFill>
          <a:blip r:embed="rId10" cstate="screen"/>
          <a:srcRect/>
          <a:stretch>
            <a:fillRect/>
          </a:stretch>
        </p:blipFill>
        <p:spPr bwMode="auto">
          <a:xfrm>
            <a:off x="3363913" y="1574800"/>
            <a:ext cx="2159000" cy="1095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7"/>
          <p:cNvPicPr>
            <a:picLocks noChangeAspect="1" noChangeArrowheads="1"/>
          </p:cNvPicPr>
          <p:nvPr/>
        </p:nvPicPr>
        <p:blipFill>
          <a:blip r:embed="rId3" cstate="screen"/>
          <a:srcRect l="4414" t="14969" r="5104" b="15176"/>
          <a:stretch>
            <a:fillRect/>
          </a:stretch>
        </p:blipFill>
        <p:spPr bwMode="auto">
          <a:xfrm>
            <a:off x="4914900" y="2362200"/>
            <a:ext cx="1886414" cy="644525"/>
          </a:xfrm>
          <a:prstGeom prst="rect">
            <a:avLst/>
          </a:prstGeom>
          <a:noFill/>
          <a:ln w="9525" algn="ctr">
            <a:noFill/>
            <a:miter lim="800000"/>
            <a:headEnd/>
            <a:tailEnd/>
          </a:ln>
          <a:effectLst/>
        </p:spPr>
      </p:pic>
      <p:sp>
        <p:nvSpPr>
          <p:cNvPr id="2" name="Title 1"/>
          <p:cNvSpPr>
            <a:spLocks noGrp="1"/>
          </p:cNvSpPr>
          <p:nvPr>
            <p:ph type="title"/>
          </p:nvPr>
        </p:nvSpPr>
        <p:spPr/>
        <p:txBody>
          <a:bodyPr/>
          <a:lstStyle/>
          <a:p>
            <a:r>
              <a:rPr lang="en-US" dirty="0" smtClean="0"/>
              <a:t>QLogic QDR Switches (12X00)</a:t>
            </a:r>
            <a:endParaRPr lang="en-US" dirty="0"/>
          </a:p>
        </p:txBody>
      </p:sp>
      <p:sp>
        <p:nvSpPr>
          <p:cNvPr id="3" name="Content Placeholder 2"/>
          <p:cNvSpPr>
            <a:spLocks noGrp="1"/>
          </p:cNvSpPr>
          <p:nvPr>
            <p:ph idx="1"/>
          </p:nvPr>
        </p:nvSpPr>
        <p:spPr>
          <a:xfrm>
            <a:off x="330200" y="1498600"/>
            <a:ext cx="6870700" cy="1358900"/>
          </a:xfrm>
        </p:spPr>
        <p:txBody>
          <a:bodyPr numCol="2"/>
          <a:lstStyle/>
          <a:p>
            <a:r>
              <a:rPr lang="en-US" sz="1600" dirty="0" smtClean="0"/>
              <a:t>Managed (12300)</a:t>
            </a:r>
          </a:p>
          <a:p>
            <a:pPr lvl="1"/>
            <a:r>
              <a:rPr lang="en-US" sz="1400" dirty="0" smtClean="0"/>
              <a:t>Redundant hot swappable fan/power supplies</a:t>
            </a:r>
          </a:p>
          <a:p>
            <a:pPr lvl="1"/>
            <a:r>
              <a:rPr lang="en-US" sz="1400" dirty="0" smtClean="0"/>
              <a:t>Out of Band Management</a:t>
            </a:r>
          </a:p>
          <a:p>
            <a:pPr lvl="1"/>
            <a:r>
              <a:rPr lang="en-US" sz="1400" dirty="0" smtClean="0"/>
              <a:t>On board SM capabilities</a:t>
            </a:r>
          </a:p>
          <a:p>
            <a:r>
              <a:rPr lang="en-US" sz="1600" dirty="0" smtClean="0"/>
              <a:t>Unmanaged (12200)</a:t>
            </a:r>
          </a:p>
          <a:p>
            <a:pPr lvl="1"/>
            <a:r>
              <a:rPr lang="en-US" sz="1400" dirty="0" smtClean="0"/>
              <a:t>Low Cost</a:t>
            </a:r>
          </a:p>
          <a:p>
            <a:pPr lvl="1"/>
            <a:r>
              <a:rPr lang="en-US" sz="1400" dirty="0" smtClean="0"/>
              <a:t>Single FRU</a:t>
            </a:r>
          </a:p>
          <a:p>
            <a:pPr lvl="2"/>
            <a:endParaRPr lang="en-US" sz="1600" dirty="0"/>
          </a:p>
        </p:txBody>
      </p:sp>
      <p:sp>
        <p:nvSpPr>
          <p:cNvPr id="4" name="Date Placeholder 3"/>
          <p:cNvSpPr>
            <a:spLocks noGrp="1"/>
          </p:cNvSpPr>
          <p:nvPr>
            <p:ph type="dt" sz="half" idx="10"/>
          </p:nvPr>
        </p:nvSpPr>
        <p:spPr/>
        <p:txBody>
          <a:bodyPr/>
          <a:lstStyle/>
          <a:p>
            <a:pPr>
              <a:defRPr/>
            </a:pPr>
            <a:fld id="{CFD4588F-A209-4C20-9C1D-B1DE64FB6936}" type="datetime1">
              <a:rPr lang="en-US" smtClean="0"/>
              <a:pPr>
                <a:defRPr/>
              </a:pPr>
              <a:t>10/7/2009</a:t>
            </a:fld>
            <a:endParaRPr lang="en-US"/>
          </a:p>
        </p:txBody>
      </p:sp>
      <p:sp>
        <p:nvSpPr>
          <p:cNvPr id="5" name="Date Placeholder 4"/>
          <p:cNvSpPr>
            <a:spLocks noGrp="1"/>
          </p:cNvSpPr>
          <p:nvPr>
            <p:ph type="dt" sz="half" idx="11"/>
          </p:nvPr>
        </p:nvSpPr>
        <p:spPr/>
        <p:txBody>
          <a:bodyPr/>
          <a:lstStyle/>
          <a:p>
            <a:pPr>
              <a:defRPr/>
            </a:pPr>
            <a:fld id="{D5253FBE-05D0-4C82-95D8-70F7AA61CA5A}" type="datetime1">
              <a:rPr lang="en-US" smtClean="0"/>
              <a:pPr>
                <a:defRPr/>
              </a:pPr>
              <a:t>10/7/2009</a:t>
            </a:fld>
            <a:endParaRPr lang="en-US"/>
          </a:p>
        </p:txBody>
      </p:sp>
      <p:sp>
        <p:nvSpPr>
          <p:cNvPr id="6" name="Footer Placeholder 5"/>
          <p:cNvSpPr>
            <a:spLocks noGrp="1"/>
          </p:cNvSpPr>
          <p:nvPr>
            <p:ph type="ftr" sz="quarter" idx="12"/>
          </p:nvPr>
        </p:nvSpPr>
        <p:spPr/>
        <p:txBody>
          <a:bodyPr/>
          <a:lstStyle/>
          <a:p>
            <a:pPr>
              <a:defRPr/>
            </a:pPr>
            <a:r>
              <a:rPr lang="en-US" smtClean="0"/>
              <a:t>  ____  ___________</a:t>
            </a:r>
            <a:endParaRPr lang="en-US"/>
          </a:p>
        </p:txBody>
      </p:sp>
      <p:sp>
        <p:nvSpPr>
          <p:cNvPr id="7" name="Footer Placeholder 6"/>
          <p:cNvSpPr>
            <a:spLocks noGrp="1"/>
          </p:cNvSpPr>
          <p:nvPr>
            <p:ph type="ftr" sz="quarter" idx="13"/>
          </p:nvPr>
        </p:nvSpPr>
        <p:spPr/>
        <p:txBody>
          <a:bodyPr/>
          <a:lstStyle/>
          <a:p>
            <a:pPr>
              <a:defRPr/>
            </a:pPr>
            <a:r>
              <a:rPr lang="en-US" smtClean="0"/>
              <a:t>QLogic Confidential</a:t>
            </a:r>
            <a:endParaRPr lang="en-US"/>
          </a:p>
        </p:txBody>
      </p:sp>
      <p:sp>
        <p:nvSpPr>
          <p:cNvPr id="8" name="Slide Number Placeholder 7"/>
          <p:cNvSpPr>
            <a:spLocks noGrp="1"/>
          </p:cNvSpPr>
          <p:nvPr>
            <p:ph type="sldNum" sz="quarter" idx="14"/>
          </p:nvPr>
        </p:nvSpPr>
        <p:spPr/>
        <p:txBody>
          <a:bodyPr/>
          <a:lstStyle/>
          <a:p>
            <a:pPr>
              <a:defRPr/>
            </a:pPr>
            <a:fld id="{E8B2D52D-D6C1-410A-9D5D-E9A78A29E4C4}" type="slidenum">
              <a:rPr lang="en-US" smtClean="0"/>
              <a:pPr>
                <a:defRPr/>
              </a:pPr>
              <a:t>6</a:t>
            </a:fld>
            <a:endParaRPr lang="en-US"/>
          </a:p>
        </p:txBody>
      </p:sp>
      <p:sp>
        <p:nvSpPr>
          <p:cNvPr id="9" name="TextBox 8"/>
          <p:cNvSpPr txBox="1"/>
          <p:nvPr/>
        </p:nvSpPr>
        <p:spPr>
          <a:xfrm>
            <a:off x="203200" y="1079500"/>
            <a:ext cx="4559261" cy="461665"/>
          </a:xfrm>
          <a:prstGeom prst="rect">
            <a:avLst/>
          </a:prstGeom>
          <a:noFill/>
        </p:spPr>
        <p:txBody>
          <a:bodyPr wrap="none" rtlCol="0">
            <a:spAutoFit/>
          </a:bodyPr>
          <a:lstStyle/>
          <a:p>
            <a:r>
              <a:rPr lang="en-US" sz="2400" b="1" dirty="0" smtClean="0">
                <a:solidFill>
                  <a:srgbClr val="1D386D"/>
                </a:solidFill>
                <a:latin typeface="+mj-lt"/>
              </a:rPr>
              <a:t>QLogic 36 Port QDR Switches</a:t>
            </a:r>
            <a:endParaRPr lang="en-US" sz="2400" b="1" dirty="0">
              <a:solidFill>
                <a:srgbClr val="1D386D"/>
              </a:solidFill>
              <a:latin typeface="+mj-lt"/>
            </a:endParaRPr>
          </a:p>
        </p:txBody>
      </p:sp>
      <p:pic>
        <p:nvPicPr>
          <p:cNvPr id="10" name="Picture 18" descr="Xedge_110508 005 copy copy"/>
          <p:cNvPicPr>
            <a:picLocks noChangeAspect="1" noChangeArrowheads="1"/>
          </p:cNvPicPr>
          <p:nvPr/>
        </p:nvPicPr>
        <p:blipFill>
          <a:blip r:embed="rId4" cstate="screen"/>
          <a:srcRect/>
          <a:stretch>
            <a:fillRect/>
          </a:stretch>
        </p:blipFill>
        <p:spPr bwMode="auto">
          <a:xfrm>
            <a:off x="3390900" y="2362024"/>
            <a:ext cx="1447800" cy="546276"/>
          </a:xfrm>
          <a:prstGeom prst="rect">
            <a:avLst/>
          </a:prstGeom>
          <a:noFill/>
        </p:spPr>
      </p:pic>
      <p:grpSp>
        <p:nvGrpSpPr>
          <p:cNvPr id="12" name="Group 15"/>
          <p:cNvGrpSpPr/>
          <p:nvPr/>
        </p:nvGrpSpPr>
        <p:grpSpPr>
          <a:xfrm>
            <a:off x="3967163" y="1079500"/>
            <a:ext cx="5176837" cy="5554663"/>
            <a:chOff x="3967163" y="1079500"/>
            <a:chExt cx="5176837" cy="5554663"/>
          </a:xfrm>
        </p:grpSpPr>
        <p:pic>
          <p:nvPicPr>
            <p:cNvPr id="13" name="Picture 1"/>
            <p:cNvPicPr>
              <a:picLocks noChangeAspect="1" noChangeArrowheads="1"/>
            </p:cNvPicPr>
            <p:nvPr/>
          </p:nvPicPr>
          <p:blipFill>
            <a:blip r:embed="rId5" cstate="screen"/>
            <a:srcRect l="2573" t="1137" b="3552"/>
            <a:stretch>
              <a:fillRect/>
            </a:stretch>
          </p:blipFill>
          <p:spPr bwMode="auto">
            <a:xfrm>
              <a:off x="7175500" y="1219200"/>
              <a:ext cx="1968500" cy="5321300"/>
            </a:xfrm>
            <a:prstGeom prst="rect">
              <a:avLst/>
            </a:prstGeom>
            <a:noFill/>
            <a:ln w="9525">
              <a:noFill/>
              <a:miter lim="800000"/>
              <a:headEnd/>
              <a:tailEnd/>
            </a:ln>
            <a:effectLst/>
          </p:spPr>
        </p:pic>
        <p:pic>
          <p:nvPicPr>
            <p:cNvPr id="14" name="Picture 4"/>
            <p:cNvPicPr>
              <a:picLocks noChangeAspect="1" noChangeArrowheads="1"/>
            </p:cNvPicPr>
            <p:nvPr/>
          </p:nvPicPr>
          <p:blipFill>
            <a:blip r:embed="rId6" cstate="screen"/>
            <a:srcRect/>
            <a:stretch>
              <a:fillRect/>
            </a:stretch>
          </p:blipFill>
          <p:spPr bwMode="auto">
            <a:xfrm>
              <a:off x="3967163" y="3949700"/>
              <a:ext cx="4427537" cy="2684463"/>
            </a:xfrm>
            <a:prstGeom prst="rect">
              <a:avLst/>
            </a:prstGeom>
            <a:noFill/>
            <a:ln w="9525" algn="ctr">
              <a:noFill/>
              <a:miter lim="800000"/>
              <a:headEnd/>
              <a:tailEnd/>
            </a:ln>
            <a:effectLst/>
          </p:spPr>
        </p:pic>
        <p:cxnSp>
          <p:nvCxnSpPr>
            <p:cNvPr id="15" name="Straight Arrow Connector 14"/>
            <p:cNvCxnSpPr/>
            <p:nvPr/>
          </p:nvCxnSpPr>
          <p:spPr bwMode="auto">
            <a:xfrm rot="5400000" flipH="1" flipV="1">
              <a:off x="5765800" y="2590800"/>
              <a:ext cx="2667000" cy="1588"/>
            </a:xfrm>
            <a:prstGeom prst="straightConnector1">
              <a:avLst/>
            </a:prstGeom>
            <a:noFill/>
            <a:ln w="19050" cap="flat" cmpd="sng" algn="ctr">
              <a:solidFill>
                <a:schemeClr val="tx1"/>
              </a:solidFill>
              <a:prstDash val="solid"/>
              <a:round/>
              <a:headEnd type="none" w="med" len="med"/>
              <a:tailEnd type="triangle"/>
            </a:ln>
            <a:effectLst/>
          </p:spPr>
        </p:cxnSp>
        <p:sp>
          <p:nvSpPr>
            <p:cNvPr id="16" name="TextBox 15"/>
            <p:cNvSpPr txBox="1"/>
            <p:nvPr/>
          </p:nvSpPr>
          <p:spPr>
            <a:xfrm>
              <a:off x="6718300" y="1320800"/>
              <a:ext cx="418704" cy="246221"/>
            </a:xfrm>
            <a:prstGeom prst="rect">
              <a:avLst/>
            </a:prstGeom>
            <a:noFill/>
          </p:spPr>
          <p:txBody>
            <a:bodyPr wrap="none" rtlCol="0">
              <a:spAutoFit/>
            </a:bodyPr>
            <a:lstStyle/>
            <a:p>
              <a:r>
                <a:rPr lang="en-US" sz="1000" b="1" dirty="0" smtClean="0">
                  <a:solidFill>
                    <a:schemeClr val="tx1"/>
                  </a:solidFill>
                  <a:effectLst>
                    <a:outerShdw blurRad="38100" dist="38100" dir="2700000" algn="tl">
                      <a:srgbClr val="000000">
                        <a:alpha val="43137"/>
                      </a:srgbClr>
                    </a:outerShdw>
                  </a:effectLst>
                </a:rPr>
                <a:t>29U</a:t>
              </a:r>
              <a:endParaRPr lang="en-US" sz="1000" b="1" dirty="0">
                <a:solidFill>
                  <a:schemeClr val="tx1"/>
                </a:solidFill>
                <a:effectLst>
                  <a:outerShdw blurRad="38100" dist="38100" dir="2700000" algn="tl">
                    <a:srgbClr val="000000">
                      <a:alpha val="43137"/>
                    </a:srgbClr>
                  </a:outerShdw>
                </a:effectLst>
              </a:endParaRPr>
            </a:p>
          </p:txBody>
        </p:sp>
        <p:sp>
          <p:nvSpPr>
            <p:cNvPr id="17" name="TextBox 16"/>
            <p:cNvSpPr txBox="1"/>
            <p:nvPr/>
          </p:nvSpPr>
          <p:spPr>
            <a:xfrm>
              <a:off x="7124700" y="1079500"/>
              <a:ext cx="838691" cy="230832"/>
            </a:xfrm>
            <a:prstGeom prst="rect">
              <a:avLst/>
            </a:prstGeom>
            <a:noFill/>
          </p:spPr>
          <p:txBody>
            <a:bodyPr wrap="none" rtlCol="0">
              <a:spAutoFit/>
            </a:bodyPr>
            <a:lstStyle/>
            <a:p>
              <a:r>
                <a:rPr lang="en-US" sz="900" b="1" dirty="0" smtClean="0">
                  <a:solidFill>
                    <a:srgbClr val="0000FF"/>
                  </a:solidFill>
                  <a:latin typeface="Arial Black" pitchFamily="34" charset="0"/>
                </a:rPr>
                <a:t>12800-360</a:t>
              </a:r>
              <a:endParaRPr lang="en-US" sz="900" b="1" dirty="0">
                <a:solidFill>
                  <a:srgbClr val="0000FF"/>
                </a:solidFill>
                <a:latin typeface="Arial Black" pitchFamily="34" charset="0"/>
              </a:endParaRPr>
            </a:p>
          </p:txBody>
        </p:sp>
        <p:sp>
          <p:nvSpPr>
            <p:cNvPr id="18" name="TextBox 17"/>
            <p:cNvSpPr txBox="1"/>
            <p:nvPr/>
          </p:nvSpPr>
          <p:spPr>
            <a:xfrm>
              <a:off x="6350000" y="3784600"/>
              <a:ext cx="838691" cy="230832"/>
            </a:xfrm>
            <a:prstGeom prst="rect">
              <a:avLst/>
            </a:prstGeom>
            <a:noFill/>
          </p:spPr>
          <p:txBody>
            <a:bodyPr wrap="none" rtlCol="0">
              <a:spAutoFit/>
            </a:bodyPr>
            <a:lstStyle/>
            <a:p>
              <a:r>
                <a:rPr lang="en-US" sz="900" b="1" dirty="0" smtClean="0">
                  <a:solidFill>
                    <a:srgbClr val="0000FF"/>
                  </a:solidFill>
                  <a:latin typeface="Arial Black" pitchFamily="34" charset="0"/>
                </a:rPr>
                <a:t>12800-180</a:t>
              </a:r>
              <a:endParaRPr lang="en-US" sz="900" b="1" dirty="0">
                <a:solidFill>
                  <a:srgbClr val="0000FF"/>
                </a:solidFill>
                <a:latin typeface="Arial Black" pitchFamily="34" charset="0"/>
              </a:endParaRPr>
            </a:p>
          </p:txBody>
        </p:sp>
      </p:grpSp>
      <p:grpSp>
        <p:nvGrpSpPr>
          <p:cNvPr id="22" name="Group 22"/>
          <p:cNvGrpSpPr/>
          <p:nvPr/>
        </p:nvGrpSpPr>
        <p:grpSpPr>
          <a:xfrm>
            <a:off x="177800" y="2870200"/>
            <a:ext cx="6546985" cy="1471746"/>
            <a:chOff x="177800" y="3124200"/>
            <a:chExt cx="6546985" cy="1471746"/>
          </a:xfrm>
        </p:grpSpPr>
        <p:sp>
          <p:nvSpPr>
            <p:cNvPr id="19" name="TextBox 18"/>
            <p:cNvSpPr txBox="1"/>
            <p:nvPr/>
          </p:nvSpPr>
          <p:spPr>
            <a:xfrm>
              <a:off x="177800" y="3124200"/>
              <a:ext cx="6546985" cy="461665"/>
            </a:xfrm>
            <a:prstGeom prst="rect">
              <a:avLst/>
            </a:prstGeom>
            <a:noFill/>
          </p:spPr>
          <p:txBody>
            <a:bodyPr wrap="none" rtlCol="0">
              <a:spAutoFit/>
            </a:bodyPr>
            <a:lstStyle/>
            <a:p>
              <a:r>
                <a:rPr lang="en-US" sz="2400" b="1" dirty="0" smtClean="0">
                  <a:solidFill>
                    <a:srgbClr val="1D386D"/>
                  </a:solidFill>
                  <a:latin typeface="+mj-lt"/>
                </a:rPr>
                <a:t>QLogic QDR Director Class Switches 12800</a:t>
              </a:r>
              <a:endParaRPr lang="en-US" sz="2400" b="1" dirty="0">
                <a:solidFill>
                  <a:srgbClr val="1D386D"/>
                </a:solidFill>
                <a:latin typeface="+mj-lt"/>
              </a:endParaRPr>
            </a:p>
          </p:txBody>
        </p:sp>
        <p:grpSp>
          <p:nvGrpSpPr>
            <p:cNvPr id="23" name="Group 21"/>
            <p:cNvGrpSpPr/>
            <p:nvPr/>
          </p:nvGrpSpPr>
          <p:grpSpPr>
            <a:xfrm>
              <a:off x="304800" y="3578035"/>
              <a:ext cx="6032500" cy="1017911"/>
              <a:chOff x="292100" y="3552635"/>
              <a:chExt cx="6032500" cy="1017911"/>
            </a:xfrm>
          </p:grpSpPr>
          <p:sp>
            <p:nvSpPr>
              <p:cNvPr id="20" name="Rectangle 19"/>
              <p:cNvSpPr/>
              <p:nvPr/>
            </p:nvSpPr>
            <p:spPr>
              <a:xfrm>
                <a:off x="292100" y="3810338"/>
                <a:ext cx="4572000" cy="760208"/>
              </a:xfrm>
              <a:prstGeom prst="rect">
                <a:avLst/>
              </a:prstGeom>
            </p:spPr>
            <p:txBody>
              <a:bodyPr wrap="square" numCol="2">
                <a:spAutoFit/>
              </a:bodyPr>
              <a:lstStyle/>
              <a:p>
                <a:pPr marL="742950" lvl="1" indent="-285750" eaLnBrk="0" hangingPunct="0">
                  <a:lnSpc>
                    <a:spcPct val="90000"/>
                  </a:lnSpc>
                  <a:spcBef>
                    <a:spcPct val="20000"/>
                  </a:spcBef>
                  <a:buFontTx/>
                  <a:buChar char="•"/>
                </a:pPr>
                <a:r>
                  <a:rPr lang="en-US" sz="1400" kern="0" dirty="0" smtClean="0">
                    <a:solidFill>
                      <a:srgbClr val="1D386D"/>
                    </a:solidFill>
                    <a:latin typeface="Arial"/>
                  </a:rPr>
                  <a:t>Spine cards</a:t>
                </a:r>
              </a:p>
              <a:p>
                <a:pPr marL="742950" lvl="1" indent="-285750" eaLnBrk="0" hangingPunct="0">
                  <a:lnSpc>
                    <a:spcPct val="90000"/>
                  </a:lnSpc>
                  <a:spcBef>
                    <a:spcPct val="20000"/>
                  </a:spcBef>
                  <a:buFontTx/>
                  <a:buChar char="•"/>
                </a:pPr>
                <a:r>
                  <a:rPr lang="en-US" sz="1400" kern="0" dirty="0" smtClean="0">
                    <a:solidFill>
                      <a:srgbClr val="1D386D"/>
                    </a:solidFill>
                    <a:latin typeface="Arial"/>
                  </a:rPr>
                  <a:t>Leaf cards</a:t>
                </a:r>
              </a:p>
              <a:p>
                <a:pPr marL="742950" lvl="1" indent="-285750" eaLnBrk="0" hangingPunct="0">
                  <a:lnSpc>
                    <a:spcPct val="90000"/>
                  </a:lnSpc>
                  <a:spcBef>
                    <a:spcPct val="20000"/>
                  </a:spcBef>
                  <a:buFontTx/>
                  <a:buChar char="•"/>
                </a:pPr>
                <a:r>
                  <a:rPr lang="en-US" sz="1400" kern="0" dirty="0" smtClean="0">
                    <a:solidFill>
                      <a:srgbClr val="1D386D"/>
                    </a:solidFill>
                    <a:latin typeface="Arial"/>
                  </a:rPr>
                  <a:t>Management card</a:t>
                </a:r>
              </a:p>
              <a:p>
                <a:pPr marL="742950" lvl="1" indent="-285750" eaLnBrk="0" hangingPunct="0">
                  <a:lnSpc>
                    <a:spcPct val="90000"/>
                  </a:lnSpc>
                  <a:spcBef>
                    <a:spcPct val="20000"/>
                  </a:spcBef>
                  <a:buFontTx/>
                  <a:buChar char="•"/>
                </a:pPr>
                <a:r>
                  <a:rPr lang="en-US" sz="1400" kern="0" dirty="0" smtClean="0">
                    <a:solidFill>
                      <a:srgbClr val="1D386D"/>
                    </a:solidFill>
                    <a:latin typeface="Arial"/>
                  </a:rPr>
                  <a:t>Power Supply</a:t>
                </a:r>
              </a:p>
              <a:p>
                <a:pPr marL="742950" lvl="1" indent="-285750" eaLnBrk="0" hangingPunct="0">
                  <a:lnSpc>
                    <a:spcPct val="90000"/>
                  </a:lnSpc>
                  <a:spcBef>
                    <a:spcPct val="20000"/>
                  </a:spcBef>
                  <a:buFontTx/>
                  <a:buChar char="•"/>
                </a:pPr>
                <a:r>
                  <a:rPr lang="en-US" sz="1400" kern="0" dirty="0" smtClean="0">
                    <a:solidFill>
                      <a:srgbClr val="1D386D"/>
                    </a:solidFill>
                    <a:latin typeface="Arial"/>
                  </a:rPr>
                  <a:t>Fan Module</a:t>
                </a:r>
                <a:endParaRPr lang="en-US" sz="1400" kern="0" dirty="0">
                  <a:solidFill>
                    <a:srgbClr val="1D386D"/>
                  </a:solidFill>
                  <a:latin typeface="Arial"/>
                </a:endParaRPr>
              </a:p>
            </p:txBody>
          </p:sp>
          <p:sp>
            <p:nvSpPr>
              <p:cNvPr id="21" name="Rectangle 20"/>
              <p:cNvSpPr/>
              <p:nvPr/>
            </p:nvSpPr>
            <p:spPr>
              <a:xfrm>
                <a:off x="292100" y="3552635"/>
                <a:ext cx="6032500" cy="313932"/>
              </a:xfrm>
              <a:prstGeom prst="rect">
                <a:avLst/>
              </a:prstGeom>
            </p:spPr>
            <p:txBody>
              <a:bodyPr wrap="square">
                <a:spAutoFit/>
              </a:bodyPr>
              <a:lstStyle/>
              <a:p>
                <a:pPr marL="342900" lvl="0" indent="-342900" eaLnBrk="0" hangingPunct="0">
                  <a:lnSpc>
                    <a:spcPct val="90000"/>
                  </a:lnSpc>
                  <a:spcBef>
                    <a:spcPct val="20000"/>
                  </a:spcBef>
                  <a:buFont typeface="Wingdings" pitchFamily="2" charset="2"/>
                  <a:buChar char="§"/>
                </a:pPr>
                <a:r>
                  <a:rPr lang="en-US" sz="1600" b="1" kern="0" dirty="0" smtClean="0">
                    <a:solidFill>
                      <a:srgbClr val="1D386D"/>
                    </a:solidFill>
                    <a:latin typeface="Arial"/>
                  </a:rPr>
                  <a:t>Module commonality across switch product line</a:t>
                </a:r>
              </a:p>
            </p:txBody>
          </p:sp>
        </p:grpSp>
      </p:grpSp>
      <p:sp>
        <p:nvSpPr>
          <p:cNvPr id="25" name="Rectangle 24"/>
          <p:cNvSpPr/>
          <p:nvPr/>
        </p:nvSpPr>
        <p:spPr>
          <a:xfrm>
            <a:off x="190500" y="4203701"/>
            <a:ext cx="6362700" cy="461665"/>
          </a:xfrm>
          <a:prstGeom prst="rect">
            <a:avLst/>
          </a:prstGeom>
        </p:spPr>
        <p:txBody>
          <a:bodyPr wrap="square">
            <a:spAutoFit/>
          </a:bodyPr>
          <a:lstStyle/>
          <a:p>
            <a:pPr lvl="0"/>
            <a:r>
              <a:rPr lang="en-US" sz="2400" b="1" dirty="0" smtClean="0">
                <a:solidFill>
                  <a:srgbClr val="1D386D"/>
                </a:solidFill>
                <a:latin typeface="Arial"/>
              </a:rPr>
              <a:t>Modularity and Density in 12800 Switches</a:t>
            </a:r>
          </a:p>
        </p:txBody>
      </p:sp>
      <p:sp>
        <p:nvSpPr>
          <p:cNvPr id="26" name="Rectangle 25"/>
          <p:cNvSpPr/>
          <p:nvPr/>
        </p:nvSpPr>
        <p:spPr>
          <a:xfrm>
            <a:off x="228600" y="5141436"/>
            <a:ext cx="4572000" cy="1498872"/>
          </a:xfrm>
          <a:prstGeom prst="rect">
            <a:avLst/>
          </a:prstGeom>
        </p:spPr>
        <p:txBody>
          <a:bodyPr>
            <a:spAutoFit/>
          </a:bodyPr>
          <a:lstStyle/>
          <a:p>
            <a:pPr marL="742950" lvl="1" indent="-285750" eaLnBrk="0" hangingPunct="0">
              <a:lnSpc>
                <a:spcPct val="90000"/>
              </a:lnSpc>
              <a:spcBef>
                <a:spcPct val="20000"/>
              </a:spcBef>
            </a:pPr>
            <a:r>
              <a:rPr lang="en-US" sz="1400" b="1" kern="0" dirty="0" smtClean="0">
                <a:solidFill>
                  <a:srgbClr val="1D386D"/>
                </a:solidFill>
                <a:latin typeface="Arial"/>
              </a:rPr>
              <a:t>			</a:t>
            </a:r>
            <a:r>
              <a:rPr lang="en-US" sz="1600" b="1" kern="0" dirty="0" smtClean="0">
                <a:solidFill>
                  <a:srgbClr val="1D386D"/>
                </a:solidFill>
                <a:latin typeface="Arial"/>
              </a:rPr>
              <a:t>UHP	UHD</a:t>
            </a:r>
            <a:endParaRPr lang="en-US" sz="1400" b="1" kern="0" dirty="0" smtClean="0">
              <a:solidFill>
                <a:srgbClr val="1D386D"/>
              </a:solidFill>
              <a:latin typeface="Arial"/>
            </a:endParaRPr>
          </a:p>
          <a:p>
            <a:pPr marL="742950" lvl="1" indent="-285750" eaLnBrk="0" hangingPunct="0">
              <a:lnSpc>
                <a:spcPct val="90000"/>
              </a:lnSpc>
              <a:spcBef>
                <a:spcPct val="20000"/>
              </a:spcBef>
              <a:buFontTx/>
              <a:buChar char="•"/>
            </a:pPr>
            <a:r>
              <a:rPr lang="en-US" sz="1400" b="1" kern="0" dirty="0" smtClean="0">
                <a:solidFill>
                  <a:srgbClr val="1D386D"/>
                </a:solidFill>
                <a:latin typeface="Arial"/>
              </a:rPr>
              <a:t>12800-360   </a:t>
            </a:r>
            <a:r>
              <a:rPr lang="en-US" sz="1400" kern="0" dirty="0" smtClean="0">
                <a:solidFill>
                  <a:srgbClr val="1D386D"/>
                </a:solidFill>
                <a:latin typeface="Arial"/>
              </a:rPr>
              <a:t>648 ports	864 ports</a:t>
            </a:r>
          </a:p>
          <a:p>
            <a:pPr marL="742950" lvl="1" indent="-285750" eaLnBrk="0" hangingPunct="0">
              <a:lnSpc>
                <a:spcPct val="90000"/>
              </a:lnSpc>
              <a:spcBef>
                <a:spcPct val="20000"/>
              </a:spcBef>
              <a:buFontTx/>
              <a:buChar char="•"/>
            </a:pPr>
            <a:r>
              <a:rPr lang="en-US" sz="1400" b="1" kern="0" dirty="0" smtClean="0">
                <a:solidFill>
                  <a:srgbClr val="1D386D"/>
                </a:solidFill>
                <a:latin typeface="Arial"/>
              </a:rPr>
              <a:t>12800-180   </a:t>
            </a:r>
            <a:r>
              <a:rPr lang="en-US" sz="1400" kern="0" dirty="0" smtClean="0">
                <a:solidFill>
                  <a:srgbClr val="1D386D"/>
                </a:solidFill>
                <a:latin typeface="Arial"/>
              </a:rPr>
              <a:t>324 ports	432 ports</a:t>
            </a:r>
          </a:p>
          <a:p>
            <a:pPr marL="742950" lvl="1" indent="-285750" eaLnBrk="0" hangingPunct="0">
              <a:lnSpc>
                <a:spcPct val="90000"/>
              </a:lnSpc>
              <a:spcBef>
                <a:spcPct val="20000"/>
              </a:spcBef>
              <a:buFontTx/>
              <a:buChar char="•"/>
            </a:pPr>
            <a:r>
              <a:rPr lang="en-US" sz="1400" b="1" kern="0" dirty="0" smtClean="0">
                <a:solidFill>
                  <a:srgbClr val="1D386D"/>
                </a:solidFill>
                <a:latin typeface="Arial"/>
              </a:rPr>
              <a:t>12800-120   </a:t>
            </a:r>
            <a:r>
              <a:rPr lang="en-US" sz="1400" kern="0" dirty="0" smtClean="0">
                <a:solidFill>
                  <a:srgbClr val="1D386D"/>
                </a:solidFill>
                <a:latin typeface="Arial"/>
              </a:rPr>
              <a:t>216 ports	288 ports</a:t>
            </a:r>
          </a:p>
          <a:p>
            <a:pPr marL="742950" lvl="1" indent="-285750" eaLnBrk="0" hangingPunct="0">
              <a:lnSpc>
                <a:spcPct val="90000"/>
              </a:lnSpc>
              <a:spcBef>
                <a:spcPct val="20000"/>
              </a:spcBef>
              <a:buFontTx/>
              <a:buChar char="•"/>
            </a:pPr>
            <a:r>
              <a:rPr lang="en-US" sz="1400" b="1" kern="0" dirty="0" smtClean="0">
                <a:solidFill>
                  <a:srgbClr val="1D386D"/>
                </a:solidFill>
                <a:latin typeface="Arial"/>
              </a:rPr>
              <a:t>12800-060   </a:t>
            </a:r>
            <a:r>
              <a:rPr lang="en-US" sz="1400" kern="0" dirty="0" smtClean="0">
                <a:solidFill>
                  <a:srgbClr val="1D386D"/>
                </a:solidFill>
                <a:latin typeface="Arial"/>
              </a:rPr>
              <a:t>108 ports	144 ports</a:t>
            </a:r>
          </a:p>
          <a:p>
            <a:pPr marL="742950" lvl="1" indent="-285750" eaLnBrk="0" hangingPunct="0">
              <a:lnSpc>
                <a:spcPct val="90000"/>
              </a:lnSpc>
              <a:spcBef>
                <a:spcPct val="20000"/>
              </a:spcBef>
              <a:buFontTx/>
              <a:buChar char="•"/>
            </a:pPr>
            <a:r>
              <a:rPr lang="en-US" sz="1400" b="1" kern="0" dirty="0" smtClean="0">
                <a:solidFill>
                  <a:srgbClr val="1D386D"/>
                </a:solidFill>
                <a:latin typeface="Arial"/>
              </a:rPr>
              <a:t>12800-040   </a:t>
            </a:r>
            <a:r>
              <a:rPr lang="en-US" sz="1400" kern="0" dirty="0" smtClean="0">
                <a:solidFill>
                  <a:srgbClr val="1D386D"/>
                </a:solidFill>
                <a:latin typeface="Arial"/>
              </a:rPr>
              <a:t>  72 ports	  96 ports</a:t>
            </a:r>
            <a:endParaRPr lang="en-US" sz="1200" dirty="0"/>
          </a:p>
        </p:txBody>
      </p:sp>
      <p:sp>
        <p:nvSpPr>
          <p:cNvPr id="27" name="Rectangle 26"/>
          <p:cNvSpPr/>
          <p:nvPr/>
        </p:nvSpPr>
        <p:spPr>
          <a:xfrm>
            <a:off x="330200" y="4566335"/>
            <a:ext cx="4572000" cy="646331"/>
          </a:xfrm>
          <a:prstGeom prst="rect">
            <a:avLst/>
          </a:prstGeom>
        </p:spPr>
        <p:txBody>
          <a:bodyPr>
            <a:spAutoFit/>
          </a:bodyPr>
          <a:lstStyle/>
          <a:p>
            <a:pPr>
              <a:buFont typeface="Wingdings" pitchFamily="2" charset="2"/>
              <a:buChar char="§"/>
            </a:pPr>
            <a:r>
              <a:rPr lang="en-US" b="1" dirty="0" smtClean="0">
                <a:solidFill>
                  <a:srgbClr val="1D386D"/>
                </a:solidFill>
                <a:latin typeface="Arial"/>
              </a:rPr>
              <a:t>   Ultra High Performance (UHP) 1:1</a:t>
            </a:r>
          </a:p>
          <a:p>
            <a:pPr>
              <a:buFont typeface="Wingdings" pitchFamily="2" charset="2"/>
              <a:buChar char="§"/>
            </a:pPr>
            <a:r>
              <a:rPr lang="en-US" b="1" dirty="0" smtClean="0">
                <a:solidFill>
                  <a:srgbClr val="1D386D"/>
                </a:solidFill>
                <a:latin typeface="Arial"/>
              </a:rPr>
              <a:t>   Ultra High Density (UHD) 2:1</a:t>
            </a:r>
            <a:endParaRPr lang="en-US" b="1" dirty="0">
              <a:solidFill>
                <a:srgbClr val="1D386D"/>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sldNum" sz="quarter" idx="10"/>
          </p:nvPr>
        </p:nvSpPr>
        <p:spPr>
          <a:noFill/>
        </p:spPr>
        <p:txBody>
          <a:bodyPr/>
          <a:lstStyle/>
          <a:p>
            <a:fld id="{49E86217-7C10-4E68-82F6-3D5EBE278862}" type="slidenum">
              <a:rPr lang="en-US" smtClean="0"/>
              <a:pPr/>
              <a:t>7</a:t>
            </a:fld>
            <a:endParaRPr lang="en-US" smtClean="0"/>
          </a:p>
        </p:txBody>
      </p:sp>
      <p:sp>
        <p:nvSpPr>
          <p:cNvPr id="61443" name="Rectangle 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b="1" dirty="0" smtClean="0">
                <a:solidFill>
                  <a:srgbClr val="FFFFFF"/>
                </a:solidFill>
              </a:rPr>
              <a:t>IB Management </a:t>
            </a:r>
            <a:r>
              <a:rPr lang="en-US" sz="4000" b="1" dirty="0">
                <a:solidFill>
                  <a:srgbClr val="FFFFFF"/>
                </a:solidFill>
              </a:rPr>
              <a:t>Software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p:cNvSpPr>
            <a:spLocks noGrp="1"/>
          </p:cNvSpPr>
          <p:nvPr>
            <p:ph type="sldNum" sz="quarter" idx="10"/>
          </p:nvPr>
        </p:nvSpPr>
        <p:spPr>
          <a:noFill/>
        </p:spPr>
        <p:txBody>
          <a:bodyPr/>
          <a:lstStyle/>
          <a:p>
            <a:fld id="{11E808F3-D9F8-4DEA-AE91-F208453927E5}" type="slidenum">
              <a:rPr lang="en-US" smtClean="0"/>
              <a:pPr/>
              <a:t>8</a:t>
            </a:fld>
            <a:endParaRPr lang="en-US" smtClean="0"/>
          </a:p>
        </p:txBody>
      </p:sp>
      <p:sp>
        <p:nvSpPr>
          <p:cNvPr id="63491" name="Footer Placeholder 4"/>
          <p:cNvSpPr txBox="1">
            <a:spLocks noGrp="1"/>
          </p:cNvSpPr>
          <p:nvPr/>
        </p:nvSpPr>
        <p:spPr bwMode="auto">
          <a:xfrm>
            <a:off x="3124200" y="6629400"/>
            <a:ext cx="2895600" cy="155575"/>
          </a:xfrm>
          <a:prstGeom prst="rect">
            <a:avLst/>
          </a:prstGeom>
          <a:noFill/>
          <a:ln w="9525">
            <a:noFill/>
            <a:miter lim="800000"/>
            <a:headEnd/>
            <a:tailEnd/>
          </a:ln>
        </p:spPr>
        <p:txBody>
          <a:bodyPr/>
          <a:lstStyle/>
          <a:p>
            <a:pPr algn="ctr"/>
            <a:r>
              <a:rPr lang="en-US" sz="1000">
                <a:solidFill>
                  <a:srgbClr val="3A5499"/>
                </a:solidFill>
              </a:rPr>
              <a:t>QLogic Confidential - NDA Required</a:t>
            </a:r>
          </a:p>
        </p:txBody>
      </p:sp>
      <p:sp>
        <p:nvSpPr>
          <p:cNvPr id="63492" name="Slide Number Placeholder 5"/>
          <p:cNvSpPr txBox="1">
            <a:spLocks noGrp="1"/>
          </p:cNvSpPr>
          <p:nvPr/>
        </p:nvSpPr>
        <p:spPr bwMode="auto">
          <a:xfrm>
            <a:off x="39688" y="6621463"/>
            <a:ext cx="762000" cy="171450"/>
          </a:xfrm>
          <a:prstGeom prst="rect">
            <a:avLst/>
          </a:prstGeom>
          <a:noFill/>
          <a:ln w="9525">
            <a:noFill/>
            <a:miter lim="800000"/>
            <a:headEnd/>
            <a:tailEnd/>
          </a:ln>
        </p:spPr>
        <p:txBody>
          <a:bodyPr/>
          <a:lstStyle/>
          <a:p>
            <a:pPr algn="ctr"/>
            <a:fld id="{B938BC99-3BC8-4C0F-9131-972D3DA9D9CA}" type="slidenum">
              <a:rPr lang="en-US" sz="1000">
                <a:solidFill>
                  <a:srgbClr val="3A5499"/>
                </a:solidFill>
              </a:rPr>
              <a:pPr algn="ctr"/>
              <a:t>8</a:t>
            </a:fld>
            <a:endParaRPr lang="en-US" sz="1000">
              <a:solidFill>
                <a:srgbClr val="3A5499"/>
              </a:solidFill>
            </a:endParaRPr>
          </a:p>
        </p:txBody>
      </p:sp>
      <p:sp>
        <p:nvSpPr>
          <p:cNvPr id="63493" name="Rectangle 2"/>
          <p:cNvSpPr>
            <a:spLocks noGrp="1" noChangeArrowheads="1"/>
          </p:cNvSpPr>
          <p:nvPr>
            <p:ph type="title" idx="4294967295"/>
          </p:nvPr>
        </p:nvSpPr>
        <p:spPr/>
        <p:txBody>
          <a:bodyPr/>
          <a:lstStyle/>
          <a:p>
            <a:pPr eaLnBrk="1" hangingPunct="1"/>
            <a:r>
              <a:rPr lang="en-US" sz="3600" smtClean="0"/>
              <a:t>Fabric Verification</a:t>
            </a:r>
          </a:p>
        </p:txBody>
      </p:sp>
      <p:sp>
        <p:nvSpPr>
          <p:cNvPr id="63494" name="Rectangle 3"/>
          <p:cNvSpPr>
            <a:spLocks noGrp="1" noChangeArrowheads="1"/>
          </p:cNvSpPr>
          <p:nvPr>
            <p:ph type="body" idx="4294967295"/>
          </p:nvPr>
        </p:nvSpPr>
        <p:spPr>
          <a:xfrm>
            <a:off x="298450" y="1371600"/>
            <a:ext cx="3435350" cy="5029200"/>
          </a:xfrm>
        </p:spPr>
        <p:txBody>
          <a:bodyPr/>
          <a:lstStyle/>
          <a:p>
            <a:pPr eaLnBrk="1" hangingPunct="1">
              <a:lnSpc>
                <a:spcPct val="90000"/>
              </a:lnSpc>
            </a:pPr>
            <a:r>
              <a:rPr lang="en-US" sz="2400" smtClean="0"/>
              <a:t>Can you find the loose cable?</a:t>
            </a:r>
          </a:p>
          <a:p>
            <a:pPr eaLnBrk="1" hangingPunct="1">
              <a:lnSpc>
                <a:spcPct val="90000"/>
              </a:lnSpc>
            </a:pPr>
            <a:endParaRPr lang="en-US" sz="1200" smtClean="0"/>
          </a:p>
          <a:p>
            <a:pPr eaLnBrk="1" hangingPunct="1">
              <a:lnSpc>
                <a:spcPct val="90000"/>
              </a:lnSpc>
            </a:pPr>
            <a:r>
              <a:rPr lang="en-US" sz="2400" smtClean="0"/>
              <a:t>What about the missing cable?</a:t>
            </a:r>
          </a:p>
          <a:p>
            <a:pPr eaLnBrk="1" hangingPunct="1">
              <a:lnSpc>
                <a:spcPct val="90000"/>
              </a:lnSpc>
            </a:pPr>
            <a:endParaRPr lang="en-US" sz="1400" smtClean="0"/>
          </a:p>
          <a:p>
            <a:pPr eaLnBrk="1" hangingPunct="1">
              <a:lnSpc>
                <a:spcPct val="90000"/>
              </a:lnSpc>
            </a:pPr>
            <a:r>
              <a:rPr lang="en-US" sz="2400" smtClean="0"/>
              <a:t>What about the one which was moved last night?</a:t>
            </a:r>
          </a:p>
          <a:p>
            <a:pPr eaLnBrk="1" hangingPunct="1">
              <a:lnSpc>
                <a:spcPct val="90000"/>
              </a:lnSpc>
            </a:pPr>
            <a:endParaRPr lang="en-US" sz="1200" smtClean="0"/>
          </a:p>
          <a:p>
            <a:pPr eaLnBrk="1" hangingPunct="1">
              <a:lnSpc>
                <a:spcPct val="90000"/>
              </a:lnSpc>
            </a:pPr>
            <a:r>
              <a:rPr lang="en-US" sz="2400" smtClean="0"/>
              <a:t>Which Server didn’t boot?</a:t>
            </a:r>
          </a:p>
          <a:p>
            <a:pPr eaLnBrk="1" hangingPunct="1">
              <a:lnSpc>
                <a:spcPct val="90000"/>
              </a:lnSpc>
            </a:pPr>
            <a:endParaRPr lang="en-US" sz="1400" smtClean="0"/>
          </a:p>
          <a:p>
            <a:pPr eaLnBrk="1" hangingPunct="1">
              <a:lnSpc>
                <a:spcPct val="90000"/>
              </a:lnSpc>
            </a:pPr>
            <a:r>
              <a:rPr lang="en-US" sz="2400" smtClean="0"/>
              <a:t>Which Switch has the wrong FW?</a:t>
            </a:r>
          </a:p>
        </p:txBody>
      </p:sp>
      <p:pic>
        <p:nvPicPr>
          <p:cNvPr id="63495" name="Picture 4"/>
          <p:cNvPicPr>
            <a:picLocks noChangeAspect="1" noChangeArrowheads="1"/>
          </p:cNvPicPr>
          <p:nvPr/>
        </p:nvPicPr>
        <p:blipFill>
          <a:blip r:embed="rId3" cstate="screen"/>
          <a:srcRect/>
          <a:stretch>
            <a:fillRect/>
          </a:stretch>
        </p:blipFill>
        <p:spPr bwMode="auto">
          <a:xfrm>
            <a:off x="3708400" y="1143000"/>
            <a:ext cx="5359400" cy="401955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p>
            <a:fld id="{6F1D44FE-7256-49A6-8BEE-F7DBBFB3F110}" type="slidenum">
              <a:rPr lang="en-US" smtClean="0"/>
              <a:pPr/>
              <a:t>9</a:t>
            </a:fld>
            <a:endParaRPr lang="en-US" smtClean="0"/>
          </a:p>
        </p:txBody>
      </p:sp>
      <p:sp>
        <p:nvSpPr>
          <p:cNvPr id="62467" name="Rectangle 2"/>
          <p:cNvSpPr>
            <a:spLocks noGrp="1" noChangeArrowheads="1"/>
          </p:cNvSpPr>
          <p:nvPr>
            <p:ph type="title"/>
          </p:nvPr>
        </p:nvSpPr>
        <p:spPr/>
        <p:txBody>
          <a:bodyPr/>
          <a:lstStyle/>
          <a:p>
            <a:pPr eaLnBrk="1" hangingPunct="1"/>
            <a:r>
              <a:rPr lang="en-US" smtClean="0"/>
              <a:t>InfiniBand Fabric Suite 2008</a:t>
            </a:r>
          </a:p>
        </p:txBody>
      </p:sp>
      <p:pic>
        <p:nvPicPr>
          <p:cNvPr id="62468" name="Picture 3"/>
          <p:cNvPicPr>
            <a:picLocks noChangeAspect="1" noChangeArrowheads="1"/>
          </p:cNvPicPr>
          <p:nvPr/>
        </p:nvPicPr>
        <p:blipFill>
          <a:blip r:embed="rId3" cstate="screen"/>
          <a:srcRect/>
          <a:stretch>
            <a:fillRect/>
          </a:stretch>
        </p:blipFill>
        <p:spPr bwMode="auto">
          <a:xfrm>
            <a:off x="4814888" y="1447800"/>
            <a:ext cx="4108450" cy="4191000"/>
          </a:xfrm>
          <a:prstGeom prst="rect">
            <a:avLst/>
          </a:prstGeom>
          <a:noFill/>
          <a:ln w="9525">
            <a:noFill/>
            <a:miter lim="800000"/>
            <a:headEnd/>
            <a:tailEnd/>
          </a:ln>
        </p:spPr>
      </p:pic>
      <p:sp>
        <p:nvSpPr>
          <p:cNvPr id="62469" name="Content Placeholder 11"/>
          <p:cNvSpPr>
            <a:spLocks/>
          </p:cNvSpPr>
          <p:nvPr/>
        </p:nvSpPr>
        <p:spPr bwMode="auto">
          <a:xfrm>
            <a:off x="0" y="1371600"/>
            <a:ext cx="8763000" cy="5105400"/>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r>
              <a:rPr lang="en-US" sz="2400" b="1">
                <a:solidFill>
                  <a:srgbClr val="0033CC"/>
                </a:solidFill>
              </a:rPr>
              <a:t>Fabric Manager</a:t>
            </a:r>
          </a:p>
          <a:p>
            <a:pPr marL="342900" indent="-342900">
              <a:lnSpc>
                <a:spcPct val="80000"/>
              </a:lnSpc>
              <a:spcBef>
                <a:spcPct val="20000"/>
              </a:spcBef>
              <a:buFont typeface="Wingdings" pitchFamily="2" charset="2"/>
              <a:buChar char="§"/>
            </a:pPr>
            <a:r>
              <a:rPr lang="en-US" b="1">
                <a:solidFill>
                  <a:srgbClr val="1D386D"/>
                </a:solidFill>
              </a:rPr>
              <a:t>2048 node fabric initialization in &lt;20 sec</a:t>
            </a:r>
          </a:p>
          <a:p>
            <a:pPr marL="342900" indent="-342900">
              <a:lnSpc>
                <a:spcPct val="80000"/>
              </a:lnSpc>
              <a:spcBef>
                <a:spcPct val="20000"/>
              </a:spcBef>
              <a:buFont typeface="Wingdings" pitchFamily="2" charset="2"/>
              <a:buChar char="§"/>
            </a:pPr>
            <a:r>
              <a:rPr lang="en-US" b="1">
                <a:solidFill>
                  <a:srgbClr val="1D386D"/>
                </a:solidFill>
              </a:rPr>
              <a:t>Rapid response to fabric changes (&lt;1sec)</a:t>
            </a:r>
          </a:p>
          <a:p>
            <a:pPr marL="342900" indent="-342900">
              <a:lnSpc>
                <a:spcPct val="80000"/>
              </a:lnSpc>
              <a:spcBef>
                <a:spcPct val="20000"/>
              </a:spcBef>
              <a:buFont typeface="Wingdings" pitchFamily="2" charset="2"/>
              <a:buChar char="§"/>
            </a:pPr>
            <a:r>
              <a:rPr lang="en-US" b="1">
                <a:solidFill>
                  <a:srgbClr val="1D386D"/>
                </a:solidFill>
              </a:rPr>
              <a:t>Full SM/SA Redundancy; IBTA SM Failover</a:t>
            </a:r>
          </a:p>
          <a:p>
            <a:pPr marL="342900" indent="-342900">
              <a:lnSpc>
                <a:spcPct val="80000"/>
              </a:lnSpc>
              <a:spcBef>
                <a:spcPct val="20000"/>
              </a:spcBef>
              <a:buFont typeface="Wingdings" pitchFamily="2" charset="2"/>
              <a:buChar char="§"/>
            </a:pPr>
            <a:r>
              <a:rPr lang="en-US" b="1">
                <a:solidFill>
                  <a:srgbClr val="1D386D"/>
                </a:solidFill>
              </a:rPr>
              <a:t>Sophisticated routing algorithms</a:t>
            </a:r>
          </a:p>
          <a:p>
            <a:pPr marL="342900" indent="-342900">
              <a:lnSpc>
                <a:spcPct val="80000"/>
              </a:lnSpc>
              <a:spcBef>
                <a:spcPct val="20000"/>
              </a:spcBef>
              <a:buFont typeface="Wingdings" pitchFamily="2" charset="2"/>
              <a:buChar char="§"/>
            </a:pPr>
            <a:r>
              <a:rPr lang="en-US" b="1">
                <a:solidFill>
                  <a:srgbClr val="1D386D"/>
                </a:solidFill>
              </a:rPr>
              <a:t>Fabric verification / diagnostics support</a:t>
            </a:r>
          </a:p>
          <a:p>
            <a:pPr marL="342900" indent="-342900">
              <a:lnSpc>
                <a:spcPct val="80000"/>
              </a:lnSpc>
              <a:spcBef>
                <a:spcPct val="20000"/>
              </a:spcBef>
              <a:buFont typeface="Wingdings" pitchFamily="2" charset="2"/>
              <a:buChar char="§"/>
            </a:pPr>
            <a:endParaRPr lang="en-US" b="1">
              <a:solidFill>
                <a:srgbClr val="1D386D"/>
              </a:solidFill>
            </a:endParaRPr>
          </a:p>
          <a:p>
            <a:pPr marL="342900" indent="-342900">
              <a:lnSpc>
                <a:spcPct val="80000"/>
              </a:lnSpc>
              <a:spcBef>
                <a:spcPct val="20000"/>
              </a:spcBef>
              <a:buFont typeface="Wingdings" pitchFamily="2" charset="2"/>
              <a:buNone/>
            </a:pPr>
            <a:r>
              <a:rPr lang="en-US" sz="2400" b="1">
                <a:solidFill>
                  <a:srgbClr val="0033CC"/>
                </a:solidFill>
              </a:rPr>
              <a:t>FastFabric Toolset</a:t>
            </a:r>
          </a:p>
          <a:p>
            <a:pPr marL="342900" indent="-342900">
              <a:lnSpc>
                <a:spcPct val="80000"/>
              </a:lnSpc>
              <a:spcBef>
                <a:spcPct val="20000"/>
              </a:spcBef>
              <a:buFont typeface="Wingdings" pitchFamily="2" charset="2"/>
              <a:buChar char="§"/>
            </a:pPr>
            <a:r>
              <a:rPr lang="en-US" b="1">
                <a:solidFill>
                  <a:srgbClr val="1D386D"/>
                </a:solidFill>
              </a:rPr>
              <a:t>Centralized Fabric Administration Tools</a:t>
            </a:r>
          </a:p>
          <a:p>
            <a:pPr marL="342900" indent="-342900">
              <a:lnSpc>
                <a:spcPct val="80000"/>
              </a:lnSpc>
              <a:spcBef>
                <a:spcPct val="20000"/>
              </a:spcBef>
              <a:buFont typeface="Wingdings" pitchFamily="2" charset="2"/>
              <a:buChar char="§"/>
            </a:pPr>
            <a:r>
              <a:rPr lang="en-US" b="1">
                <a:solidFill>
                  <a:srgbClr val="1D386D"/>
                </a:solidFill>
              </a:rPr>
              <a:t>Rapid Fabric Installation/Upgrade</a:t>
            </a:r>
          </a:p>
          <a:p>
            <a:pPr marL="342900" indent="-342900">
              <a:lnSpc>
                <a:spcPct val="80000"/>
              </a:lnSpc>
              <a:spcBef>
                <a:spcPct val="20000"/>
              </a:spcBef>
              <a:buFont typeface="Wingdings" pitchFamily="2" charset="2"/>
              <a:buChar char="§"/>
            </a:pPr>
            <a:r>
              <a:rPr lang="en-US" b="1">
                <a:solidFill>
                  <a:srgbClr val="1D386D"/>
                </a:solidFill>
              </a:rPr>
              <a:t>Powerful Verification &amp; Diagnostic tools </a:t>
            </a:r>
          </a:p>
          <a:p>
            <a:pPr marL="342900" indent="-342900">
              <a:lnSpc>
                <a:spcPct val="80000"/>
              </a:lnSpc>
              <a:spcBef>
                <a:spcPct val="20000"/>
              </a:spcBef>
              <a:buFont typeface="Wingdings" pitchFamily="2" charset="2"/>
              <a:buChar char="§"/>
            </a:pPr>
            <a:r>
              <a:rPr lang="en-US" b="1">
                <a:solidFill>
                  <a:srgbClr val="1D386D"/>
                </a:solidFill>
              </a:rPr>
              <a:t>Fabric Congestion Monitoring and Avoidance</a:t>
            </a:r>
          </a:p>
          <a:p>
            <a:pPr marL="342900" indent="-342900">
              <a:lnSpc>
                <a:spcPct val="80000"/>
              </a:lnSpc>
              <a:spcBef>
                <a:spcPct val="20000"/>
              </a:spcBef>
              <a:buFont typeface="Wingdings" pitchFamily="2" charset="2"/>
              <a:buChar char="§"/>
            </a:pPr>
            <a:endParaRPr lang="en-US" sz="1600" b="1">
              <a:solidFill>
                <a:srgbClr val="1D386D"/>
              </a:solidFill>
            </a:endParaRPr>
          </a:p>
          <a:p>
            <a:pPr marL="342900" indent="-342900">
              <a:lnSpc>
                <a:spcPct val="80000"/>
              </a:lnSpc>
              <a:spcBef>
                <a:spcPct val="20000"/>
              </a:spcBef>
              <a:buFont typeface="Wingdings" pitchFamily="2" charset="2"/>
              <a:buNone/>
            </a:pPr>
            <a:r>
              <a:rPr lang="en-US" sz="2400" b="1">
                <a:solidFill>
                  <a:srgbClr val="0033CC"/>
                </a:solidFill>
              </a:rPr>
              <a:t>Chassis and Element Management</a:t>
            </a:r>
          </a:p>
          <a:p>
            <a:pPr marL="342900" indent="-342900">
              <a:lnSpc>
                <a:spcPct val="80000"/>
              </a:lnSpc>
              <a:spcBef>
                <a:spcPct val="20000"/>
              </a:spcBef>
              <a:buFont typeface="Wingdings" pitchFamily="2" charset="2"/>
              <a:buChar char="§"/>
            </a:pPr>
            <a:r>
              <a:rPr lang="en-US" b="1">
                <a:solidFill>
                  <a:srgbClr val="1D386D"/>
                </a:solidFill>
              </a:rPr>
              <a:t>No user intervention required</a:t>
            </a:r>
          </a:p>
          <a:p>
            <a:pPr marL="342900" indent="-342900">
              <a:lnSpc>
                <a:spcPct val="80000"/>
              </a:lnSpc>
              <a:spcBef>
                <a:spcPct val="20000"/>
              </a:spcBef>
              <a:buFont typeface="Wingdings" pitchFamily="2" charset="2"/>
              <a:buChar char="§"/>
            </a:pPr>
            <a:r>
              <a:rPr lang="en-US" b="1">
                <a:solidFill>
                  <a:srgbClr val="1D386D"/>
                </a:solidFill>
              </a:rPr>
              <a:t>Hot swap FRU(s)</a:t>
            </a:r>
          </a:p>
          <a:p>
            <a:pPr marL="342900" indent="-342900">
              <a:lnSpc>
                <a:spcPct val="80000"/>
              </a:lnSpc>
              <a:spcBef>
                <a:spcPct val="20000"/>
              </a:spcBef>
              <a:buFont typeface="Wingdings" pitchFamily="2" charset="2"/>
              <a:buChar char="§"/>
            </a:pPr>
            <a:r>
              <a:rPr lang="en-US" b="1">
                <a:solidFill>
                  <a:srgbClr val="1D386D"/>
                </a:solidFill>
              </a:rPr>
              <a:t>Optional redundancy</a:t>
            </a:r>
          </a:p>
          <a:p>
            <a:pPr marL="342900" indent="-342900">
              <a:lnSpc>
                <a:spcPct val="80000"/>
              </a:lnSpc>
              <a:spcBef>
                <a:spcPct val="20000"/>
              </a:spcBef>
              <a:buFont typeface="Wingdings" pitchFamily="2" charset="2"/>
              <a:buChar char="§"/>
            </a:pPr>
            <a:r>
              <a:rPr lang="en-US" b="1">
                <a:solidFill>
                  <a:srgbClr val="1D386D"/>
                </a:solidFill>
              </a:rPr>
              <a:t>Common feature set, look and feel across all chassis/switch products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C:\Documents and Settings\tlustig\Desktop\Corp Messaging Videos\Company Overview\data\a24x6x1.mp3"/>
  <p:tag name="PPSNARRATION" val="6,576991500,C:\Documents and Settings\tlustig\Desktop\Corp Presentations\Company Overview(021809)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6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3634</TotalTime>
  <Words>2436</Words>
  <Application>Microsoft Office PowerPoint</Application>
  <PresentationFormat>On-screen Show (4:3)</PresentationFormat>
  <Paragraphs>529</Paragraphs>
  <Slides>25</Slides>
  <Notes>25</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Default Design</vt:lpstr>
      <vt:lpstr>2_Default Design</vt:lpstr>
      <vt:lpstr>3_Default Design</vt:lpstr>
      <vt:lpstr>4_Default Design</vt:lpstr>
      <vt:lpstr>5_Default Design</vt:lpstr>
      <vt:lpstr>Next Generation InfiniBand Clustering and Network Administration Tools</vt:lpstr>
      <vt:lpstr>Agenda</vt:lpstr>
      <vt:lpstr>A Global Company</vt:lpstr>
      <vt:lpstr>QLogic portfolio at Dell</vt:lpstr>
      <vt:lpstr>IB Director Design: Building Blocks</vt:lpstr>
      <vt:lpstr>QLogic QDR Switches (12X00)</vt:lpstr>
      <vt:lpstr>Slide 7</vt:lpstr>
      <vt:lpstr>Fabric Verification</vt:lpstr>
      <vt:lpstr>InfiniBand Fabric Suite 2008</vt:lpstr>
      <vt:lpstr>Topology View</vt:lpstr>
      <vt:lpstr>Switch details</vt:lpstr>
      <vt:lpstr>Link specific properties</vt:lpstr>
      <vt:lpstr>HCA Specific Performance Metrics</vt:lpstr>
      <vt:lpstr>MPI Performance Tool Overview</vt:lpstr>
      <vt:lpstr>Sequential Mode Example</vt:lpstr>
      <vt:lpstr>Verbose Output</vt:lpstr>
      <vt:lpstr>iba_report</vt:lpstr>
      <vt:lpstr>iba_report –o errors</vt:lpstr>
      <vt:lpstr>Fabric Verification – FastFabric Can Find It !</vt:lpstr>
      <vt:lpstr>Slide 20</vt:lpstr>
      <vt:lpstr>Slide 21</vt:lpstr>
      <vt:lpstr>Slide 22</vt:lpstr>
      <vt:lpstr>Analysis Tools - Fast Fabric Usage Model for Monitoring Tools</vt:lpstr>
      <vt:lpstr>Fast Fabric Tool Categories</vt:lpstr>
      <vt:lpstr>Slide 25</vt:lpstr>
    </vt:vector>
  </TitlesOfParts>
  <Company>QLogic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BradyB</dc:creator>
  <cp:lastModifiedBy>Brady Black</cp:lastModifiedBy>
  <cp:revision>187</cp:revision>
  <dcterms:created xsi:type="dcterms:W3CDTF">2007-08-30T21:28:21Z</dcterms:created>
  <dcterms:modified xsi:type="dcterms:W3CDTF">2009-10-07T19:17:10Z</dcterms:modified>
</cp:coreProperties>
</file>