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99" r:id="rId4"/>
    <p:sldId id="259" r:id="rId5"/>
    <p:sldId id="294" r:id="rId6"/>
    <p:sldId id="293" r:id="rId7"/>
    <p:sldId id="341" r:id="rId8"/>
    <p:sldId id="302" r:id="rId9"/>
    <p:sldId id="321" r:id="rId10"/>
    <p:sldId id="301" r:id="rId11"/>
    <p:sldId id="339" r:id="rId12"/>
    <p:sldId id="295" r:id="rId13"/>
    <p:sldId id="340" r:id="rId14"/>
    <p:sldId id="345" r:id="rId15"/>
    <p:sldId id="267" r:id="rId16"/>
    <p:sldId id="298" r:id="rId17"/>
    <p:sldId id="342" r:id="rId18"/>
    <p:sldId id="338" r:id="rId19"/>
    <p:sldId id="312" r:id="rId20"/>
    <p:sldId id="336" r:id="rId21"/>
    <p:sldId id="296" r:id="rId22"/>
    <p:sldId id="292" r:id="rId23"/>
    <p:sldId id="329" r:id="rId24"/>
    <p:sldId id="343" r:id="rId25"/>
    <p:sldId id="309" r:id="rId26"/>
  </p:sldIdLst>
  <p:sldSz cx="9144000" cy="6858000" type="screen4x3"/>
  <p:notesSz cx="6858000" cy="93138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00CC00"/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 horzBarState="maximized">
    <p:restoredLeft sz="15619" autoAdjust="0"/>
    <p:restoredTop sz="67372" autoAdjust="0"/>
  </p:normalViewPr>
  <p:slideViewPr>
    <p:cSldViewPr snapToGrid="0">
      <p:cViewPr>
        <p:scale>
          <a:sx n="70" d="100"/>
          <a:sy n="70" d="100"/>
        </p:scale>
        <p:origin x="-1086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BAA7E2-A24E-4361-A06F-F76AD668786B}" type="datetimeFigureOut">
              <a:rPr lang="en-US" smtClean="0"/>
              <a:pPr/>
              <a:t>10/8/2008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363"/>
            <a:ext cx="54864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7138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7138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897797-E272-4F46-B557-08C12289EA5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  <a:tabLst>
                <a:tab pos="655638" algn="l"/>
                <a:tab pos="1312863" algn="l"/>
                <a:tab pos="1968500" algn="l"/>
                <a:tab pos="2625725" algn="l"/>
              </a:tabLst>
            </a:pPr>
            <a:fld id="{511E7793-E09B-486C-9147-8A8B420F74F0}" type="slidenum">
              <a:rPr lang="en-US">
                <a:latin typeface="Times New Roman" pitchFamily="18" charset="0"/>
              </a:rPr>
              <a:pPr>
                <a:buFont typeface="Wingdings" pitchFamily="2" charset="2"/>
                <a:buNone/>
                <a:tabLst>
                  <a:tab pos="655638" algn="l"/>
                  <a:tab pos="1312863" algn="l"/>
                  <a:tab pos="1968500" algn="l"/>
                  <a:tab pos="2625725" algn="l"/>
                </a:tabLst>
              </a:pPr>
              <a:t>14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560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0138" y="706438"/>
            <a:ext cx="4657725" cy="349408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560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422775"/>
            <a:ext cx="5487988" cy="4106863"/>
          </a:xfrm>
          <a:noFill/>
          <a:ln/>
        </p:spPr>
        <p:txBody>
          <a:bodyPr wrap="none" lIns="82927" tIns="41463" rIns="82927" bIns="41463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8AE31F-2952-4A56-97DE-EE87559BEF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120537-89BA-416E-B633-844A860DEF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1FB9F2-938A-4B4A-9919-2FFFDD4376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EEDFA2E-952F-4700-B1FD-8124B06B77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03928E9-D441-42C1-9E26-F7512EDAE0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AED7C2C-4106-4308-8915-9C83142EE8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449695-E756-43A6-AB27-3EB85D300B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BD6452-3A50-45CD-B405-7B047AF3CC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E0667E-CAFD-41C7-A95B-A3A35159D8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5F8F4B-084F-4B6A-AD79-400B691C04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62DB16-192C-4688-B393-D14A01DBF9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5D2871-CB11-4C1D-9096-6E4689ECD5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3EB699-FE9E-4B18-886C-686AEE7B90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99607A-2D6E-47D7-8698-BBA538181D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C9EFD5F-9683-4E78-B2C0-D3B8C10A562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1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1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gif"/><Relationship Id="rId4" Type="http://schemas.openxmlformats.org/officeDocument/2006/relationships/hyperlink" Target="http://www.phrmafoundation.or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371600"/>
            <a:ext cx="9144000" cy="3371850"/>
          </a:xfrm>
        </p:spPr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/>
            </a:r>
            <a:br>
              <a:rPr lang="en-US" b="1" dirty="0">
                <a:solidFill>
                  <a:srgbClr val="0000FF"/>
                </a:solidFill>
              </a:rPr>
            </a:br>
            <a:r>
              <a:rPr lang="en-US" b="1" dirty="0">
                <a:solidFill>
                  <a:srgbClr val="0000FF"/>
                </a:solidFill>
              </a:rPr>
              <a:t/>
            </a:r>
            <a:br>
              <a:rPr lang="en-US" b="1" dirty="0">
                <a:solidFill>
                  <a:srgbClr val="0000FF"/>
                </a:solidFill>
              </a:rPr>
            </a:br>
            <a:r>
              <a:rPr lang="en-US" b="1" dirty="0" smtClean="0">
                <a:solidFill>
                  <a:srgbClr val="0000FF"/>
                </a:solidFill>
              </a:rPr>
              <a:t>Progress toward Predicting Viral RNA Structure from</a:t>
            </a:r>
            <a:r>
              <a:rPr lang="en-US" b="1" dirty="0" smtClean="0">
                <a:solidFill>
                  <a:schemeClr val="accent2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Sequence:</a:t>
            </a:r>
            <a:br>
              <a:rPr lang="en-US" b="1" dirty="0" smtClean="0">
                <a:solidFill>
                  <a:srgbClr val="0000FF"/>
                </a:solidFill>
              </a:rPr>
            </a:br>
            <a:r>
              <a:rPr lang="en-US" b="1" dirty="0" smtClean="0">
                <a:solidFill>
                  <a:srgbClr val="0000FF"/>
                </a:solidFill>
              </a:rPr>
              <a:t/>
            </a:r>
            <a:br>
              <a:rPr lang="en-US" b="1" dirty="0" smtClean="0">
                <a:solidFill>
                  <a:srgbClr val="0000FF"/>
                </a:solidFill>
              </a:rPr>
            </a:br>
            <a:r>
              <a:rPr lang="en-US" b="1" dirty="0" smtClean="0">
                <a:solidFill>
                  <a:srgbClr val="0000FF"/>
                </a:solidFill>
              </a:rPr>
              <a:t>How Parallel Computing can Help Solve the RNA Folding Problem</a:t>
            </a:r>
            <a:r>
              <a:rPr lang="en-US" b="1" dirty="0">
                <a:solidFill>
                  <a:srgbClr val="0000FF"/>
                </a:solidFill>
              </a:rPr>
              <a:t/>
            </a:r>
            <a:br>
              <a:rPr lang="en-US" b="1" dirty="0">
                <a:solidFill>
                  <a:srgbClr val="0000FF"/>
                </a:solidFill>
              </a:rPr>
            </a:br>
            <a:r>
              <a:rPr lang="en-US" b="1" dirty="0">
                <a:solidFill>
                  <a:srgbClr val="0000FF"/>
                </a:solidFill>
              </a:rPr>
              <a:t/>
            </a:r>
            <a:br>
              <a:rPr lang="en-US" b="1" dirty="0">
                <a:solidFill>
                  <a:srgbClr val="0000FF"/>
                </a:solidFill>
              </a:rPr>
            </a:br>
            <a:r>
              <a:rPr lang="en-US" sz="3200" b="1" dirty="0">
                <a:solidFill>
                  <a:srgbClr val="0000FF"/>
                </a:solidFill>
              </a:rPr>
              <a:t>Susan J. Schroeder</a:t>
            </a:r>
            <a:br>
              <a:rPr lang="en-US" sz="3200" b="1" dirty="0">
                <a:solidFill>
                  <a:srgbClr val="0000FF"/>
                </a:solidFill>
              </a:rPr>
            </a:br>
            <a:r>
              <a:rPr lang="en-US" sz="3200" b="1" dirty="0" smtClean="0">
                <a:solidFill>
                  <a:srgbClr val="0000FF"/>
                </a:solidFill>
              </a:rPr>
              <a:t>University of Oklahoma</a:t>
            </a:r>
            <a:br>
              <a:rPr lang="en-US" sz="3200" b="1" dirty="0" smtClean="0">
                <a:solidFill>
                  <a:srgbClr val="0000FF"/>
                </a:solidFill>
              </a:rPr>
            </a:br>
            <a:r>
              <a:rPr lang="en-US" sz="3200" b="1" dirty="0" smtClean="0">
                <a:solidFill>
                  <a:srgbClr val="0000FF"/>
                </a:solidFill>
              </a:rPr>
              <a:t>October 7, 2008</a:t>
            </a:r>
            <a:r>
              <a:rPr lang="en-US" b="1" dirty="0">
                <a:solidFill>
                  <a:srgbClr val="0000FF"/>
                </a:solidFill>
              </a:rPr>
              <a:t/>
            </a:r>
            <a:br>
              <a:rPr lang="en-US" b="1" dirty="0">
                <a:solidFill>
                  <a:srgbClr val="0000FF"/>
                </a:solidFill>
              </a:rPr>
            </a:br>
            <a:endParaRPr lang="en-US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781050" y="293688"/>
            <a:ext cx="7543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Websites for Folding </a:t>
            </a:r>
            <a:r>
              <a:rPr lang="en-US" sz="4000" b="1" dirty="0">
                <a:solidFill>
                  <a:srgbClr val="FF0000"/>
                </a:solidFill>
              </a:rPr>
              <a:t>A</a:t>
            </a:r>
            <a:r>
              <a:rPr lang="en-US" sz="4000" b="1" dirty="0" smtClean="0">
                <a:solidFill>
                  <a:srgbClr val="FF0000"/>
                </a:solidFill>
              </a:rPr>
              <a:t>lgorithms </a:t>
            </a:r>
            <a:r>
              <a:rPr lang="en-US" sz="4000" b="1" dirty="0">
                <a:solidFill>
                  <a:srgbClr val="FF0000"/>
                </a:solidFill>
              </a:rPr>
              <a:t>to </a:t>
            </a:r>
            <a:r>
              <a:rPr lang="en-US" sz="4000" b="1" dirty="0" smtClean="0">
                <a:solidFill>
                  <a:srgbClr val="FF0000"/>
                </a:solidFill>
              </a:rPr>
              <a:t>Predict </a:t>
            </a:r>
            <a:r>
              <a:rPr lang="en-US" sz="4000" b="1" dirty="0">
                <a:solidFill>
                  <a:srgbClr val="FF0000"/>
                </a:solidFill>
              </a:rPr>
              <a:t>RNA 2</a:t>
            </a:r>
            <a:r>
              <a:rPr lang="en-US" sz="4000" b="1" baseline="30000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0" y="705992"/>
            <a:ext cx="9429750" cy="6755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 sz="2800" b="1" dirty="0" smtClean="0">
              <a:solidFill>
                <a:srgbClr val="0000FF"/>
              </a:solidFill>
            </a:endParaRPr>
          </a:p>
          <a:p>
            <a:endParaRPr lang="en-US" sz="2800" b="1" dirty="0" smtClean="0">
              <a:solidFill>
                <a:srgbClr val="0000FF"/>
              </a:solidFill>
            </a:endParaRPr>
          </a:p>
          <a:p>
            <a:endParaRPr lang="en-US" sz="2800" b="1" dirty="0" smtClean="0">
              <a:solidFill>
                <a:srgbClr val="0000FF"/>
              </a:solidFill>
            </a:endParaRPr>
          </a:p>
          <a:p>
            <a:r>
              <a:rPr lang="en-US" sz="2800" b="1" dirty="0" smtClean="0">
                <a:solidFill>
                  <a:srgbClr val="0000FF"/>
                </a:solidFill>
              </a:rPr>
              <a:t>MFOLD </a:t>
            </a:r>
          </a:p>
          <a:p>
            <a:r>
              <a:rPr lang="en-US" sz="2800" b="1" dirty="0" smtClean="0">
                <a:solidFill>
                  <a:srgbClr val="00B050"/>
                </a:solidFill>
              </a:rPr>
              <a:t>http:// www.bioinfo.rpi.edu/applications/mfold</a:t>
            </a:r>
          </a:p>
          <a:p>
            <a:endParaRPr lang="en-US" sz="1600" b="1" dirty="0" smtClean="0">
              <a:solidFill>
                <a:srgbClr val="0000FF"/>
              </a:solidFill>
            </a:endParaRPr>
          </a:p>
          <a:p>
            <a:r>
              <a:rPr lang="en-US" sz="2800" b="1" dirty="0" smtClean="0">
                <a:solidFill>
                  <a:srgbClr val="0000FF"/>
                </a:solidFill>
              </a:rPr>
              <a:t>Vienna package </a:t>
            </a:r>
            <a:r>
              <a:rPr lang="en-US" sz="2800" b="1" dirty="0" smtClean="0">
                <a:solidFill>
                  <a:srgbClr val="00B050"/>
                </a:solidFill>
              </a:rPr>
              <a:t>http:// www.tbi/univie.ac.at/~ivo/RNA</a:t>
            </a:r>
          </a:p>
          <a:p>
            <a:endParaRPr lang="en-US" sz="1600" b="1" dirty="0" smtClean="0">
              <a:solidFill>
                <a:srgbClr val="FF0000"/>
              </a:solidFill>
            </a:endParaRPr>
          </a:p>
          <a:p>
            <a:r>
              <a:rPr lang="en-US" sz="2800" b="1" dirty="0" err="1" smtClean="0">
                <a:solidFill>
                  <a:srgbClr val="0000FF"/>
                </a:solidFill>
              </a:rPr>
              <a:t>RNAStructure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/>
              <a:t>	</a:t>
            </a:r>
            <a:r>
              <a:rPr lang="en-US" sz="2800" b="1" dirty="0" smtClean="0">
                <a:solidFill>
                  <a:srgbClr val="00B050"/>
                </a:solidFill>
              </a:rPr>
              <a:t>http://rna.urmc.rochester.edu</a:t>
            </a:r>
            <a:endParaRPr lang="en-US" sz="2800" b="1" dirty="0" smtClean="0"/>
          </a:p>
          <a:p>
            <a:endParaRPr lang="en-US" sz="1600" b="1" dirty="0" smtClean="0"/>
          </a:p>
          <a:p>
            <a:r>
              <a:rPr lang="en-US" sz="2800" b="1" dirty="0" smtClean="0">
                <a:solidFill>
                  <a:srgbClr val="0000FF"/>
                </a:solidFill>
              </a:rPr>
              <a:t>SFOLD   </a:t>
            </a:r>
            <a:r>
              <a:rPr lang="en-US" sz="2800" b="1" dirty="0" smtClean="0"/>
              <a:t>		</a:t>
            </a:r>
            <a:r>
              <a:rPr lang="en-US" sz="2800" b="1" dirty="0" smtClean="0">
                <a:solidFill>
                  <a:srgbClr val="00B050"/>
                </a:solidFill>
              </a:rPr>
              <a:t>http://sfold.wadsworth.org</a:t>
            </a:r>
            <a:endParaRPr lang="en-US" sz="2800" b="1" dirty="0">
              <a:solidFill>
                <a:srgbClr val="00B050"/>
              </a:solidFill>
            </a:endParaRPr>
          </a:p>
          <a:p>
            <a:endParaRPr lang="en-US" sz="1600" b="1" dirty="0" smtClean="0">
              <a:solidFill>
                <a:srgbClr val="0000FF"/>
              </a:solidFill>
            </a:endParaRPr>
          </a:p>
          <a:p>
            <a:r>
              <a:rPr lang="en-US" sz="2800" b="1" dirty="0" smtClean="0">
                <a:solidFill>
                  <a:srgbClr val="0000FF"/>
                </a:solidFill>
              </a:rPr>
              <a:t>PKNOTS  		</a:t>
            </a:r>
            <a:r>
              <a:rPr lang="en-US" sz="2800" b="1" dirty="0" smtClean="0">
                <a:solidFill>
                  <a:srgbClr val="00B050"/>
                </a:solidFill>
              </a:rPr>
              <a:t>http:// selab.wustl.edu</a:t>
            </a:r>
          </a:p>
          <a:p>
            <a:endParaRPr lang="en-US" sz="1600" b="1" dirty="0" smtClean="0">
              <a:solidFill>
                <a:srgbClr val="0000FF"/>
              </a:solidFill>
            </a:endParaRPr>
          </a:p>
          <a:p>
            <a:r>
              <a:rPr lang="en-US" sz="2800" b="1" dirty="0" smtClean="0">
                <a:solidFill>
                  <a:srgbClr val="0000FF"/>
                </a:solidFill>
              </a:rPr>
              <a:t>STAR4.4</a:t>
            </a:r>
            <a:r>
              <a:rPr lang="en-US" sz="2800" b="1" dirty="0" smtClean="0"/>
              <a:t>    </a:t>
            </a:r>
            <a:r>
              <a:rPr lang="en-US" sz="2700" b="1" dirty="0" smtClean="0">
                <a:solidFill>
                  <a:srgbClr val="00B050"/>
                </a:solidFill>
              </a:rPr>
              <a:t>http://biology.leidenuniv.nl/~batenburg/STRAbout.html</a:t>
            </a:r>
            <a:endParaRPr lang="en-US" sz="2800" b="1" dirty="0" smtClean="0"/>
          </a:p>
          <a:p>
            <a:r>
              <a:rPr lang="en-US" sz="2800" dirty="0" smtClean="0"/>
              <a:t>	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81" y="2442935"/>
            <a:ext cx="3096703" cy="3290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16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51978"/>
            <a:ext cx="8925597" cy="563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16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5976" y="2463276"/>
            <a:ext cx="2782366" cy="2637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162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61566" y="2223458"/>
            <a:ext cx="3008389" cy="2908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63771" y="6141494"/>
            <a:ext cx="6428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Wuchty</a:t>
            </a:r>
            <a:r>
              <a:rPr lang="en-US" dirty="0" smtClean="0"/>
              <a:t> 2003, </a:t>
            </a:r>
            <a:r>
              <a:rPr lang="en-US" dirty="0" err="1" smtClean="0"/>
              <a:t>Nucl</a:t>
            </a:r>
            <a:r>
              <a:rPr lang="en-US" dirty="0" smtClean="0"/>
              <a:t>. Acids Res. v 31, p 1115 Fig. 7</a:t>
            </a:r>
          </a:p>
          <a:p>
            <a:r>
              <a:rPr lang="en-US" dirty="0" smtClean="0"/>
              <a:t>Gruber et al. 2008, </a:t>
            </a:r>
            <a:r>
              <a:rPr lang="en-US" dirty="0" err="1" smtClean="0"/>
              <a:t>Nucl</a:t>
            </a:r>
            <a:r>
              <a:rPr lang="en-US" dirty="0" smtClean="0"/>
              <a:t>. Acids Res. v 36, p. W73 Fig. 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2513" y="5336275"/>
            <a:ext cx="845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tree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837295" y="5243015"/>
            <a:ext cx="11833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graph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183554" y="5215718"/>
            <a:ext cx="22234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merged landscape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38748" y="1776483"/>
            <a:ext cx="35237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dots &amp; parentheses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1884" y="327544"/>
            <a:ext cx="89811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Representations of RNA Secondary Structure</a:t>
            </a:r>
            <a:endParaRPr lang="en-US" sz="32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noFill/>
          <a:ln/>
        </p:spPr>
        <p:txBody>
          <a:bodyPr/>
          <a:lstStyle/>
          <a:p>
            <a:r>
              <a:rPr lang="en-US" b="1" dirty="0" err="1" smtClean="0">
                <a:solidFill>
                  <a:srgbClr val="0000FF"/>
                </a:solidFill>
              </a:rPr>
              <a:t>RNAStructure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>
                <a:solidFill>
                  <a:srgbClr val="0000FF"/>
                </a:solidFill>
              </a:rPr>
              <a:t>Predicts </a:t>
            </a:r>
            <a:r>
              <a:rPr lang="en-US" b="1" dirty="0" smtClean="0">
                <a:solidFill>
                  <a:srgbClr val="0000FF"/>
                </a:solidFill>
              </a:rPr>
              <a:t>Secondary </a:t>
            </a:r>
            <a:r>
              <a:rPr lang="en-US" b="1" dirty="0">
                <a:solidFill>
                  <a:srgbClr val="0000FF"/>
                </a:solidFill>
              </a:rPr>
              <a:t>Structure Well</a:t>
            </a:r>
          </a:p>
        </p:txBody>
      </p:sp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2206625" y="1755775"/>
          <a:ext cx="4760913" cy="4441825"/>
        </p:xfrm>
        <a:graphic>
          <a:graphicData uri="http://schemas.openxmlformats.org/presentationml/2006/ole">
            <p:oleObj spid="_x0000_s52226" name="Document" r:id="rId3" imgW="5052173" imgH="4724355" progId="Word.Document.8">
              <p:embed/>
            </p:oleObj>
          </a:graphicData>
        </a:graphic>
      </p:graphicFrame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2566988" y="6400800"/>
            <a:ext cx="44323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latin typeface="Times New Roman" pitchFamily="18" charset="0"/>
              </a:rPr>
              <a:t>Mathews et al. (2004)</a:t>
            </a:r>
            <a:r>
              <a:rPr lang="en-US" sz="1200" b="1">
                <a:latin typeface="Times New Roman" pitchFamily="18" charset="0"/>
              </a:rPr>
              <a:t> </a:t>
            </a:r>
            <a:r>
              <a:rPr lang="en-US" sz="1200" b="1" i="1">
                <a:latin typeface="Times New Roman" pitchFamily="18" charset="0"/>
              </a:rPr>
              <a:t> </a:t>
            </a:r>
            <a:r>
              <a:rPr lang="en-US" sz="1200" i="1">
                <a:latin typeface="Times New Roman" pitchFamily="18" charset="0"/>
              </a:rPr>
              <a:t>Proc</a:t>
            </a:r>
            <a:r>
              <a:rPr lang="en-US" sz="1200" b="1" i="1">
                <a:latin typeface="Times New Roman" pitchFamily="18" charset="0"/>
              </a:rPr>
              <a:t>. </a:t>
            </a:r>
            <a:r>
              <a:rPr lang="en-US" sz="1200" i="1">
                <a:latin typeface="Times New Roman" pitchFamily="18" charset="0"/>
              </a:rPr>
              <a:t>Natl. Acad. Sci.</a:t>
            </a:r>
            <a:r>
              <a:rPr lang="en-US" sz="1200" b="1" i="1">
                <a:latin typeface="Times New Roman" pitchFamily="18" charset="0"/>
              </a:rPr>
              <a:t> </a:t>
            </a:r>
            <a:r>
              <a:rPr lang="en-US" sz="1200">
                <a:latin typeface="Times New Roman" pitchFamily="18" charset="0"/>
              </a:rPr>
              <a:t>vol</a:t>
            </a:r>
            <a:r>
              <a:rPr lang="en-US" sz="1200" b="1">
                <a:latin typeface="Times New Roman" pitchFamily="18" charset="0"/>
              </a:rPr>
              <a:t>. </a:t>
            </a:r>
            <a:r>
              <a:rPr lang="en-US" sz="1200">
                <a:latin typeface="Times New Roman" pitchFamily="18" charset="0"/>
              </a:rPr>
              <a:t>101, pp.</a:t>
            </a:r>
            <a:r>
              <a:rPr lang="en-US" sz="1200" b="1">
                <a:latin typeface="Times New Roman" pitchFamily="18" charset="0"/>
              </a:rPr>
              <a:t> </a:t>
            </a:r>
            <a:r>
              <a:rPr lang="en-US" sz="1200">
                <a:latin typeface="Times New Roman" pitchFamily="18" charset="0"/>
              </a:rPr>
              <a:t>7287-7292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" y="2324100"/>
            <a:ext cx="907589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42900" y="6438900"/>
            <a:ext cx="5019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Mathews, 2006, J. Mol. Biol. V359 p. 528 Fig. 2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563881"/>
            <a:ext cx="85915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00FF"/>
                </a:solidFill>
              </a:rPr>
              <a:t>Mfold</a:t>
            </a:r>
            <a:r>
              <a:rPr lang="en-US" sz="4400" b="1" dirty="0" smtClean="0">
                <a:solidFill>
                  <a:srgbClr val="0000FF"/>
                </a:solidFill>
              </a:rPr>
              <a:t> and  </a:t>
            </a:r>
            <a:r>
              <a:rPr lang="en-US" sz="4400" b="1" dirty="0" err="1" smtClean="0">
                <a:solidFill>
                  <a:srgbClr val="0000FF"/>
                </a:solidFill>
              </a:rPr>
              <a:t>RNAStructure</a:t>
            </a:r>
            <a:r>
              <a:rPr lang="en-US" sz="4400" b="1" dirty="0" smtClean="0">
                <a:solidFill>
                  <a:srgbClr val="0000FF"/>
                </a:solidFill>
              </a:rPr>
              <a:t> Sample Suboptimal Structures</a:t>
            </a:r>
            <a:endParaRPr lang="en-US" sz="4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6806" y="955343"/>
            <a:ext cx="7426736" cy="5507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72955" y="245664"/>
            <a:ext cx="86061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How  </a:t>
            </a:r>
            <a:r>
              <a:rPr lang="en-US" sz="3600" b="1" dirty="0" err="1" smtClean="0">
                <a:solidFill>
                  <a:srgbClr val="0000FF"/>
                </a:solidFill>
              </a:rPr>
              <a:t>Wuchty’s</a:t>
            </a:r>
            <a:r>
              <a:rPr lang="en-US" sz="3600" b="1" dirty="0" smtClean="0">
                <a:solidFill>
                  <a:srgbClr val="0000FF"/>
                </a:solidFill>
              </a:rPr>
              <a:t> Algorithm is like a Tree</a:t>
            </a:r>
            <a:endParaRPr lang="en-US" sz="36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229600" cy="1143000"/>
          </a:xfrm>
        </p:spPr>
        <p:txBody>
          <a:bodyPr/>
          <a:lstStyle/>
          <a:p>
            <a:r>
              <a:rPr lang="en-US" b="1">
                <a:solidFill>
                  <a:srgbClr val="0066FF"/>
                </a:solidFill>
              </a:rPr>
              <a:t>STMV RNA folding problem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>
            <p:ph idx="1"/>
          </p:nvPr>
        </p:nvGraphicFramePr>
        <p:xfrm>
          <a:off x="2843213" y="1316038"/>
          <a:ext cx="3309937" cy="3194050"/>
        </p:xfrm>
        <a:graphic>
          <a:graphicData uri="http://schemas.openxmlformats.org/presentationml/2006/ole">
            <p:oleObj spid="_x0000_s15364" name="Image" r:id="rId3" imgW="2897282" imgH="2795623" progId="">
              <p:embed/>
            </p:oleObj>
          </a:graphicData>
        </a:graphic>
      </p:graphicFrame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361950" y="4656138"/>
            <a:ext cx="8458200" cy="201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>
                <a:solidFill>
                  <a:srgbClr val="0066FF"/>
                </a:solidFill>
              </a:rPr>
              <a:t>Crystal structure to 1.8 </a:t>
            </a:r>
            <a:r>
              <a:rPr lang="en-US" sz="2400" b="1">
                <a:solidFill>
                  <a:srgbClr val="0066FF"/>
                </a:solidFill>
                <a:cs typeface="Arial" charset="0"/>
              </a:rPr>
              <a:t>Å</a:t>
            </a:r>
            <a:r>
              <a:rPr lang="en-US" sz="2400" b="1">
                <a:solidFill>
                  <a:srgbClr val="0066FF"/>
                </a:solidFill>
              </a:rPr>
              <a:t> resolution </a:t>
            </a:r>
            <a:r>
              <a:rPr lang="en-US" sz="2000" b="1">
                <a:solidFill>
                  <a:srgbClr val="0066FF"/>
                </a:solidFill>
              </a:rPr>
              <a:t>(Larson et al., 1998)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>
                <a:solidFill>
                  <a:srgbClr val="0066FF"/>
                </a:solidFill>
              </a:rPr>
              <a:t>59% of the 1,058 RNA nucleotides are in helices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>
                <a:solidFill>
                  <a:srgbClr val="0066FF"/>
                </a:solidFill>
              </a:rPr>
              <a:t>RNA is icosahedrally averaged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>
                <a:solidFill>
                  <a:srgbClr val="0066FF"/>
                </a:solidFill>
              </a:rPr>
              <a:t>Identity of nucleotides in helices remains obscure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>
                <a:solidFill>
                  <a:srgbClr val="0066FF"/>
                </a:solidFill>
              </a:rPr>
              <a:t>Structure of 41% of the RNA remains unknown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6315075" y="4157663"/>
            <a:ext cx="2828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Figure reproduced from VIPER website</a:t>
            </a:r>
          </a:p>
          <a:p>
            <a:r>
              <a:rPr lang="en-US" altLang="ja-JP" sz="1200">
                <a:ea typeface="ＭＳ Ｐゴシック" charset="-128"/>
              </a:rPr>
              <a:t>Reddy et al. 2001 </a:t>
            </a:r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6928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0066FF"/>
                </a:solidFill>
              </a:rPr>
              <a:t>Current model for STMV RNA</a:t>
            </a:r>
          </a:p>
        </p:txBody>
      </p:sp>
      <p:pic>
        <p:nvPicPr>
          <p:cNvPr id="256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04571" y="951427"/>
            <a:ext cx="4673600" cy="5515638"/>
          </a:xfrm>
          <a:noFill/>
          <a:ln/>
        </p:spPr>
      </p:pic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1181100" y="6531426"/>
            <a:ext cx="6781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altLang="ja-JP" sz="1200" dirty="0">
                <a:ea typeface="ＭＳ Ｐゴシック" charset="-128"/>
              </a:rPr>
              <a:t>Larson, S. &amp; McPherson, A. Current Opinions in Structural Biology,  vol. 11, p. 61.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err="1" smtClean="0">
                <a:solidFill>
                  <a:srgbClr val="0000FF"/>
                </a:solidFill>
              </a:rPr>
              <a:t>Nussinov</a:t>
            </a:r>
            <a:r>
              <a:rPr lang="en-US" sz="3200" b="1" dirty="0" smtClean="0">
                <a:solidFill>
                  <a:srgbClr val="0000FF"/>
                </a:solidFill>
              </a:rPr>
              <a:t> algorithms for maximizing matches and blocks</a:t>
            </a:r>
            <a:endParaRPr lang="en-US" sz="3200" b="1" dirty="0">
              <a:solidFill>
                <a:srgbClr val="0000FF"/>
              </a:solidFill>
            </a:endParaRPr>
          </a:p>
        </p:txBody>
      </p:sp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764222"/>
            <a:ext cx="4748574" cy="4332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46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67286" y="1595790"/>
            <a:ext cx="4653887" cy="4585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36480" y="6400802"/>
            <a:ext cx="5198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Nussinov</a:t>
            </a:r>
            <a:r>
              <a:rPr lang="en-US" dirty="0" smtClean="0"/>
              <a:t> et al. 1978 SIAM v35, p. 71,78 Fig. 1, 5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52914"/>
            <a:ext cx="9144000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00FF"/>
                </a:solidFill>
              </a:rPr>
              <a:t>Combinatorial </a:t>
            </a:r>
            <a:r>
              <a:rPr lang="en-US" sz="4000" b="1" dirty="0">
                <a:solidFill>
                  <a:srgbClr val="0000FF"/>
                </a:solidFill>
              </a:rPr>
              <a:t>Search </a:t>
            </a:r>
            <a:r>
              <a:rPr lang="en-US" sz="4000" b="1" dirty="0" smtClean="0">
                <a:solidFill>
                  <a:srgbClr val="0000FF"/>
                </a:solidFill>
              </a:rPr>
              <a:t>of STMV RNA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8832" y="740376"/>
            <a:ext cx="8686800" cy="4525963"/>
          </a:xfrm>
        </p:spPr>
        <p:txBody>
          <a:bodyPr/>
          <a:lstStyle/>
          <a:p>
            <a:r>
              <a:rPr lang="en-US" b="1" dirty="0"/>
              <a:t>Locate potential helical structures between pairing bases </a:t>
            </a:r>
            <a:r>
              <a:rPr lang="en-US" b="1" i="1" dirty="0" err="1"/>
              <a:t>i</a:t>
            </a:r>
            <a:r>
              <a:rPr lang="en-US" b="1" dirty="0"/>
              <a:t> and </a:t>
            </a:r>
            <a:r>
              <a:rPr lang="en-US" b="1" i="1" dirty="0"/>
              <a:t>j</a:t>
            </a:r>
            <a:endParaRPr lang="en-US" b="1" dirty="0"/>
          </a:p>
          <a:p>
            <a:r>
              <a:rPr lang="en-US" b="1" dirty="0"/>
              <a:t>Assemble non-overlapping potential helices </a:t>
            </a:r>
            <a:r>
              <a:rPr lang="en-US" b="1" i="1" dirty="0"/>
              <a:t>(</a:t>
            </a:r>
            <a:r>
              <a:rPr lang="en-US" b="1" i="1" dirty="0" err="1"/>
              <a:t>i,j</a:t>
            </a:r>
            <a:r>
              <a:rPr lang="en-US" b="1" i="1" dirty="0"/>
              <a:t>)</a:t>
            </a:r>
            <a:r>
              <a:rPr lang="en-US" b="1" dirty="0"/>
              <a:t> with </a:t>
            </a:r>
            <a:r>
              <a:rPr lang="en-US" b="1" i="1" dirty="0"/>
              <a:t>(p&gt;</a:t>
            </a:r>
            <a:r>
              <a:rPr lang="en-US" b="1" i="1" dirty="0" err="1"/>
              <a:t>j,q</a:t>
            </a:r>
            <a:r>
              <a:rPr lang="en-US" b="1" i="1" dirty="0"/>
              <a:t>)</a:t>
            </a:r>
            <a:r>
              <a:rPr lang="en-US" b="1" dirty="0"/>
              <a:t> or </a:t>
            </a:r>
            <a:r>
              <a:rPr lang="en-US" b="1" i="1" dirty="0"/>
              <a:t>(k&gt;</a:t>
            </a:r>
            <a:r>
              <a:rPr lang="en-US" b="1" i="1" dirty="0" err="1"/>
              <a:t>i+l</a:t>
            </a:r>
            <a:r>
              <a:rPr lang="en-US" b="1" i="1" dirty="0"/>
              <a:t>, </a:t>
            </a:r>
            <a:r>
              <a:rPr lang="en-US" b="1" i="1" dirty="0" err="1"/>
              <a:t>k+l</a:t>
            </a:r>
            <a:r>
              <a:rPr lang="en-US" b="1" i="1" dirty="0"/>
              <a:t>&lt;q&lt;j)</a:t>
            </a:r>
          </a:p>
          <a:p>
            <a:r>
              <a:rPr lang="en-US" b="1" dirty="0" smtClean="0"/>
              <a:t>Nested searching identifies </a:t>
            </a:r>
          </a:p>
          <a:p>
            <a:pPr>
              <a:buNone/>
            </a:pPr>
            <a:r>
              <a:rPr lang="en-US" b="1" dirty="0" smtClean="0"/>
              <a:t>	“helices within helices”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r>
              <a:rPr lang="en-US" b="1" dirty="0" smtClean="0"/>
              <a:t>Over 144,000 perfect 6-pair helices, but </a:t>
            </a:r>
          </a:p>
          <a:p>
            <a:pPr>
              <a:buNone/>
            </a:pPr>
            <a:r>
              <a:rPr lang="en-US" b="1" dirty="0" smtClean="0"/>
              <a:t>	no possible simultaneous combination of 30 helices in STMV RNA</a:t>
            </a:r>
          </a:p>
          <a:p>
            <a:pPr>
              <a:buNone/>
            </a:pPr>
            <a:endParaRPr lang="en-US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838200" y="4296752"/>
            <a:ext cx="7696200" cy="746125"/>
            <a:chOff x="838200" y="4037440"/>
            <a:chExt cx="7696200" cy="746125"/>
          </a:xfrm>
        </p:grpSpPr>
        <p:pic>
          <p:nvPicPr>
            <p:cNvPr id="7194" name="Picture 26" descr="helix-within-helix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181600" y="4037440"/>
              <a:ext cx="3352800" cy="728663"/>
            </a:xfrm>
            <a:prstGeom prst="rect">
              <a:avLst/>
            </a:prstGeom>
            <a:noFill/>
          </p:spPr>
        </p:pic>
        <p:pic>
          <p:nvPicPr>
            <p:cNvPr id="7195" name="Picture 27" descr="helix-within-helix-B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38200" y="4037440"/>
              <a:ext cx="3429000" cy="746125"/>
            </a:xfrm>
            <a:prstGeom prst="rect">
              <a:avLst/>
            </a:prstGeom>
            <a:noFill/>
          </p:spPr>
        </p:pic>
        <p:sp>
          <p:nvSpPr>
            <p:cNvPr id="7196" name="Line 28"/>
            <p:cNvSpPr>
              <a:spLocks noChangeShapeType="1"/>
            </p:cNvSpPr>
            <p:nvPr/>
          </p:nvSpPr>
          <p:spPr bwMode="auto">
            <a:xfrm>
              <a:off x="4419600" y="4418440"/>
              <a:ext cx="685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973" y="274638"/>
            <a:ext cx="8442101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Many more possible structures contain 30 imperfect helices in the STMV sequence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1976" y="1481070"/>
            <a:ext cx="6763343" cy="5235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838200" y="609600"/>
          <a:ext cx="7421563" cy="4765675"/>
        </p:xfrm>
        <a:graphic>
          <a:graphicData uri="http://schemas.openxmlformats.org/presentationml/2006/ole">
            <p:oleObj spid="_x0000_s4098" name="Image" r:id="rId3" imgW="7421108" imgH="4765267" progId="">
              <p:embed/>
            </p:oleObj>
          </a:graphicData>
        </a:graphic>
      </p:graphicFrame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81000" y="5422900"/>
            <a:ext cx="8534400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We finished the genome map, 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now we </a:t>
            </a:r>
            <a:r>
              <a:rPr lang="en-US" sz="2800" b="1" dirty="0">
                <a:solidFill>
                  <a:srgbClr val="FF0000"/>
                </a:solidFill>
              </a:rPr>
              <a:t>can’t figure out how to fold it!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endParaRPr lang="en-US" sz="3600" i="1" baseline="30000" dirty="0">
              <a:solidFill>
                <a:srgbClr val="FF0000"/>
              </a:solidFill>
            </a:endParaRPr>
          </a:p>
          <a:p>
            <a:pPr algn="ctr"/>
            <a:r>
              <a:rPr lang="en-US" sz="1600" dirty="0"/>
              <a:t>Science (1989)  </a:t>
            </a:r>
            <a:r>
              <a:rPr lang="en-US" sz="1600" b="1" dirty="0"/>
              <a:t>243,</a:t>
            </a:r>
            <a:r>
              <a:rPr lang="en-US" sz="1600" dirty="0"/>
              <a:t> p.786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510"/>
            <a:ext cx="8229600" cy="11430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Chemical modification data restrains possible base pairing</a:t>
            </a:r>
            <a:endParaRPr lang="en-US" sz="3600" b="1" dirty="0">
              <a:solidFill>
                <a:srgbClr val="0000FF"/>
              </a:solidFill>
            </a:endParaRPr>
          </a:p>
        </p:txBody>
      </p:sp>
      <p:graphicFrame>
        <p:nvGraphicFramePr>
          <p:cNvPr id="110594" name="Object 2"/>
          <p:cNvGraphicFramePr>
            <a:graphicFrameLocks noChangeAspect="1"/>
          </p:cNvGraphicFramePr>
          <p:nvPr/>
        </p:nvGraphicFramePr>
        <p:xfrm>
          <a:off x="1058839" y="3914633"/>
          <a:ext cx="3352800" cy="1801813"/>
        </p:xfrm>
        <a:graphic>
          <a:graphicData uri="http://schemas.openxmlformats.org/presentationml/2006/ole">
            <p:oleObj spid="_x0000_s110594" name="CS ChemDraw Drawing" r:id="rId3" imgW="2847240" imgH="1531440" progId="">
              <p:embed/>
            </p:oleObj>
          </a:graphicData>
        </a:graphic>
      </p:graphicFrame>
      <p:pic>
        <p:nvPicPr>
          <p:cNvPr id="4" name="Picture 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5293" y="1839391"/>
            <a:ext cx="4494213" cy="158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486399" y="1392066"/>
            <a:ext cx="3297698" cy="6668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5’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en-US" b="1" dirty="0" smtClean="0"/>
              <a:t>AGAUGU</a:t>
            </a:r>
            <a:r>
              <a:rPr lang="en-US" sz="2800" b="1" baseline="30000" dirty="0" smtClean="0"/>
              <a:t>AAA</a:t>
            </a:r>
            <a:r>
              <a:rPr lang="en-US" b="1" dirty="0" smtClean="0"/>
              <a:t>CCAGGA3’</a:t>
            </a:r>
          </a:p>
          <a:p>
            <a:r>
              <a:rPr lang="en-US" b="1" dirty="0" smtClean="0"/>
              <a:t>      3’CUGCA </a:t>
            </a:r>
            <a:r>
              <a:rPr lang="en-US" sz="2800" b="1" baseline="-25000" dirty="0" smtClean="0"/>
              <a:t>AA</a:t>
            </a:r>
            <a:r>
              <a:rPr lang="en-US" sz="1400" b="1" dirty="0" smtClean="0"/>
              <a:t> </a:t>
            </a:r>
            <a:r>
              <a:rPr lang="en-US" b="1" dirty="0" smtClean="0"/>
              <a:t>GGUCCU5’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475024" y="2267795"/>
            <a:ext cx="3297698" cy="6668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5’AAGAUGU</a:t>
            </a:r>
            <a:r>
              <a:rPr lang="en-US" sz="2800" b="1" baseline="30000" dirty="0" smtClean="0"/>
              <a:t>A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A</a:t>
            </a:r>
            <a:r>
              <a:rPr lang="en-US" sz="2800" b="1" baseline="30000" dirty="0" smtClean="0"/>
              <a:t>A</a:t>
            </a:r>
            <a:r>
              <a:rPr lang="en-US" b="1" dirty="0" smtClean="0"/>
              <a:t>CCAGGA3’</a:t>
            </a:r>
          </a:p>
          <a:p>
            <a:r>
              <a:rPr lang="en-US" b="1" dirty="0" smtClean="0"/>
              <a:t>      3’CUGCA </a:t>
            </a:r>
            <a:r>
              <a:rPr lang="en-US" sz="2800" b="1" baseline="-25000" dirty="0" smtClean="0"/>
              <a:t>AA</a:t>
            </a:r>
            <a:r>
              <a:rPr lang="en-US" sz="1400" b="1" dirty="0" smtClean="0"/>
              <a:t> </a:t>
            </a:r>
            <a:r>
              <a:rPr lang="en-US" b="1" dirty="0" smtClean="0"/>
              <a:t>GGUCCU5’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475023" y="3182196"/>
            <a:ext cx="3297698" cy="6668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5’AAGAUGU</a:t>
            </a:r>
            <a:r>
              <a:rPr lang="en-US" sz="2800" b="1" baseline="30000" dirty="0" smtClean="0"/>
              <a:t>AAA</a:t>
            </a:r>
            <a:r>
              <a:rPr lang="en-US" b="1" dirty="0" smtClean="0"/>
              <a:t>CCAGGA3’</a:t>
            </a:r>
          </a:p>
          <a:p>
            <a:r>
              <a:rPr lang="en-US" b="1" dirty="0" smtClean="0"/>
              <a:t>      3’CUGC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en-US" b="1" dirty="0" smtClean="0"/>
              <a:t> </a:t>
            </a:r>
            <a:r>
              <a:rPr lang="en-US" sz="2800" b="1" baseline="-25000" dirty="0" smtClean="0"/>
              <a:t>AA</a:t>
            </a:r>
            <a:r>
              <a:rPr lang="en-US" sz="1400" b="1" dirty="0" smtClean="0"/>
              <a:t> </a:t>
            </a:r>
            <a:r>
              <a:rPr lang="en-US" b="1" dirty="0" smtClean="0"/>
              <a:t>GGUCCU5’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475026" y="5011012"/>
            <a:ext cx="3114955" cy="6668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5’AAGAUGU</a:t>
            </a:r>
            <a:r>
              <a:rPr lang="en-US" sz="2800" b="1" baseline="30000" dirty="0" smtClean="0"/>
              <a:t>AAA</a:t>
            </a:r>
            <a:r>
              <a:rPr lang="en-US" b="1" dirty="0" smtClean="0"/>
              <a:t>CCAGG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</a:p>
          <a:p>
            <a:r>
              <a:rPr lang="en-US" b="1" dirty="0" smtClean="0"/>
              <a:t>      3’CUGCA </a:t>
            </a:r>
            <a:r>
              <a:rPr lang="en-US" sz="2800" b="1" baseline="-25000" dirty="0" smtClean="0"/>
              <a:t>AA</a:t>
            </a:r>
            <a:r>
              <a:rPr lang="en-US" sz="1400" b="1" dirty="0" smtClean="0"/>
              <a:t> </a:t>
            </a:r>
            <a:r>
              <a:rPr lang="en-US" b="1" dirty="0" smtClean="0"/>
              <a:t>GGUCCU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475027" y="5952708"/>
            <a:ext cx="3114955" cy="6668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5’AAGAUGU</a:t>
            </a:r>
            <a:r>
              <a:rPr lang="en-US" sz="2800" b="1" baseline="30000" dirty="0" smtClean="0"/>
              <a:t>AAA</a:t>
            </a:r>
            <a:r>
              <a:rPr lang="en-US" b="1" dirty="0" smtClean="0"/>
              <a:t>CC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en-US" b="1" dirty="0" smtClean="0"/>
              <a:t>GGA</a:t>
            </a:r>
          </a:p>
          <a:p>
            <a:r>
              <a:rPr lang="en-US" b="1" dirty="0" smtClean="0"/>
              <a:t>      3’CUGCA </a:t>
            </a:r>
            <a:r>
              <a:rPr lang="en-US" sz="2800" b="1" baseline="-25000" dirty="0" smtClean="0"/>
              <a:t>AA</a:t>
            </a:r>
            <a:r>
              <a:rPr lang="en-US" sz="1400" b="1" dirty="0" smtClean="0"/>
              <a:t> </a:t>
            </a:r>
            <a:r>
              <a:rPr lang="en-US" b="1" dirty="0" smtClean="0"/>
              <a:t>GGUCCU</a:t>
            </a:r>
            <a:endParaRPr lang="en-US" b="1" dirty="0"/>
          </a:p>
        </p:txBody>
      </p:sp>
      <p:sp>
        <p:nvSpPr>
          <p:cNvPr id="10" name="Multiply 9"/>
          <p:cNvSpPr/>
          <p:nvPr/>
        </p:nvSpPr>
        <p:spPr>
          <a:xfrm>
            <a:off x="4408231" y="5622878"/>
            <a:ext cx="1364776" cy="1235122"/>
          </a:xfrm>
          <a:prstGeom prst="mathMultiply">
            <a:avLst/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500047" y="4107975"/>
            <a:ext cx="3114955" cy="6668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5’AAG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en-US" b="1" dirty="0" smtClean="0"/>
              <a:t>UGU</a:t>
            </a:r>
            <a:r>
              <a:rPr lang="en-US" sz="2800" b="1" baseline="30000" dirty="0" smtClean="0"/>
              <a:t>AAA</a:t>
            </a:r>
            <a:r>
              <a:rPr lang="en-US" b="1" dirty="0" smtClean="0"/>
              <a:t>CCAGGA</a:t>
            </a:r>
          </a:p>
          <a:p>
            <a:r>
              <a:rPr lang="en-US" b="1" dirty="0" smtClean="0"/>
              <a:t>      3’CUGCA </a:t>
            </a:r>
            <a:r>
              <a:rPr lang="en-US" sz="2800" b="1" baseline="-25000" dirty="0" smtClean="0"/>
              <a:t>AA</a:t>
            </a:r>
            <a:r>
              <a:rPr lang="en-US" sz="1400" b="1" dirty="0" smtClean="0"/>
              <a:t> </a:t>
            </a:r>
            <a:r>
              <a:rPr lang="en-US" b="1" dirty="0" smtClean="0"/>
              <a:t>GGUCCU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3200" b="1">
                <a:solidFill>
                  <a:srgbClr val="0000FF"/>
                </a:solidFill>
              </a:rPr>
              <a:t>Including Results from Chemical Probing Improves Secondary Structure Prediction</a:t>
            </a:r>
          </a:p>
        </p:txBody>
      </p:sp>
      <p:pic>
        <p:nvPicPr>
          <p:cNvPr id="2355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05200" y="2209800"/>
            <a:ext cx="5638800" cy="1874838"/>
          </a:xfrm>
          <a:noFill/>
          <a:ln/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2055813" y="6583363"/>
            <a:ext cx="44894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Mathews et al. (2004) </a:t>
            </a:r>
            <a:r>
              <a:rPr lang="en-US" sz="1200" i="1"/>
              <a:t> Proc. Natl. Acad. Sci. </a:t>
            </a:r>
            <a:r>
              <a:rPr lang="en-US" sz="1200" b="1"/>
              <a:t>101</a:t>
            </a:r>
            <a:r>
              <a:rPr lang="en-US" sz="1200"/>
              <a:t>, 7290 Figure 1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990600" y="4953000"/>
            <a:ext cx="25527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b="1"/>
              <a:t>LOWEST 26.3 %</a:t>
            </a:r>
          </a:p>
          <a:p>
            <a:pPr algn="ctr"/>
            <a:r>
              <a:rPr lang="en-US" sz="2400" b="1"/>
              <a:t>BEST	      86.8 %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3951288" y="4419600"/>
            <a:ext cx="5192712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Folded with constraints  </a:t>
            </a:r>
          </a:p>
          <a:p>
            <a:pPr algn="ctr"/>
            <a:r>
              <a:rPr lang="en-US" sz="2400" b="1">
                <a:solidFill>
                  <a:srgbClr val="FF0000"/>
                </a:solidFill>
              </a:rPr>
              <a:t>from </a:t>
            </a:r>
            <a:r>
              <a:rPr lang="en-US" sz="2400" b="1" i="1">
                <a:solidFill>
                  <a:srgbClr val="FF0000"/>
                </a:solidFill>
              </a:rPr>
              <a:t>in vivo</a:t>
            </a:r>
            <a:r>
              <a:rPr lang="en-US" sz="2400" b="1">
                <a:solidFill>
                  <a:srgbClr val="FF0000"/>
                </a:solidFill>
              </a:rPr>
              <a:t> chemical modification</a:t>
            </a:r>
          </a:p>
          <a:p>
            <a:pPr algn="ctr"/>
            <a:r>
              <a:rPr lang="en-US" sz="2400" b="1">
                <a:solidFill>
                  <a:srgbClr val="FF0000"/>
                </a:solidFill>
              </a:rPr>
              <a:t>LOWEST 86.8 %</a:t>
            </a:r>
          </a:p>
          <a:p>
            <a:pPr algn="ctr"/>
            <a:r>
              <a:rPr lang="en-US" sz="2400" b="1">
                <a:solidFill>
                  <a:srgbClr val="FF0000"/>
                </a:solidFill>
              </a:rPr>
              <a:t>BEST	      97.4 %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3235325" y="1600200"/>
            <a:ext cx="2317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i="1">
                <a:solidFill>
                  <a:srgbClr val="0000FF"/>
                </a:solidFill>
              </a:rPr>
              <a:t>E.coli </a:t>
            </a:r>
            <a:r>
              <a:rPr lang="en-US" sz="2400" b="1">
                <a:solidFill>
                  <a:srgbClr val="0000FF"/>
                </a:solidFill>
              </a:rPr>
              <a:t>5S rRNA</a:t>
            </a:r>
          </a:p>
        </p:txBody>
      </p:sp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981200"/>
            <a:ext cx="2743200" cy="248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04988"/>
            <a:ext cx="4211638" cy="412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1771650"/>
            <a:ext cx="5053013" cy="404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04" name="AutoShape 4"/>
          <p:cNvSpPr>
            <a:spLocks noChangeArrowheads="1"/>
          </p:cNvSpPr>
          <p:nvPr/>
        </p:nvSpPr>
        <p:spPr bwMode="auto">
          <a:xfrm>
            <a:off x="3854450" y="4622800"/>
            <a:ext cx="120650" cy="101600"/>
          </a:xfrm>
          <a:prstGeom prst="star5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05" name="AutoShape 5"/>
          <p:cNvSpPr>
            <a:spLocks noChangeArrowheads="1"/>
          </p:cNvSpPr>
          <p:nvPr/>
        </p:nvSpPr>
        <p:spPr bwMode="auto">
          <a:xfrm>
            <a:off x="3981450" y="5102225"/>
            <a:ext cx="120650" cy="101600"/>
          </a:xfrm>
          <a:prstGeom prst="star5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06" name="AutoShape 6"/>
          <p:cNvSpPr>
            <a:spLocks noChangeArrowheads="1"/>
          </p:cNvSpPr>
          <p:nvPr/>
        </p:nvSpPr>
        <p:spPr bwMode="auto">
          <a:xfrm>
            <a:off x="3740150" y="5670550"/>
            <a:ext cx="120650" cy="101600"/>
          </a:xfrm>
          <a:prstGeom prst="star5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07" name="AutoShape 7"/>
          <p:cNvSpPr>
            <a:spLocks noChangeArrowheads="1"/>
          </p:cNvSpPr>
          <p:nvPr/>
        </p:nvSpPr>
        <p:spPr bwMode="auto">
          <a:xfrm>
            <a:off x="8178800" y="4318000"/>
            <a:ext cx="120650" cy="101600"/>
          </a:xfrm>
          <a:prstGeom prst="star5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08" name="AutoShape 8"/>
          <p:cNvSpPr>
            <a:spLocks noChangeArrowheads="1"/>
          </p:cNvSpPr>
          <p:nvPr/>
        </p:nvSpPr>
        <p:spPr bwMode="auto">
          <a:xfrm>
            <a:off x="8747125" y="4378325"/>
            <a:ext cx="120650" cy="101600"/>
          </a:xfrm>
          <a:prstGeom prst="star5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09" name="AutoShape 9"/>
          <p:cNvSpPr>
            <a:spLocks noChangeArrowheads="1"/>
          </p:cNvSpPr>
          <p:nvPr/>
        </p:nvSpPr>
        <p:spPr bwMode="auto">
          <a:xfrm>
            <a:off x="8207375" y="4879975"/>
            <a:ext cx="120650" cy="101600"/>
          </a:xfrm>
          <a:prstGeom prst="star5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1210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7921" y="290285"/>
            <a:ext cx="1784493" cy="2322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11" name="Rectangle 11"/>
          <p:cNvSpPr>
            <a:spLocks noChangeArrowheads="1"/>
          </p:cNvSpPr>
          <p:nvPr/>
        </p:nvSpPr>
        <p:spPr bwMode="auto">
          <a:xfrm>
            <a:off x="217714" y="217715"/>
            <a:ext cx="466499" cy="506186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12" name="Text Box 12"/>
          <p:cNvSpPr txBox="1">
            <a:spLocks noChangeArrowheads="1"/>
          </p:cNvSpPr>
          <p:nvPr/>
        </p:nvSpPr>
        <p:spPr bwMode="auto">
          <a:xfrm>
            <a:off x="1304925" y="123915"/>
            <a:ext cx="648335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rgbClr val="0000FF"/>
                </a:solidFill>
              </a:rPr>
              <a:t>3 Restraints Can </a:t>
            </a:r>
            <a:r>
              <a:rPr lang="en-US" sz="3200" b="1" dirty="0" smtClean="0">
                <a:solidFill>
                  <a:srgbClr val="0000FF"/>
                </a:solidFill>
              </a:rPr>
              <a:t>Change the Lowest Energy Fold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51213" name="Text Box 13"/>
          <p:cNvSpPr txBox="1">
            <a:spLocks noChangeArrowheads="1"/>
          </p:cNvSpPr>
          <p:nvPr/>
        </p:nvSpPr>
        <p:spPr bwMode="auto">
          <a:xfrm>
            <a:off x="1508125" y="6196013"/>
            <a:ext cx="2444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Native -341.1 kcal/mol</a:t>
            </a:r>
          </a:p>
        </p:txBody>
      </p:sp>
      <p:sp>
        <p:nvSpPr>
          <p:cNvPr id="51214" name="Text Box 14"/>
          <p:cNvSpPr txBox="1">
            <a:spLocks noChangeArrowheads="1"/>
          </p:cNvSpPr>
          <p:nvPr/>
        </p:nvSpPr>
        <p:spPr bwMode="auto">
          <a:xfrm>
            <a:off x="5102225" y="5942013"/>
            <a:ext cx="33845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A527, A532, A537 </a:t>
            </a:r>
          </a:p>
          <a:p>
            <a:pPr algn="ctr"/>
            <a:r>
              <a:rPr lang="en-US"/>
              <a:t>restrained to be single stranded</a:t>
            </a:r>
          </a:p>
          <a:p>
            <a:pPr algn="ctr"/>
            <a:r>
              <a:rPr lang="en-US"/>
              <a:t>-341.0.kcal/mol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5"/>
          <p:cNvGrpSpPr>
            <a:grpSpLocks/>
          </p:cNvGrpSpPr>
          <p:nvPr/>
        </p:nvGrpSpPr>
        <p:grpSpPr bwMode="auto">
          <a:xfrm>
            <a:off x="2165350" y="1419225"/>
            <a:ext cx="5678488" cy="5053013"/>
            <a:chOff x="2165745" y="336870"/>
            <a:chExt cx="6593306" cy="6136105"/>
          </a:xfrm>
        </p:grpSpPr>
        <p:sp>
          <p:nvSpPr>
            <p:cNvPr id="4" name="Oval 3"/>
            <p:cNvSpPr/>
            <p:nvPr/>
          </p:nvSpPr>
          <p:spPr>
            <a:xfrm rot="9463419">
              <a:off x="2534395" y="1009664"/>
              <a:ext cx="2748286" cy="1914279"/>
            </a:xfrm>
            <a:prstGeom prst="ellipse">
              <a:avLst/>
            </a:prstGeom>
            <a:solidFill>
              <a:srgbClr val="FF6699">
                <a:alpha val="10588"/>
              </a:srgbClr>
            </a:solidFill>
            <a:ln>
              <a:solidFill>
                <a:srgbClr val="FF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4969329" y="2960571"/>
              <a:ext cx="938214" cy="936898"/>
            </a:xfrm>
            <a:prstGeom prst="ellipse">
              <a:avLst/>
            </a:prstGeom>
            <a:solidFill>
              <a:srgbClr val="66FF33"/>
            </a:solidFill>
            <a:ln>
              <a:solidFill>
                <a:srgbClr val="66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5293741" y="3247809"/>
              <a:ext cx="313353" cy="348928"/>
            </a:xfrm>
            <a:prstGeom prst="ellipse">
              <a:avLst/>
            </a:prstGeom>
            <a:solidFill>
              <a:srgbClr val="CCFF99"/>
            </a:solidFill>
            <a:ln>
              <a:solidFill>
                <a:srgbClr val="66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4114061" y="2093073"/>
              <a:ext cx="2683772" cy="2598639"/>
            </a:xfrm>
            <a:prstGeom prst="ellipse">
              <a:avLst/>
            </a:prstGeom>
            <a:noFill/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165745" y="336870"/>
              <a:ext cx="6593306" cy="6136105"/>
            </a:xfrm>
            <a:prstGeom prst="ellipse">
              <a:avLst/>
            </a:prstGeom>
            <a:noFill/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9" name="Straight Arrow Connector 8"/>
            <p:cNvCxnSpPr>
              <a:endCxn id="8" idx="6"/>
            </p:cNvCxnSpPr>
            <p:nvPr/>
          </p:nvCxnSpPr>
          <p:spPr>
            <a:xfrm flipV="1">
              <a:off x="5402492" y="3405886"/>
              <a:ext cx="3356559" cy="23133"/>
            </a:xfrm>
            <a:prstGeom prst="straightConnector1">
              <a:avLst/>
            </a:prstGeom>
            <a:ln w="57150">
              <a:solidFill>
                <a:srgbClr val="0099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 rot="20953257">
              <a:off x="2998894" y="2268499"/>
              <a:ext cx="1692104" cy="70942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70C0">
                  <a:alpha val="1019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 rot="4295737">
              <a:off x="2259222" y="3212225"/>
              <a:ext cx="2756717" cy="1937255"/>
            </a:xfrm>
            <a:prstGeom prst="ellipse">
              <a:avLst/>
            </a:prstGeom>
            <a:solidFill>
              <a:srgbClr val="00B0F0">
                <a:alpha val="10980"/>
              </a:srgb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 rot="5400000">
              <a:off x="3653080" y="4018803"/>
              <a:ext cx="1310886" cy="709652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>
                  <a:alpha val="1019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3151884" y="2827554"/>
              <a:ext cx="674630" cy="215911"/>
            </a:xfrm>
            <a:prstGeom prst="ellipse">
              <a:avLst/>
            </a:prstGeom>
            <a:solidFill>
              <a:srgbClr val="CC00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 rot="20322040">
              <a:off x="5690039" y="2343683"/>
              <a:ext cx="66357" cy="86749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 rot="20322040">
              <a:off x="5420925" y="2195244"/>
              <a:ext cx="68201" cy="86750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 rot="20322040">
              <a:off x="5994176" y="2648272"/>
              <a:ext cx="68200" cy="86749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 rot="20322040">
              <a:off x="6062376" y="2837193"/>
              <a:ext cx="68201" cy="86749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 rot="20322040">
              <a:off x="6300155" y="2952860"/>
              <a:ext cx="66357" cy="86749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20322040">
              <a:off x="6453145" y="3105153"/>
              <a:ext cx="66357" cy="86750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 rot="20322040">
              <a:off x="6604291" y="3257448"/>
              <a:ext cx="68201" cy="86749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 rot="20322040">
              <a:off x="6180344" y="3891685"/>
              <a:ext cx="66357" cy="86750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 rot="20322040">
              <a:off x="6344393" y="3538903"/>
              <a:ext cx="66357" cy="86749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 rot="20322040">
              <a:off x="5290054" y="2339828"/>
              <a:ext cx="66357" cy="86749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 rot="20322040">
              <a:off x="5441201" y="2492121"/>
              <a:ext cx="68200" cy="86750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20322040">
              <a:off x="5594190" y="2644416"/>
              <a:ext cx="66357" cy="86749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 rot="20322040">
              <a:off x="5747180" y="2796710"/>
              <a:ext cx="66357" cy="86750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 rot="20322040">
              <a:off x="5898327" y="2949004"/>
              <a:ext cx="68200" cy="86749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 rot="20322040">
              <a:off x="6051316" y="3101298"/>
              <a:ext cx="66357" cy="86750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 rot="20322040">
              <a:off x="6204306" y="3253593"/>
              <a:ext cx="66357" cy="86749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 rot="20322040">
              <a:off x="5994176" y="4284951"/>
              <a:ext cx="68200" cy="86750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 rot="20322040">
              <a:off x="6508442" y="3558181"/>
              <a:ext cx="66357" cy="86749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 rot="20322040">
              <a:off x="4506673" y="3242026"/>
              <a:ext cx="68201" cy="86749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 rot="20322040">
              <a:off x="4659663" y="3394319"/>
              <a:ext cx="66357" cy="86750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 rot="20322040">
              <a:off x="4812652" y="3546614"/>
              <a:ext cx="66357" cy="86749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 rot="20322040">
              <a:off x="4963799" y="3698908"/>
              <a:ext cx="68201" cy="86750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 rot="20322040">
              <a:off x="5116789" y="3851202"/>
              <a:ext cx="66357" cy="86749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 rot="20322040">
              <a:off x="5269778" y="4003496"/>
              <a:ext cx="66357" cy="86750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 rot="20322040">
              <a:off x="5420925" y="4155791"/>
              <a:ext cx="68201" cy="86749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 rot="20322040">
              <a:off x="5573915" y="4308084"/>
              <a:ext cx="66357" cy="86750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 rot="20322040">
              <a:off x="5726904" y="4460379"/>
              <a:ext cx="66357" cy="86749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 rot="20322040">
              <a:off x="4169358" y="3265159"/>
              <a:ext cx="68200" cy="88678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 rot="20322040">
              <a:off x="4322348" y="3417453"/>
              <a:ext cx="66357" cy="88678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 rot="20322040">
              <a:off x="4475338" y="3569747"/>
              <a:ext cx="66357" cy="88678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 rot="20322040">
              <a:off x="4626484" y="3722041"/>
              <a:ext cx="68200" cy="88678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 rot="20322040">
              <a:off x="4779474" y="3876263"/>
              <a:ext cx="68201" cy="86750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 rot="20322040">
              <a:off x="4884539" y="4003496"/>
              <a:ext cx="66357" cy="86750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 rot="20322040">
              <a:off x="5085453" y="4180851"/>
              <a:ext cx="66357" cy="86750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 rot="20322040">
              <a:off x="5236600" y="4333146"/>
              <a:ext cx="68201" cy="86749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 rot="20322040">
              <a:off x="5389590" y="4485439"/>
              <a:ext cx="66357" cy="86750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 rot="20322040">
              <a:off x="5157340" y="2700321"/>
              <a:ext cx="66357" cy="86750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 rot="20322040">
              <a:off x="5308487" y="3008765"/>
              <a:ext cx="68200" cy="86750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 rot="20322040">
              <a:off x="5352725" y="2667549"/>
              <a:ext cx="68200" cy="88678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 rot="20322040">
              <a:off x="5096513" y="2868038"/>
              <a:ext cx="66357" cy="88678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 rot="20322040">
              <a:off x="5911229" y="3669992"/>
              <a:ext cx="66357" cy="88678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 rot="20322040">
              <a:off x="5761926" y="3473359"/>
              <a:ext cx="68200" cy="88678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 rot="20322040">
              <a:off x="6071592" y="3614086"/>
              <a:ext cx="66357" cy="86750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 rot="20322040">
              <a:off x="6019981" y="3887830"/>
              <a:ext cx="66357" cy="86750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 rot="20322040">
              <a:off x="5172086" y="3606375"/>
              <a:ext cx="68200" cy="86750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 rot="20322040">
              <a:off x="5843029" y="2183677"/>
              <a:ext cx="66357" cy="86750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 rot="20322040">
              <a:off x="5754553" y="2600077"/>
              <a:ext cx="66357" cy="86750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 rot="20322040">
              <a:off x="6147165" y="2488266"/>
              <a:ext cx="66357" cy="86750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 rot="20322040">
              <a:off x="6300155" y="2640560"/>
              <a:ext cx="66357" cy="86749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 rot="20322040">
              <a:off x="6453145" y="2792854"/>
              <a:ext cx="66357" cy="86750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 rot="20322040">
              <a:off x="6604291" y="2945149"/>
              <a:ext cx="68201" cy="86749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 rot="20322040">
              <a:off x="4772101" y="2326333"/>
              <a:ext cx="66357" cy="88678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 rot="20322040">
              <a:off x="5983116" y="3224675"/>
              <a:ext cx="66357" cy="88678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 rot="20322040">
              <a:off x="6423653" y="3727825"/>
              <a:ext cx="68201" cy="86749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 rot="20322040">
              <a:off x="4403451" y="2848760"/>
              <a:ext cx="66357" cy="86749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 rot="20322040">
              <a:off x="4554597" y="3001054"/>
              <a:ext cx="68201" cy="86750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 rot="20322040">
              <a:off x="4707587" y="3153348"/>
              <a:ext cx="66357" cy="86749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 rot="20322040">
              <a:off x="4860577" y="3305642"/>
              <a:ext cx="66357" cy="86750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 rot="20322040">
              <a:off x="4291013" y="3109009"/>
              <a:ext cx="66357" cy="86750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 rot="20322040">
              <a:off x="4925091" y="3033826"/>
              <a:ext cx="66357" cy="86749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 rot="20322040">
              <a:off x="5761926" y="3847347"/>
              <a:ext cx="68200" cy="86749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 rot="20322040">
              <a:off x="5468849" y="3914818"/>
              <a:ext cx="68201" cy="88678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 rot="20322040">
              <a:off x="5621839" y="4067113"/>
              <a:ext cx="66357" cy="88678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 rot="20322040">
              <a:off x="4775787" y="2956715"/>
              <a:ext cx="66357" cy="86749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 rot="20322040">
              <a:off x="4976702" y="2555738"/>
              <a:ext cx="66357" cy="86749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 rot="20322040">
              <a:off x="4189634" y="3587097"/>
              <a:ext cx="68201" cy="86750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 rot="20322040">
              <a:off x="4342624" y="3739392"/>
              <a:ext cx="66357" cy="86749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 rot="20322040">
              <a:off x="5962840" y="4070969"/>
              <a:ext cx="66357" cy="88678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 rot="20322040">
              <a:off x="4646760" y="4043980"/>
              <a:ext cx="68201" cy="86749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 rot="20322040">
              <a:off x="4762885" y="4256035"/>
              <a:ext cx="68200" cy="86749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 rot="20322040">
              <a:off x="4952739" y="4348568"/>
              <a:ext cx="66357" cy="86749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 rot="20322040">
              <a:off x="5103886" y="4500862"/>
              <a:ext cx="68201" cy="86750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 rot="20322040">
              <a:off x="4523262" y="2474772"/>
              <a:ext cx="66357" cy="88678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 rot="20322040">
              <a:off x="4676252" y="2628994"/>
              <a:ext cx="66357" cy="86749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 rot="20322040">
              <a:off x="4827398" y="2781287"/>
              <a:ext cx="68201" cy="86750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 rot="20322040">
              <a:off x="4462435" y="4076751"/>
              <a:ext cx="68201" cy="86750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 rot="20322040">
              <a:off x="5133378" y="3085876"/>
              <a:ext cx="66357" cy="86750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 rot="20322040">
              <a:off x="5116789" y="3430948"/>
              <a:ext cx="66357" cy="86749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 rot="20322040">
              <a:off x="5424611" y="3101298"/>
              <a:ext cx="68201" cy="86750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 rot="20322040">
              <a:off x="5361941" y="3687341"/>
              <a:ext cx="66357" cy="86750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 rot="20322040">
              <a:off x="5669764" y="3598663"/>
              <a:ext cx="68200" cy="86750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 rot="20322040">
              <a:off x="5389590" y="2800565"/>
              <a:ext cx="66357" cy="86750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 rot="20322040">
              <a:off x="5542579" y="2952860"/>
              <a:ext cx="66357" cy="86749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 rot="20322040">
              <a:off x="5693726" y="3105153"/>
              <a:ext cx="68201" cy="86750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 rot="20322040">
              <a:off x="5809851" y="3257448"/>
              <a:ext cx="68200" cy="86749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 rot="20322040">
              <a:off x="5771142" y="4155791"/>
              <a:ext cx="66357" cy="86749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 rot="20322040">
              <a:off x="6150852" y="3562036"/>
              <a:ext cx="68201" cy="86749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 rot="20322040">
              <a:off x="5196048" y="3257448"/>
              <a:ext cx="68201" cy="86749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 rot="20322040">
              <a:off x="6456831" y="3866625"/>
              <a:ext cx="66357" cy="88678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 rot="20322040">
              <a:off x="6283566" y="4103740"/>
              <a:ext cx="66357" cy="86750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 rot="20322040">
              <a:off x="5052275" y="2343683"/>
              <a:ext cx="66357" cy="86749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5" name="Oval 104"/>
            <p:cNvSpPr/>
            <p:nvPr/>
          </p:nvSpPr>
          <p:spPr>
            <a:xfrm rot="20322040">
              <a:off x="5843029" y="2362961"/>
              <a:ext cx="66357" cy="86749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 rot="20322040">
              <a:off x="5994176" y="2515255"/>
              <a:ext cx="68200" cy="86750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 rot="20322040">
              <a:off x="5076237" y="3991929"/>
              <a:ext cx="68200" cy="86750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8" name="Oval 107"/>
            <p:cNvSpPr/>
            <p:nvPr/>
          </p:nvSpPr>
          <p:spPr>
            <a:xfrm rot="20322040">
              <a:off x="6300155" y="2819843"/>
              <a:ext cx="66357" cy="88678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9" name="Oval 108"/>
            <p:cNvSpPr/>
            <p:nvPr/>
          </p:nvSpPr>
          <p:spPr>
            <a:xfrm rot="20322040">
              <a:off x="4622798" y="3562036"/>
              <a:ext cx="68200" cy="86749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 rot="20322040">
              <a:off x="6604291" y="3124431"/>
              <a:ext cx="68201" cy="88678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 rot="20322040">
              <a:off x="6263290" y="3157204"/>
              <a:ext cx="68200" cy="86749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 rot="20322040">
              <a:off x="6091868" y="4140369"/>
              <a:ext cx="66357" cy="86749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460" name="TextBox 112"/>
            <p:cNvSpPr txBox="1">
              <a:spLocks noChangeArrowheads="1"/>
            </p:cNvSpPr>
            <p:nvPr/>
          </p:nvSpPr>
          <p:spPr bwMode="auto">
            <a:xfrm>
              <a:off x="7433280" y="2659140"/>
              <a:ext cx="930063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600" b="1" dirty="0"/>
                <a:t> </a:t>
              </a:r>
              <a:r>
                <a:rPr lang="en-US" sz="3600" b="1" dirty="0">
                  <a:solidFill>
                    <a:srgbClr val="009900"/>
                  </a:solidFill>
                  <a:cs typeface="Arial" charset="0"/>
                </a:rPr>
                <a:t>∆G</a:t>
              </a:r>
              <a:endParaRPr lang="en-US" sz="3600" b="1" dirty="0">
                <a:solidFill>
                  <a:srgbClr val="009900"/>
                </a:solidFill>
              </a:endParaRPr>
            </a:p>
          </p:txBody>
        </p:sp>
      </p:grpSp>
      <p:sp>
        <p:nvSpPr>
          <p:cNvPr id="114" name="Rectangle 113"/>
          <p:cNvSpPr/>
          <p:nvPr/>
        </p:nvSpPr>
        <p:spPr>
          <a:xfrm>
            <a:off x="241300" y="3898900"/>
            <a:ext cx="228600" cy="228600"/>
          </a:xfrm>
          <a:prstGeom prst="rect">
            <a:avLst/>
          </a:prstGeom>
          <a:solidFill>
            <a:srgbClr val="CCFF99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223838" y="4230688"/>
            <a:ext cx="228600" cy="228600"/>
          </a:xfrm>
          <a:prstGeom prst="rect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223838" y="4627563"/>
            <a:ext cx="228600" cy="228600"/>
          </a:xfrm>
          <a:prstGeom prst="rect">
            <a:avLst/>
          </a:prstGeom>
          <a:noFill/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7" name="Rectangle 116"/>
          <p:cNvSpPr/>
          <p:nvPr/>
        </p:nvSpPr>
        <p:spPr>
          <a:xfrm>
            <a:off x="212725" y="5024438"/>
            <a:ext cx="228600" cy="228600"/>
          </a:xfrm>
          <a:prstGeom prst="rect">
            <a:avLst/>
          </a:prstGeom>
          <a:solidFill>
            <a:srgbClr val="FF6699">
              <a:alpha val="50196"/>
            </a:srgb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8" name="Rectangle 117"/>
          <p:cNvSpPr/>
          <p:nvPr/>
        </p:nvSpPr>
        <p:spPr>
          <a:xfrm>
            <a:off x="212725" y="5402263"/>
            <a:ext cx="228600" cy="2286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215900" y="5738813"/>
            <a:ext cx="228600" cy="228600"/>
          </a:xfrm>
          <a:prstGeom prst="rect">
            <a:avLst/>
          </a:prstGeom>
          <a:solidFill>
            <a:srgbClr val="00B0F0">
              <a:alpha val="50196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215900" y="6100763"/>
            <a:ext cx="228600" cy="2286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1" name="Rectangle 120"/>
          <p:cNvSpPr/>
          <p:nvPr/>
        </p:nvSpPr>
        <p:spPr>
          <a:xfrm>
            <a:off x="228600" y="6424613"/>
            <a:ext cx="228600" cy="228600"/>
          </a:xfrm>
          <a:prstGeom prst="rect">
            <a:avLst/>
          </a:prstGeom>
          <a:solidFill>
            <a:srgbClr val="CC009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2" name="Oval 121"/>
          <p:cNvSpPr/>
          <p:nvPr/>
        </p:nvSpPr>
        <p:spPr>
          <a:xfrm rot="20322040">
            <a:off x="276225" y="4665663"/>
            <a:ext cx="66675" cy="87312"/>
          </a:xfrm>
          <a:prstGeom prst="ellipse">
            <a:avLst/>
          </a:prstGeom>
          <a:solidFill>
            <a:srgbClr val="33CC33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3" name="Oval 122"/>
          <p:cNvSpPr/>
          <p:nvPr/>
        </p:nvSpPr>
        <p:spPr>
          <a:xfrm rot="20322040">
            <a:off x="368300" y="4757738"/>
            <a:ext cx="66675" cy="87312"/>
          </a:xfrm>
          <a:prstGeom prst="ellipse">
            <a:avLst/>
          </a:prstGeom>
          <a:solidFill>
            <a:srgbClr val="33CC33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349" name="TextBox 123"/>
          <p:cNvSpPr txBox="1">
            <a:spLocks noChangeArrowheads="1"/>
          </p:cNvSpPr>
          <p:nvPr/>
        </p:nvSpPr>
        <p:spPr bwMode="auto">
          <a:xfrm>
            <a:off x="565150" y="3862388"/>
            <a:ext cx="2141538" cy="284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US">
                <a:cs typeface="Arial" charset="0"/>
              </a:rPr>
              <a:t>MFE</a:t>
            </a:r>
          </a:p>
          <a:p>
            <a:pPr>
              <a:spcAft>
                <a:spcPts val="600"/>
              </a:spcAft>
            </a:pPr>
            <a:r>
              <a:rPr lang="en-US">
                <a:cs typeface="Arial" charset="0"/>
              </a:rPr>
              <a:t>Wuchty</a:t>
            </a:r>
          </a:p>
          <a:p>
            <a:pPr>
              <a:spcAft>
                <a:spcPts val="600"/>
              </a:spcAft>
            </a:pPr>
            <a:r>
              <a:rPr lang="en-US">
                <a:cs typeface="Arial" charset="0"/>
              </a:rPr>
              <a:t>Zuker</a:t>
            </a:r>
          </a:p>
          <a:p>
            <a:pPr>
              <a:spcAft>
                <a:spcPts val="600"/>
              </a:spcAft>
            </a:pPr>
            <a:r>
              <a:rPr lang="en-US">
                <a:cs typeface="Arial" charset="0"/>
              </a:rPr>
              <a:t>Chemical data</a:t>
            </a:r>
          </a:p>
          <a:p>
            <a:pPr>
              <a:spcAft>
                <a:spcPts val="600"/>
              </a:spcAft>
            </a:pPr>
            <a:r>
              <a:rPr lang="en-US">
                <a:cs typeface="Arial" charset="0"/>
              </a:rPr>
              <a:t>Future data</a:t>
            </a:r>
          </a:p>
          <a:p>
            <a:pPr>
              <a:spcAft>
                <a:spcPts val="600"/>
              </a:spcAft>
            </a:pPr>
            <a:r>
              <a:rPr lang="en-US">
                <a:cs typeface="Arial" charset="0"/>
              </a:rPr>
              <a:t># Helices&gt;1mm</a:t>
            </a:r>
          </a:p>
          <a:p>
            <a:pPr>
              <a:spcAft>
                <a:spcPts val="600"/>
              </a:spcAft>
            </a:pPr>
            <a:r>
              <a:rPr lang="en-US">
                <a:cs typeface="Arial" charset="0"/>
              </a:rPr>
              <a:t># Helices,1 mm</a:t>
            </a:r>
          </a:p>
          <a:p>
            <a:pPr>
              <a:spcAft>
                <a:spcPts val="600"/>
              </a:spcAft>
            </a:pPr>
            <a:r>
              <a:rPr lang="en-US">
                <a:cs typeface="Arial" charset="0"/>
              </a:rPr>
              <a:t>Goal</a:t>
            </a:r>
          </a:p>
        </p:txBody>
      </p:sp>
      <p:sp>
        <p:nvSpPr>
          <p:cNvPr id="14350" name="TextBox 124"/>
          <p:cNvSpPr txBox="1">
            <a:spLocks noChangeArrowheads="1"/>
          </p:cNvSpPr>
          <p:nvPr/>
        </p:nvSpPr>
        <p:spPr bwMode="auto">
          <a:xfrm>
            <a:off x="282575" y="342900"/>
            <a:ext cx="84947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CC00"/>
                </a:solidFill>
                <a:cs typeface="Arial" charset="0"/>
              </a:rPr>
              <a:t>Free Energy Landscape of STMV RNA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256" y="711366"/>
            <a:ext cx="8229600" cy="11430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How can Parallel Computing Help Solve the RNA Folding Problem?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371" y="2332037"/>
            <a:ext cx="8229600" cy="4525963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Utilize tree structure of RNA secondary structure prediction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Expand range of free energies that can be computed for an RNA free energy landscape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Explore more possible RNA structures</a:t>
            </a:r>
            <a:endParaRPr lang="en-US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0163"/>
            <a:ext cx="8229600" cy="1143001"/>
          </a:xfrm>
        </p:spPr>
        <p:txBody>
          <a:bodyPr/>
          <a:lstStyle/>
          <a:p>
            <a:r>
              <a:rPr lang="en-US" sz="3200" b="1">
                <a:solidFill>
                  <a:srgbClr val="0000FF"/>
                </a:solidFill>
              </a:rPr>
              <a:t>Acknowledgements</a:t>
            </a:r>
            <a:r>
              <a:rPr lang="en-US" b="1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066800"/>
            <a:ext cx="8801100" cy="1611313"/>
          </a:xfrm>
        </p:spPr>
        <p:txBody>
          <a:bodyPr/>
          <a:lstStyle/>
          <a:p>
            <a:r>
              <a:rPr lang="en-US" sz="2400" b="1" dirty="0">
                <a:solidFill>
                  <a:srgbClr val="0000FF"/>
                </a:solidFill>
              </a:rPr>
              <a:t>Deb Mathews, University California Riverside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David Mathews, University of Rochester</a:t>
            </a:r>
          </a:p>
          <a:p>
            <a:r>
              <a:rPr lang="en-US" sz="2400" b="1" dirty="0" err="1">
                <a:solidFill>
                  <a:srgbClr val="0000FF"/>
                </a:solidFill>
              </a:rPr>
              <a:t>Jeanmarie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Verchot-Lubicz</a:t>
            </a:r>
            <a:r>
              <a:rPr lang="en-US" sz="2400" b="1" dirty="0">
                <a:solidFill>
                  <a:srgbClr val="0000FF"/>
                </a:solidFill>
              </a:rPr>
              <a:t>, Oklahoma State University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Cal Lemke, Oklahoma University </a:t>
            </a:r>
            <a:r>
              <a:rPr lang="en-US" sz="2400" b="1" dirty="0" smtClean="0">
                <a:solidFill>
                  <a:srgbClr val="0000FF"/>
                </a:solidFill>
              </a:rPr>
              <a:t>greenhouses</a:t>
            </a:r>
          </a:p>
          <a:p>
            <a:endParaRPr lang="en-US" sz="1100" b="1" dirty="0">
              <a:solidFill>
                <a:srgbClr val="0000FF"/>
              </a:solidFill>
            </a:endParaRPr>
          </a:p>
          <a:p>
            <a:r>
              <a:rPr lang="en-US" sz="2400" b="1" dirty="0" smtClean="0">
                <a:solidFill>
                  <a:srgbClr val="0000FF"/>
                </a:solidFill>
              </a:rPr>
              <a:t>Lab Members: 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0000FF"/>
                </a:solidFill>
              </a:rPr>
              <a:t>	</a:t>
            </a:r>
            <a:r>
              <a:rPr lang="en-US" sz="2400" b="1" dirty="0" err="1" smtClean="0">
                <a:solidFill>
                  <a:srgbClr val="0000FF"/>
                </a:solidFill>
              </a:rPr>
              <a:t>Xiaobo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Gu</a:t>
            </a:r>
            <a:r>
              <a:rPr lang="en-US" sz="2400" b="1" dirty="0" smtClean="0">
                <a:solidFill>
                  <a:srgbClr val="0000FF"/>
                </a:solidFill>
              </a:rPr>
              <a:t>, Steven Harris, </a:t>
            </a:r>
            <a:r>
              <a:rPr lang="en-US" sz="2400" b="1" dirty="0" err="1" smtClean="0">
                <a:solidFill>
                  <a:srgbClr val="0000FF"/>
                </a:solidFill>
              </a:rPr>
              <a:t>Koree</a:t>
            </a:r>
            <a:r>
              <a:rPr lang="en-US" sz="2400" b="1" dirty="0" smtClean="0">
                <a:solidFill>
                  <a:srgbClr val="0000FF"/>
                </a:solidFill>
              </a:rPr>
              <a:t> Clanton-</a:t>
            </a:r>
            <a:r>
              <a:rPr lang="en-US" sz="2400" b="1" dirty="0" err="1" smtClean="0">
                <a:solidFill>
                  <a:srgbClr val="0000FF"/>
                </a:solidFill>
              </a:rPr>
              <a:t>Arrowood</a:t>
            </a:r>
            <a:r>
              <a:rPr lang="en-US" sz="2400" b="1" dirty="0" smtClean="0">
                <a:solidFill>
                  <a:srgbClr val="0000FF"/>
                </a:solidFill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</a:rPr>
              <a:t>Brina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Gendhar</a:t>
            </a:r>
            <a:r>
              <a:rPr lang="en-US" sz="2400" b="1" dirty="0" smtClean="0">
                <a:solidFill>
                  <a:srgbClr val="0000FF"/>
                </a:solidFill>
              </a:rPr>
              <a:t>, Shelly </a:t>
            </a:r>
            <a:r>
              <a:rPr lang="en-US" sz="2400" b="1" dirty="0" err="1" smtClean="0">
                <a:solidFill>
                  <a:srgbClr val="0000FF"/>
                </a:solidFill>
              </a:rPr>
              <a:t>Sedberry</a:t>
            </a:r>
            <a:r>
              <a:rPr lang="en-US" sz="2400" b="1" dirty="0" smtClean="0">
                <a:solidFill>
                  <a:srgbClr val="0000FF"/>
                </a:solidFill>
              </a:rPr>
              <a:t>, Brian Doherty, Ted Gibbons, Sean Lavelle, John </a:t>
            </a:r>
            <a:r>
              <a:rPr lang="en-US" sz="2400" b="1" dirty="0" err="1" smtClean="0">
                <a:solidFill>
                  <a:srgbClr val="0000FF"/>
                </a:solidFill>
              </a:rPr>
              <a:t>McGurk</a:t>
            </a:r>
            <a:r>
              <a:rPr lang="en-US" sz="2400" b="1" dirty="0" smtClean="0">
                <a:solidFill>
                  <a:srgbClr val="0000FF"/>
                </a:solidFill>
              </a:rPr>
              <a:t>, Becky Myers,   Mai-</a:t>
            </a:r>
            <a:r>
              <a:rPr lang="en-US" sz="2400" b="1" dirty="0" err="1" smtClean="0">
                <a:solidFill>
                  <a:srgbClr val="0000FF"/>
                </a:solidFill>
              </a:rPr>
              <a:t>Thao</a:t>
            </a:r>
            <a:r>
              <a:rPr lang="en-US" sz="2400" b="1" dirty="0" smtClean="0">
                <a:solidFill>
                  <a:srgbClr val="0000FF"/>
                </a:solidFill>
              </a:rPr>
              <a:t> Nguyen, Samantha Seaton, Jon Stone</a:t>
            </a:r>
          </a:p>
          <a:p>
            <a:r>
              <a:rPr lang="en-US" sz="2400" b="1" dirty="0" smtClean="0">
                <a:solidFill>
                  <a:srgbClr val="0000FF"/>
                </a:solidFill>
              </a:rPr>
              <a:t>Funding</a:t>
            </a:r>
            <a:endParaRPr lang="en-US" sz="2400" b="1" dirty="0">
              <a:solidFill>
                <a:srgbClr val="0000FF"/>
              </a:solidFill>
            </a:endParaRPr>
          </a:p>
        </p:txBody>
      </p:sp>
      <p:grpSp>
        <p:nvGrpSpPr>
          <p:cNvPr id="5" name="Group 26"/>
          <p:cNvGrpSpPr>
            <a:grpSpLocks noChangeAspect="1"/>
          </p:cNvGrpSpPr>
          <p:nvPr/>
        </p:nvGrpSpPr>
        <p:grpSpPr>
          <a:xfrm>
            <a:off x="453681" y="5632034"/>
            <a:ext cx="2002973" cy="1000995"/>
            <a:chOff x="19200603" y="6372225"/>
            <a:chExt cx="3659399" cy="1828802"/>
          </a:xfrm>
        </p:grpSpPr>
        <p:pic>
          <p:nvPicPr>
            <p:cNvPr id="6" name="Picture 5" descr="NSF-logo.t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031202" y="6372227"/>
              <a:ext cx="1828800" cy="18288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7" name="Picture 6" descr="OU seal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200603" y="6372225"/>
              <a:ext cx="1703540" cy="18288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pic>
        <p:nvPicPr>
          <p:cNvPr id="8" name="Picture 2" descr="http://www.phrmafoundation.org/images/logo.gif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80000" y="5600699"/>
            <a:ext cx="1861454" cy="1200149"/>
          </a:xfrm>
          <a:prstGeom prst="rect">
            <a:avLst/>
          </a:prstGeom>
          <a:noFill/>
        </p:spPr>
      </p:pic>
      <p:pic>
        <p:nvPicPr>
          <p:cNvPr id="71681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01966" y="5981700"/>
            <a:ext cx="318117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58075" y="5735637"/>
            <a:ext cx="1386800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914400" y="533400"/>
          <a:ext cx="3182938" cy="5994400"/>
        </p:xfrm>
        <a:graphic>
          <a:graphicData uri="http://schemas.openxmlformats.org/presentationml/2006/ole">
            <p:oleObj spid="_x0000_s53250" name="CS ChemDraw Drawing" r:id="rId3" imgW="4236480" imgH="7980480" progId="">
              <p:embed/>
            </p:oleObj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4648200" y="1365250"/>
          <a:ext cx="3276600" cy="1917700"/>
        </p:xfrm>
        <a:graphic>
          <a:graphicData uri="http://schemas.openxmlformats.org/presentationml/2006/ole">
            <p:oleObj spid="_x0000_s53251" name="CS ChemDraw Drawing" r:id="rId4" imgW="2806560" imgH="1643400" progId="">
              <p:embed/>
            </p:oleObj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4648200" y="3505200"/>
          <a:ext cx="3352800" cy="1801813"/>
        </p:xfrm>
        <a:graphic>
          <a:graphicData uri="http://schemas.openxmlformats.org/presentationml/2006/ole">
            <p:oleObj spid="_x0000_s53252" name="CS ChemDraw Drawing" r:id="rId5" imgW="2847240" imgH="1531440" progId="">
              <p:embed/>
            </p:oleObj>
          </a:graphicData>
        </a:graphic>
      </p:graphicFrame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 dirty="0">
                <a:solidFill>
                  <a:srgbClr val="FF0000"/>
                </a:solidFill>
              </a:rPr>
              <a:t>RNA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solidFill>
                  <a:srgbClr val="0000FF"/>
                </a:solidFill>
              </a:rPr>
              <a:t>Sequence    Structure    Function</a:t>
            </a: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953000" y="2819400"/>
            <a:ext cx="2274888" cy="3230563"/>
          </a:xfrm>
          <a:noFill/>
          <a:ln/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4406900" y="6096000"/>
            <a:ext cx="31448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0000FF"/>
                </a:solidFill>
              </a:rPr>
              <a:t>Guanine Riboswitch</a:t>
            </a:r>
          </a:p>
          <a:p>
            <a:pPr algn="ctr"/>
            <a:r>
              <a:rPr lang="en-US" sz="1200"/>
              <a:t>Batey, R. et al, 2004 Nature vol. 432, p. 412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7162800" y="1219200"/>
            <a:ext cx="16160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/>
              <a:t>5’GGACAUAUAAUCGCGUGGAUAUGGCACGCAAGUUUCUACCGGGCACCGUAAAUGUCCGACUAUGUCCA </a:t>
            </a:r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>
            <a:off x="3048000" y="914400"/>
            <a:ext cx="3810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228600" y="1219200"/>
            <a:ext cx="1616075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/>
              <a:t>5’GCGGAUUUAG</a:t>
            </a:r>
            <a:r>
              <a:rPr lang="en-US" sz="1200" b="1" baseline="30000"/>
              <a:t>2M</a:t>
            </a:r>
            <a:r>
              <a:rPr lang="en-US" sz="1200" b="1"/>
              <a:t>CUCAGU</a:t>
            </a:r>
            <a:r>
              <a:rPr lang="en-US" sz="1200" b="1" baseline="30000"/>
              <a:t>DH</a:t>
            </a:r>
            <a:r>
              <a:rPr lang="en-US" sz="1200" b="1"/>
              <a:t>U</a:t>
            </a:r>
            <a:r>
              <a:rPr lang="en-US" sz="1200" b="1" baseline="30000"/>
              <a:t>DH</a:t>
            </a:r>
            <a:r>
              <a:rPr lang="en-US" sz="1200" b="1"/>
              <a:t>GGGAGAGCG</a:t>
            </a:r>
            <a:r>
              <a:rPr lang="en-US" sz="1200" b="1" baseline="30000"/>
              <a:t>M2</a:t>
            </a:r>
            <a:r>
              <a:rPr lang="en-US" sz="1200" b="1"/>
              <a:t>CCAGAC</a:t>
            </a:r>
            <a:r>
              <a:rPr lang="en-US" sz="1200" b="1" baseline="30000"/>
              <a:t>0M</a:t>
            </a:r>
            <a:r>
              <a:rPr lang="en-US" sz="1200" b="1"/>
              <a:t>UG</a:t>
            </a:r>
            <a:r>
              <a:rPr lang="en-US" sz="1200" b="1" baseline="30000"/>
              <a:t>OM</a:t>
            </a:r>
            <a:r>
              <a:rPr lang="en-US" sz="1200" b="1"/>
              <a:t>AAG</a:t>
            </a:r>
            <a:r>
              <a:rPr lang="en-US" sz="1200" b="1" baseline="30000"/>
              <a:t>Y</a:t>
            </a:r>
            <a:r>
              <a:rPr lang="en-US" sz="1200" b="1"/>
              <a:t>AU</a:t>
            </a:r>
            <a:r>
              <a:rPr lang="en-US" sz="1200" b="1" baseline="30000"/>
              <a:t>PS</a:t>
            </a:r>
            <a:r>
              <a:rPr lang="en-US" sz="1200" b="1"/>
              <a:t>C</a:t>
            </a:r>
            <a:r>
              <a:rPr lang="en-US" sz="1200" b="1" baseline="30000"/>
              <a:t>5M</a:t>
            </a:r>
            <a:r>
              <a:rPr lang="en-US" sz="1200" b="1"/>
              <a:t>UGGAGG</a:t>
            </a:r>
            <a:r>
              <a:rPr lang="en-US" sz="1200" b="1" baseline="30000"/>
              <a:t>7M</a:t>
            </a:r>
            <a:r>
              <a:rPr lang="en-US" sz="1200" b="1"/>
              <a:t>UC C</a:t>
            </a:r>
            <a:r>
              <a:rPr lang="en-US" sz="1200" b="1" baseline="30000"/>
              <a:t>5M</a:t>
            </a:r>
            <a:r>
              <a:rPr lang="en-US" sz="1200" b="1"/>
              <a:t>UGUGU</a:t>
            </a:r>
            <a:r>
              <a:rPr lang="en-US" sz="1200" b="1" baseline="30000"/>
              <a:t>5M</a:t>
            </a:r>
            <a:r>
              <a:rPr lang="en-US" sz="1200" b="1"/>
              <a:t>U</a:t>
            </a:r>
            <a:r>
              <a:rPr lang="en-US" sz="1200" b="1" baseline="30000"/>
              <a:t>PS</a:t>
            </a:r>
            <a:r>
              <a:rPr lang="en-US" sz="1200" b="1"/>
              <a:t>CGA</a:t>
            </a:r>
            <a:r>
              <a:rPr lang="en-US" sz="1200" b="1" baseline="30000"/>
              <a:t>1M</a:t>
            </a:r>
            <a:r>
              <a:rPr lang="en-US" sz="1200" b="1"/>
              <a:t>UCCACAGAAUUCGACCA</a:t>
            </a:r>
            <a:r>
              <a:rPr lang="en-US"/>
              <a:t> 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2011363" y="6096000"/>
            <a:ext cx="755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0000FF"/>
                </a:solidFill>
              </a:rPr>
              <a:t>tRNA</a:t>
            </a:r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>
            <a:off x="1905000" y="2438400"/>
            <a:ext cx="457200" cy="304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 flipH="1">
            <a:off x="6629400" y="2362200"/>
            <a:ext cx="533400" cy="304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>
            <a:off x="5867400" y="914400"/>
            <a:ext cx="3810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5132" name="Picture 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762000" y="2819400"/>
            <a:ext cx="4191000" cy="3143250"/>
          </a:xfrm>
          <a:solidFill>
            <a:srgbClr val="FFFF00"/>
          </a:solidFill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00FF"/>
                </a:solidFill>
              </a:rPr>
              <a:t>RNA Folding Problem</a:t>
            </a: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09700" y="1371600"/>
            <a:ext cx="6324600" cy="2708275"/>
          </a:xfrm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685800" y="4419600"/>
            <a:ext cx="8077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b="1">
              <a:solidFill>
                <a:srgbClr val="0000FF"/>
              </a:solidFill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609600" y="4495800"/>
            <a:ext cx="8305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>
                <a:solidFill>
                  <a:srgbClr val="0000FF"/>
                </a:solidFill>
              </a:rPr>
              <a:t>Folding a polymer with negative charge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>
                <a:solidFill>
                  <a:srgbClr val="0000FF"/>
                </a:solidFill>
              </a:rPr>
              <a:t>Watson - Crick base pairing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>
                <a:solidFill>
                  <a:srgbClr val="0000FF"/>
                </a:solidFill>
              </a:rPr>
              <a:t>Hierarchical folding</a:t>
            </a:r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7086600" y="5943600"/>
            <a:ext cx="4572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5715000" y="5943600"/>
            <a:ext cx="4572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6400800" y="5638800"/>
            <a:ext cx="5730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2</a:t>
            </a:r>
            <a:r>
              <a:rPr lang="en-US" sz="3200" b="1" baseline="5000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7696200" y="5638800"/>
            <a:ext cx="5730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3</a:t>
            </a:r>
            <a:r>
              <a:rPr lang="en-US" sz="3200" b="1" baseline="5000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5029200" y="5638800"/>
            <a:ext cx="5730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1</a:t>
            </a:r>
            <a:r>
              <a:rPr lang="en-US" sz="3200" b="1" baseline="5000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609600" y="6477000"/>
            <a:ext cx="30861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00"/>
              <a:t>Figure from Dill &amp;Chan (1997) Nat. Struct. Biol. Vol. 4, pp. 10-19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228600" y="3184525"/>
            <a:ext cx="23590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>
                <a:latin typeface="Times New Roman" pitchFamily="18" charset="0"/>
              </a:rPr>
              <a:t>AAUUGCGGGAAAGGGGUCAA</a:t>
            </a:r>
          </a:p>
          <a:p>
            <a:pPr eaLnBrk="0" hangingPunct="0"/>
            <a:r>
              <a:rPr lang="en-US" sz="1200">
                <a:latin typeface="Times New Roman" pitchFamily="18" charset="0"/>
              </a:rPr>
              <a:t>CAGCCGUUCAGUACCAAGUC</a:t>
            </a:r>
          </a:p>
          <a:p>
            <a:pPr eaLnBrk="0" hangingPunct="0"/>
            <a:r>
              <a:rPr lang="en-US" sz="1200">
                <a:latin typeface="Times New Roman" pitchFamily="18" charset="0"/>
              </a:rPr>
              <a:t>UCAGGGGAAACUUUGAGAUG</a:t>
            </a:r>
          </a:p>
          <a:p>
            <a:pPr eaLnBrk="0" hangingPunct="0"/>
            <a:r>
              <a:rPr lang="en-US" sz="1200">
                <a:latin typeface="Times New Roman" pitchFamily="18" charset="0"/>
              </a:rPr>
              <a:t>GCCUUGCAAAGGGUAUGGUA</a:t>
            </a:r>
          </a:p>
          <a:p>
            <a:pPr eaLnBrk="0" hangingPunct="0"/>
            <a:r>
              <a:rPr lang="en-US" sz="1200">
                <a:latin typeface="Times New Roman" pitchFamily="18" charset="0"/>
              </a:rPr>
              <a:t>AUAAGCUGACGGACAUGGUC</a:t>
            </a:r>
          </a:p>
          <a:p>
            <a:pPr eaLnBrk="0" hangingPunct="0"/>
            <a:r>
              <a:rPr lang="en-US" sz="1200">
                <a:latin typeface="Times New Roman" pitchFamily="18" charset="0"/>
              </a:rPr>
              <a:t>CUAACCACGCAGCCAAGUCC</a:t>
            </a:r>
          </a:p>
          <a:p>
            <a:pPr eaLnBrk="0" hangingPunct="0"/>
            <a:r>
              <a:rPr lang="en-US" sz="1200">
                <a:latin typeface="Times New Roman" pitchFamily="18" charset="0"/>
              </a:rPr>
              <a:t>UAAGUCAACAGAUCUUCUGU</a:t>
            </a:r>
          </a:p>
          <a:p>
            <a:pPr eaLnBrk="0" hangingPunct="0"/>
            <a:r>
              <a:rPr lang="en-US" sz="1200">
                <a:latin typeface="Times New Roman" pitchFamily="18" charset="0"/>
              </a:rPr>
              <a:t>UGAUAUGGAUGCAGUUCA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35738" y="2108208"/>
            <a:ext cx="2287587" cy="3886200"/>
          </a:xfrm>
          <a:prstGeom prst="rect">
            <a:avLst/>
          </a:prstGeom>
          <a:noFill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3425" y="1524000"/>
            <a:ext cx="2597150" cy="4816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6149" name="Line 5"/>
          <p:cNvSpPr>
            <a:spLocks noChangeShapeType="1"/>
          </p:cNvSpPr>
          <p:nvPr/>
        </p:nvSpPr>
        <p:spPr bwMode="auto">
          <a:xfrm>
            <a:off x="2590800" y="3946525"/>
            <a:ext cx="4572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6019800" y="4022725"/>
            <a:ext cx="4572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6037263" y="838200"/>
            <a:ext cx="4572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2608263" y="838200"/>
            <a:ext cx="4572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4284663" y="385763"/>
            <a:ext cx="6588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2</a:t>
            </a:r>
            <a:r>
              <a:rPr lang="en-US" sz="3200" b="1" baseline="5000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7408863" y="385763"/>
            <a:ext cx="6588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3</a:t>
            </a:r>
            <a:r>
              <a:rPr lang="en-US" sz="3200" b="1" baseline="5000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1465263" y="385763"/>
            <a:ext cx="6588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1</a:t>
            </a:r>
            <a:r>
              <a:rPr lang="en-US" sz="3200" b="1" baseline="5000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65253" y="6240697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Cate</a:t>
            </a:r>
            <a:r>
              <a:rPr lang="en-US" dirty="0" smtClean="0"/>
              <a:t> et al. 1996 </a:t>
            </a:r>
          </a:p>
          <a:p>
            <a:pPr algn="ctr"/>
            <a:r>
              <a:rPr lang="en-US" dirty="0" smtClean="0"/>
              <a:t>Science 273:1678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628571" y="6226635"/>
            <a:ext cx="2407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Waring</a:t>
            </a:r>
            <a:r>
              <a:rPr lang="en-US" dirty="0" smtClean="0"/>
              <a:t> &amp;Davies 1984</a:t>
            </a:r>
          </a:p>
          <a:p>
            <a:pPr algn="ctr"/>
            <a:r>
              <a:rPr lang="en-US" dirty="0" smtClean="0"/>
              <a:t>Gene 28:277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5089" y="1640362"/>
            <a:ext cx="431482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36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8616" y="1761912"/>
            <a:ext cx="2381250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47650" y="6488668"/>
            <a:ext cx="5502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Nussinov</a:t>
            </a:r>
            <a:r>
              <a:rPr lang="en-US" dirty="0" smtClean="0"/>
              <a:t> &amp; Jacobson 1980 PNAS v 11 p 6310 Fig.1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2960" y="491324"/>
            <a:ext cx="8582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RNA Secondary Structure has Helices and Loops</a:t>
            </a:r>
            <a:endParaRPr lang="en-US"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2570"/>
            <a:ext cx="8229600" cy="1143000"/>
          </a:xfrm>
        </p:spPr>
        <p:txBody>
          <a:bodyPr/>
          <a:lstStyle/>
          <a:p>
            <a:r>
              <a:rPr lang="en-US" sz="2800" b="1" dirty="0">
                <a:solidFill>
                  <a:srgbClr val="FF0000"/>
                </a:solidFill>
              </a:rPr>
              <a:t>An example of </a:t>
            </a:r>
            <a:r>
              <a:rPr lang="en-US" sz="2800" b="1" dirty="0" err="1">
                <a:solidFill>
                  <a:srgbClr val="FF0000"/>
                </a:solidFill>
              </a:rPr>
              <a:t>phylogenetic</a:t>
            </a:r>
            <a:r>
              <a:rPr lang="en-US" sz="2800" b="1" dirty="0">
                <a:solidFill>
                  <a:srgbClr val="FF0000"/>
                </a:solidFill>
              </a:rPr>
              <a:t> alignment and structure prediction for </a:t>
            </a:r>
            <a:r>
              <a:rPr lang="en-US" sz="2800" b="1" dirty="0" err="1">
                <a:solidFill>
                  <a:srgbClr val="FF0000"/>
                </a:solidFill>
              </a:rPr>
              <a:t>RNAse</a:t>
            </a:r>
            <a:r>
              <a:rPr lang="en-US" sz="2800" b="1" dirty="0">
                <a:solidFill>
                  <a:srgbClr val="FF0000"/>
                </a:solidFill>
              </a:rPr>
              <a:t> P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-1" y="6564383"/>
            <a:ext cx="25500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200" dirty="0"/>
              <a:t>Frank et al. 2000 RNA v 6 p1895</a:t>
            </a:r>
          </a:p>
        </p:txBody>
      </p:sp>
      <p:sp>
        <p:nvSpPr>
          <p:cNvPr id="7" name="Rectangle 6"/>
          <p:cNvSpPr/>
          <p:nvPr/>
        </p:nvSpPr>
        <p:spPr>
          <a:xfrm>
            <a:off x="5330813" y="1392918"/>
            <a:ext cx="97518" cy="5211082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34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7647" y="887632"/>
            <a:ext cx="4050858" cy="5716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6354070" y="1385659"/>
            <a:ext cx="97518" cy="521108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23556" y="1400175"/>
            <a:ext cx="97518" cy="521108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82222"/>
            <a:ext cx="32766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348343" y="1494971"/>
            <a:ext cx="420914" cy="1596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182915" y="1516743"/>
            <a:ext cx="420914" cy="1596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908628" y="1502228"/>
            <a:ext cx="420914" cy="1596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605314" y="1516742"/>
            <a:ext cx="420914" cy="1596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1143000"/>
          </a:xfrm>
        </p:spPr>
        <p:txBody>
          <a:bodyPr/>
          <a:lstStyle/>
          <a:p>
            <a:r>
              <a:rPr lang="en-US" sz="32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How Dynamic Programming Algorithms Calculate RNA Secondary 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Structure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17600"/>
            <a:ext cx="8686800" cy="4525963"/>
          </a:xfrm>
        </p:spPr>
        <p:txBody>
          <a:bodyPr/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Stochastic context-free grammar defines possible base pairs as 1 of 4 possible cases</a:t>
            </a:r>
          </a:p>
          <a:p>
            <a:endParaRPr lang="en-US" sz="2400" b="1" dirty="0">
              <a:solidFill>
                <a:srgbClr val="0070C0"/>
              </a:solidFill>
            </a:endParaRPr>
          </a:p>
          <a:p>
            <a:pPr>
              <a:buNone/>
            </a:pPr>
            <a:endParaRPr lang="en-US" sz="2400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n-US" sz="2400" b="1" dirty="0" smtClean="0">
              <a:solidFill>
                <a:srgbClr val="0070C0"/>
              </a:solidFill>
            </a:endParaRPr>
          </a:p>
          <a:p>
            <a:r>
              <a:rPr lang="en-US" sz="2400" b="1" dirty="0" smtClean="0">
                <a:solidFill>
                  <a:srgbClr val="0070C0"/>
                </a:solidFill>
              </a:rPr>
              <a:t>Recursion statement finds maximum value for each small subset of RNA sequence</a:t>
            </a:r>
          </a:p>
          <a:p>
            <a:r>
              <a:rPr lang="en-US" sz="2400" b="1" dirty="0" smtClean="0">
                <a:solidFill>
                  <a:srgbClr val="0070C0"/>
                </a:solidFill>
              </a:rPr>
              <a:t>Fill an array with scores for each substructure</a:t>
            </a:r>
          </a:p>
          <a:p>
            <a:r>
              <a:rPr lang="en-US" sz="2400" b="1" dirty="0" err="1" smtClean="0">
                <a:solidFill>
                  <a:srgbClr val="0070C0"/>
                </a:solidFill>
              </a:rPr>
              <a:t>Traceback</a:t>
            </a:r>
            <a:r>
              <a:rPr lang="en-US" sz="2400" b="1" dirty="0" smtClean="0">
                <a:solidFill>
                  <a:srgbClr val="0070C0"/>
                </a:solidFill>
              </a:rPr>
              <a:t> through the 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0070C0"/>
                </a:solidFill>
              </a:rPr>
              <a:t>	array to find the lowest 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0070C0"/>
                </a:solidFill>
              </a:rPr>
              <a:t>	free energy structure</a:t>
            </a:r>
          </a:p>
          <a:p>
            <a:r>
              <a:rPr lang="en-US" sz="2400" b="1" dirty="0" smtClean="0">
                <a:solidFill>
                  <a:srgbClr val="0070C0"/>
                </a:solidFill>
              </a:rPr>
              <a:t>O(N</a:t>
            </a:r>
            <a:r>
              <a:rPr lang="en-US" sz="2400" b="1" baseline="30000" dirty="0" smtClean="0">
                <a:solidFill>
                  <a:srgbClr val="0070C0"/>
                </a:solidFill>
              </a:rPr>
              <a:t>2</a:t>
            </a:r>
            <a:r>
              <a:rPr lang="en-US" sz="2400" b="1" dirty="0" smtClean="0">
                <a:solidFill>
                  <a:srgbClr val="0070C0"/>
                </a:solidFill>
              </a:rPr>
              <a:t>) memory storage</a:t>
            </a:r>
          </a:p>
          <a:p>
            <a:r>
              <a:rPr lang="en-US" sz="2400" b="1" dirty="0" smtClean="0">
                <a:solidFill>
                  <a:srgbClr val="0070C0"/>
                </a:solidFill>
              </a:rPr>
              <a:t>O(N</a:t>
            </a:r>
            <a:r>
              <a:rPr lang="en-US" sz="2400" b="1" baseline="30000" dirty="0" smtClean="0">
                <a:solidFill>
                  <a:srgbClr val="0070C0"/>
                </a:solidFill>
              </a:rPr>
              <a:t>3</a:t>
            </a:r>
            <a:r>
              <a:rPr lang="en-US" sz="2400" b="1" dirty="0" smtClean="0">
                <a:solidFill>
                  <a:srgbClr val="0070C0"/>
                </a:solidFill>
              </a:rPr>
              <a:t>) runtime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599" y="1905000"/>
            <a:ext cx="3619287" cy="1382367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65700" y="1917700"/>
            <a:ext cx="2919404" cy="1384300"/>
          </a:xfrm>
          <a:prstGeom prst="rect">
            <a:avLst/>
          </a:prstGeom>
          <a:noFill/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975" y="4359678"/>
            <a:ext cx="4636925" cy="2449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1230</TotalTime>
  <Words>679</Words>
  <Application>Microsoft Office PowerPoint</Application>
  <PresentationFormat>On-screen Show (4:3)</PresentationFormat>
  <Paragraphs>152</Paragraphs>
  <Slides>25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Default Design</vt:lpstr>
      <vt:lpstr>Image</vt:lpstr>
      <vt:lpstr>CS ChemDraw Drawing</vt:lpstr>
      <vt:lpstr>Document</vt:lpstr>
      <vt:lpstr>  Progress toward Predicting Viral RNA Structure from Sequence:  How Parallel Computing can Help Solve the RNA Folding Problem  Susan J. Schroeder University of Oklahoma October 7, 2008 </vt:lpstr>
      <vt:lpstr>Slide 2</vt:lpstr>
      <vt:lpstr>RNA</vt:lpstr>
      <vt:lpstr>Sequence    Structure    Function</vt:lpstr>
      <vt:lpstr>RNA Folding Problem</vt:lpstr>
      <vt:lpstr>Slide 6</vt:lpstr>
      <vt:lpstr>Slide 7</vt:lpstr>
      <vt:lpstr>An example of phylogenetic alignment and structure prediction for RNAse P</vt:lpstr>
      <vt:lpstr>How Dynamic Programming Algorithms Calculate RNA Secondary Structure</vt:lpstr>
      <vt:lpstr>Slide 10</vt:lpstr>
      <vt:lpstr>Slide 11</vt:lpstr>
      <vt:lpstr>RNAStructure Predicts Secondary Structure Well</vt:lpstr>
      <vt:lpstr>Slide 13</vt:lpstr>
      <vt:lpstr>Slide 14</vt:lpstr>
      <vt:lpstr>STMV RNA folding problem</vt:lpstr>
      <vt:lpstr>Current model for STMV RNA</vt:lpstr>
      <vt:lpstr>Nussinov algorithms for maximizing matches and blocks</vt:lpstr>
      <vt:lpstr>Combinatorial Search of STMV RNA</vt:lpstr>
      <vt:lpstr>Many more possible structures contain 30 imperfect helices in the STMV sequence</vt:lpstr>
      <vt:lpstr>Chemical modification data restrains possible base pairing</vt:lpstr>
      <vt:lpstr>Including Results from Chemical Probing Improves Secondary Structure Prediction</vt:lpstr>
      <vt:lpstr>Slide 22</vt:lpstr>
      <vt:lpstr>Slide 23</vt:lpstr>
      <vt:lpstr>How can Parallel Computing Help Solve the RNA Folding Problem?</vt:lpstr>
      <vt:lpstr>Acknowledgements </vt:lpstr>
    </vt:vector>
  </TitlesOfParts>
  <Company> MeMyself&amp;I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Susan</dc:creator>
  <cp:lastModifiedBy>casmaster</cp:lastModifiedBy>
  <cp:revision>98</cp:revision>
  <dcterms:created xsi:type="dcterms:W3CDTF">2005-09-18T19:50:05Z</dcterms:created>
  <dcterms:modified xsi:type="dcterms:W3CDTF">2008-10-08T18:39:06Z</dcterms:modified>
</cp:coreProperties>
</file>