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65"/>
  </p:notesMasterIdLst>
  <p:sldIdLst>
    <p:sldId id="258" r:id="rId6"/>
    <p:sldId id="257" r:id="rId7"/>
    <p:sldId id="287" r:id="rId8"/>
    <p:sldId id="339" r:id="rId9"/>
    <p:sldId id="268" r:id="rId10"/>
    <p:sldId id="274" r:id="rId11"/>
    <p:sldId id="341" r:id="rId12"/>
    <p:sldId id="342" r:id="rId13"/>
    <p:sldId id="343" r:id="rId14"/>
    <p:sldId id="349" r:id="rId15"/>
    <p:sldId id="344" r:id="rId16"/>
    <p:sldId id="345" r:id="rId17"/>
    <p:sldId id="346" r:id="rId18"/>
    <p:sldId id="347" r:id="rId19"/>
    <p:sldId id="348" r:id="rId20"/>
    <p:sldId id="351" r:id="rId21"/>
    <p:sldId id="352" r:id="rId22"/>
    <p:sldId id="353" r:id="rId23"/>
    <p:sldId id="275" r:id="rId24"/>
    <p:sldId id="277" r:id="rId25"/>
    <p:sldId id="276" r:id="rId26"/>
    <p:sldId id="278" r:id="rId27"/>
    <p:sldId id="279" r:id="rId28"/>
    <p:sldId id="340" r:id="rId29"/>
    <p:sldId id="280" r:id="rId30"/>
    <p:sldId id="281" r:id="rId31"/>
    <p:sldId id="283" r:id="rId32"/>
    <p:sldId id="282" r:id="rId33"/>
    <p:sldId id="284" r:id="rId34"/>
    <p:sldId id="285" r:id="rId35"/>
    <p:sldId id="286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980" y="2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E4BC0-AE36-454D-B13E-720F63B37E18}" type="datetimeFigureOut">
              <a:rPr lang="en-US" smtClean="0"/>
              <a:t>11/26/2013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EF20A-3B95-4076-91C2-8672F20DE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0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C0962B9-219A-4704-B5DE-B5006B01FF40}" type="datetime1">
              <a:rPr lang="en-US" smtClean="0"/>
              <a:t>11/26/2013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44D213-106F-46CF-BF44-8E79E2954EBE}" type="datetime1">
              <a:rPr lang="en-US" smtClean="0"/>
              <a:t>11/26/2013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592" y="2879414"/>
            <a:ext cx="8082608" cy="721035"/>
          </a:xfrm>
          <a:prstGeom prst="rect">
            <a:avLst/>
          </a:prstGeom>
        </p:spPr>
        <p:txBody>
          <a:bodyPr/>
          <a:lstStyle>
            <a:lvl1pPr algn="l">
              <a:defRPr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592" y="3864429"/>
            <a:ext cx="8082608" cy="1910436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Courier New"/>
              <a:buChar char="o"/>
              <a:defRPr sz="2400" b="0" i="0">
                <a:solidFill>
                  <a:schemeClr val="bg1">
                    <a:lumMod val="65000"/>
                  </a:schemeClr>
                </a:solidFill>
                <a:latin typeface="Frutiger LT Std 55 Roman"/>
                <a:cs typeface="Frutiger LT Std 55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49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441440"/>
            <a:ext cx="7129017" cy="781244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58766"/>
            <a:ext cx="8228962" cy="4071141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b="0" i="0">
                <a:latin typeface="Frutiger LT Std 55 Roman"/>
                <a:cs typeface="Frutiger LT Std 55 Roman"/>
              </a:defRPr>
            </a:lvl3pPr>
            <a:lvl4pPr>
              <a:defRPr b="0" i="0">
                <a:latin typeface="Frutiger LT Std 55 Roman"/>
                <a:cs typeface="Frutiger LT Std 55 Roman"/>
              </a:defRPr>
            </a:lvl4pPr>
            <a:lvl5pPr>
              <a:defRPr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2435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8146"/>
            <a:ext cx="2057400" cy="5103101"/>
          </a:xfrm>
          <a:prstGeom prst="rect">
            <a:avLst/>
          </a:prstGeom>
        </p:spPr>
        <p:txBody>
          <a:bodyPr vert="eaVert"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8146"/>
            <a:ext cx="6019800" cy="5103101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2pPr>
            <a:lvl3pPr>
              <a:defRPr sz="2400" b="0" i="0">
                <a:latin typeface="Frutiger LT Std 55 Roman"/>
                <a:cs typeface="Frutiger LT Std 55 Roman"/>
              </a:defRPr>
            </a:lvl3pPr>
            <a:lvl4pPr>
              <a:defRPr sz="2400" b="0" i="0">
                <a:latin typeface="Frutiger LT Std 55 Roman"/>
                <a:cs typeface="Frutiger LT Std 55 Roman"/>
              </a:defRPr>
            </a:lvl4pPr>
            <a:lvl5pPr>
              <a:defRPr sz="2400"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5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859"/>
            <a:ext cx="8229600" cy="58807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7858"/>
            <a:ext cx="8229600" cy="3858306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solidFill>
                  <a:srgbClr val="A6A6A6"/>
                </a:solidFill>
                <a:latin typeface="Frutiger LT Std 55 Roman"/>
                <a:cs typeface="Frutiger LT Std 55 Roman"/>
              </a:defRPr>
            </a:lvl1pPr>
            <a:lvl2pPr marL="742950" indent="-28575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2pPr>
            <a:lvl3pPr marL="11430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3pPr>
            <a:lvl4pPr marL="16002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4pPr>
            <a:lvl5pPr marL="2057400" indent="-2286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43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1.0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17"/>
            <a:ext cx="9144000" cy="608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80" y="2936975"/>
            <a:ext cx="8213418" cy="918701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none">
                <a:solidFill>
                  <a:srgbClr val="FFFFFF"/>
                </a:solidFill>
                <a:latin typeface="Frutiger LT Std 55 Roman"/>
                <a:cs typeface="Frutiger LT Std 55 Roman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980" y="3855676"/>
            <a:ext cx="8213418" cy="541664"/>
          </a:xfrm>
          <a:prstGeom prst="rect">
            <a:avLst/>
          </a:prstGeom>
        </p:spPr>
        <p:txBody>
          <a:bodyPr anchor="b"/>
          <a:lstStyle>
            <a:lvl1pPr marL="342900" indent="-342900">
              <a:buFont typeface="Courier New"/>
              <a:buChar char="o"/>
              <a:defRPr sz="2400" b="0" i="0">
                <a:solidFill>
                  <a:schemeClr val="bg1"/>
                </a:solidFill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91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92" y="1430038"/>
            <a:ext cx="8311208" cy="657843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592" y="2370106"/>
            <a:ext cx="4038600" cy="4127842"/>
          </a:xfrm>
          <a:prstGeom prst="rect">
            <a:avLst/>
          </a:prstGeom>
          <a:solidFill>
            <a:srgbClr val="95B3D7">
              <a:alpha val="50000"/>
            </a:srgb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sz="2400" b="0" i="0">
                <a:latin typeface="Frutiger LT Std 55 Roman"/>
                <a:cs typeface="Frutiger LT Std 55 Roman"/>
              </a:defRPr>
            </a:lvl3pPr>
            <a:lvl4pPr>
              <a:defRPr sz="2400" b="0" i="0">
                <a:latin typeface="Frutiger LT Std 55 Roman"/>
                <a:cs typeface="Frutiger LT Std 55 Roman"/>
              </a:defRPr>
            </a:lvl4pPr>
            <a:lvl5pPr>
              <a:defRPr sz="2400" b="0" i="0">
                <a:latin typeface="Frutiger LT Std 55 Roman"/>
                <a:cs typeface="Frutiger LT Std 55 Roman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70106"/>
            <a:ext cx="4038600" cy="41278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 b="0" i="0">
                <a:latin typeface="Frutiger LT Std 55 Roman"/>
                <a:cs typeface="Frutiger LT Std 55 Roman"/>
              </a:defRPr>
            </a:lvl1pPr>
            <a:lvl2pPr>
              <a:defRPr sz="2400" b="0" i="0">
                <a:latin typeface="Frutiger LT Std 55 Roman"/>
                <a:cs typeface="Frutiger LT Std 55 Roman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801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1337"/>
            <a:ext cx="8245433" cy="723302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320" y="2256699"/>
            <a:ext cx="4040188" cy="4236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Frutiger LT Std 65 Bold"/>
                <a:cs typeface="Frutiger LT Std 65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05217"/>
            <a:ext cx="4005713" cy="3670050"/>
          </a:xfrm>
          <a:prstGeom prst="rect">
            <a:avLst/>
          </a:prstGeom>
          <a:solidFill>
            <a:srgbClr val="95B3D7">
              <a:alpha val="48000"/>
            </a:srgb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2260881"/>
            <a:ext cx="4041775" cy="419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Frutiger LT Std 65 Bold"/>
                <a:cs typeface="Frutiger LT Std 65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05217"/>
            <a:ext cx="4041775" cy="367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>
              <a:buFont typeface="Courier New"/>
              <a:buChar char="o"/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7164"/>
            <a:ext cx="8229600" cy="682199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Frutiger LT Std 55 Roman"/>
                <a:cs typeface="Frutiger LT Std 55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8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55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92785"/>
            <a:ext cx="3008313" cy="385568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latin typeface="Frutiger LT Std 65 Bold"/>
                <a:cs typeface="Frutiger LT Std 65 Bold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2785"/>
            <a:ext cx="5111750" cy="5148462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/>
              <a:buChar char="o"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498"/>
            <a:ext cx="3008313" cy="4524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7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81445"/>
            <a:ext cx="5486400" cy="3753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Frutiger LT Std 55 Roman"/>
                <a:cs typeface="Frutiger LT Std 55 Roma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43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1.0.ps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7218"/>
          </a:xfrm>
          <a:prstGeom prst="rect">
            <a:avLst/>
          </a:prstGeom>
        </p:spPr>
      </p:pic>
      <p:pic>
        <p:nvPicPr>
          <p:cNvPr id="4" name="Picture 3" descr="whitelogo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99" y="-732014"/>
            <a:ext cx="2421421" cy="24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cer.ou.edu/ostemmp.php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cer.ou.edu/ostemmp.php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cer.ou.edu/ostemmp.ph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cer.ou.edu/ostemmp.ph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scer.ou.edu/ostemmp.ph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oscer.ou.edu/ostemmp.ph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scer.ou.edu/ostemmp.php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zanegray/Dropbox/Presentations/CVTC/CVTC%20Preso/swordfish.mp4" TargetMode="External"/><Relationship Id="rId1" Type="http://schemas.microsoft.com/office/2007/relationships/media" Target="file://localhost/Users/zanegray/Dropbox/Presentations/CVTC/CVTC%20Preso/swordfish.mp4" TargetMode="Externa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zanegray/Desktop/MATC%20Preso/UnixSystem.mp4" TargetMode="External"/><Relationship Id="rId1" Type="http://schemas.microsoft.com/office/2007/relationships/media" Target="file://localhost/Users/zanegray/Desktop/MATC%20Preso/UnixSystem.mp4" TargetMode="Externa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zanegray/Desktop/MATC%20Preso/Office_Space_Clip.m4v.mp4" TargetMode="External"/><Relationship Id="rId1" Type="http://schemas.microsoft.com/office/2007/relationships/media" Target="file://localhost/Users/zanegray/Desktop/MATC%20Preso/Office_Space_Clip.m4v.mp4" TargetMode="Externa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pmo@ou.edu" TargetMode="External"/><Relationship Id="rId2" Type="http://schemas.openxmlformats.org/officeDocument/2006/relationships/hyperlink" Target="mailto:network@o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mailto:oknetworkmentor@groups.facebook.com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jobs.ou.edu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zanegray/Dropbox/Presentations/CVTC/CVTC%20Preso/Minority-Report.mp4" TargetMode="External"/><Relationship Id="rId1" Type="http://schemas.microsoft.com/office/2007/relationships/media" Target="file://localhost/Users/zanegray/Dropbox/Presentations/CVTC/CVTC%20Preso/Minority-Report.mp4" TargetMode="Externa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zanegray/Dropbox/Presentations/CVTC/CVTC%20Preso/Star%20Trek%20-%20Picard%20Has%20iPad.mp4" TargetMode="External"/><Relationship Id="rId1" Type="http://schemas.microsoft.com/office/2007/relationships/media" Target="file://localhost/Users/zanegray/Dropbox/Presentations/CVTC/CVTC%20Preso/Star%20Trek%20-%20Picard%20Has%20iPad.mp4" TargetMode="Externa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cer.ou.edu/ostemmp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cer.ou.edu/ostemmp.ph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cer.ou.edu/ostemmp.ph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90600" y="1828800"/>
            <a:ext cx="7772400" cy="1143000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rgbClr val="FFFFFF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5334000" y="3809998"/>
            <a:ext cx="3429000" cy="1276350"/>
            <a:chOff x="1824" y="3168"/>
            <a:chExt cx="2160" cy="804"/>
          </a:xfrm>
        </p:grpSpPr>
        <p:pic>
          <p:nvPicPr>
            <p:cNvPr id="10" name="Picture 7" descr="ouit_logo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68"/>
              <a:ext cx="1536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ou201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64"/>
              <a:ext cx="432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635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990600"/>
            <a:ext cx="708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Oklahoma Science, Technology, Engineering, and Mathematics Mentorship Program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37" y="3962398"/>
            <a:ext cx="2041585" cy="901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162" y="3809998"/>
            <a:ext cx="1730963" cy="12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1872" y="5299542"/>
            <a:ext cx="1783320" cy="1358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4652" y="5299543"/>
            <a:ext cx="2958114" cy="13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157452"/>
            <a:ext cx="8229600" cy="58807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Leadership and Project Management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342"/>
            <a:ext cx="8229600" cy="41237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</a:t>
            </a:r>
            <a:r>
              <a:rPr lang="en-US" dirty="0" smtClean="0">
                <a:solidFill>
                  <a:schemeClr val="tx1"/>
                </a:solidFill>
              </a:rPr>
              <a:t>Trust		</a:t>
            </a:r>
            <a:r>
              <a:rPr lang="en-US" dirty="0" smtClean="0">
                <a:solidFill>
                  <a:schemeClr val="tx1"/>
                </a:solidFill>
              </a:rPr>
              <a:t>Productivity</a:t>
            </a:r>
            <a:r>
              <a:rPr lang="en-US" dirty="0" smtClean="0">
                <a:solidFill>
                  <a:schemeClr val="tx1"/>
                </a:solidFill>
              </a:rPr>
              <a:t>		  Cost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79641" y="2816350"/>
            <a:ext cx="0" cy="874295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15705" y="2816350"/>
            <a:ext cx="0" cy="874295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23169" y="2743198"/>
            <a:ext cx="0" cy="874293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36192" y="4597646"/>
            <a:ext cx="497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utiger LT Std 55 Roman"/>
              </a:rPr>
              <a:t>   Trust</a:t>
            </a: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400" dirty="0" smtClean="0">
                <a:latin typeface="Frutiger LT Std 55 Roman"/>
              </a:rPr>
              <a:t>Productivity</a:t>
            </a:r>
            <a:r>
              <a:rPr lang="en-US" sz="2400" dirty="0" smtClean="0">
                <a:latin typeface="Frutiger LT Std 55 Roman"/>
              </a:rPr>
              <a:t>		</a:t>
            </a:r>
            <a:r>
              <a:rPr lang="en-US" sz="2400" dirty="0" smtClean="0">
                <a:latin typeface="Frutiger LT Std 55 Roman"/>
              </a:rPr>
              <a:t>Cost</a:t>
            </a:r>
            <a:endParaRPr lang="en-US" sz="2400" dirty="0">
              <a:latin typeface="Frutiger LT Std 55 Roman"/>
            </a:endParaRPr>
          </a:p>
        </p:txBody>
      </p:sp>
      <p:cxnSp>
        <p:nvCxnSpPr>
          <p:cNvPr id="25" name="Straight Connector 24"/>
          <p:cNvCxnSpPr>
            <a:stCxn id="3" idx="1"/>
          </p:cNvCxnSpPr>
          <p:nvPr/>
        </p:nvCxnSpPr>
        <p:spPr>
          <a:xfrm>
            <a:off x="457200" y="3752241"/>
            <a:ext cx="79187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60066" y="5318758"/>
            <a:ext cx="0" cy="874295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179641" y="5245606"/>
            <a:ext cx="0" cy="874293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197738" y="5245606"/>
            <a:ext cx="0" cy="874293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437933" y="6379346"/>
            <a:ext cx="5671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www.oscer.ou.edu/ostemmp.php</a:t>
            </a:r>
            <a:r>
              <a:rPr lang="en-US" dirty="0" smtClean="0"/>
              <a:t>                           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2268538"/>
            <a:ext cx="5762625" cy="3857625"/>
          </a:xfrm>
        </p:spPr>
      </p:pic>
      <p:sp>
        <p:nvSpPr>
          <p:cNvPr id="3" name="TextBox 2"/>
          <p:cNvSpPr txBox="1"/>
          <p:nvPr/>
        </p:nvSpPr>
        <p:spPr>
          <a:xfrm>
            <a:off x="320842" y="136358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rutiger LT Std 55 Roman"/>
              </a:rPr>
              <a:t>My Journey</a:t>
            </a:r>
            <a:endParaRPr lang="en-US" sz="3600" dirty="0">
              <a:solidFill>
                <a:schemeClr val="bg1"/>
              </a:solidFill>
              <a:latin typeface="Frutiger LT Std 55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1666" y="6371772"/>
            <a:ext cx="5828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www.oscer.ou.edu/ostemmp.php</a:t>
            </a:r>
            <a:r>
              <a:rPr lang="en-US" dirty="0" smtClean="0"/>
              <a:t>                                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0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5" y="183574"/>
            <a:ext cx="8229600" cy="5880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Lisa Hendrix, PMP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610132"/>
            <a:ext cx="8229600" cy="38583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Began my career at OU IT in 1999 in Telecommunications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Bachelors of Liberal Studies 2002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Changed positions 5 times in 6 years.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Project Management Office was formed in 2005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First Project was implementation of online parking permits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Credentials</a:t>
            </a:r>
            <a:r>
              <a:rPr lang="en-US" dirty="0">
                <a:solidFill>
                  <a:schemeClr val="tx1"/>
                </a:solidFill>
              </a:rPr>
              <a:t>, PMP- 2009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New Construction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Service Level Agreement Rep- Expanded my horizon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3381" y="6306926"/>
            <a:ext cx="5768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www.oscer.ou.edu/ostemmp.php</a:t>
            </a:r>
            <a:r>
              <a:rPr lang="en-US" dirty="0" smtClean="0"/>
              <a:t>                                 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89" y="215659"/>
            <a:ext cx="8229600" cy="5880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Career Path….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05"/>
            <a:ext cx="8229600" cy="38583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Shift to Portfolio Management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Opportunity to grow.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Enterprise Portfolio Manager for the Education and Natural Resources Business Segment for the Office of Management and Enterprise Services for the State of Oklahoma.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76 State Agencies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State CIO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770" y="6157989"/>
            <a:ext cx="6010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www.oscer.ou.edu/ostemmp.php</a:t>
            </a:r>
            <a:r>
              <a:rPr lang="en-US" dirty="0" smtClean="0"/>
              <a:t>                                 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70"/>
            <a:ext cx="8229600" cy="5880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Boomer…</a:t>
            </a:r>
            <a:r>
              <a:rPr lang="en-US" dirty="0" err="1" smtClean="0">
                <a:solidFill>
                  <a:schemeClr val="bg1"/>
                </a:solidFill>
              </a:rPr>
              <a:t>ang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Another Opportunity….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Returned to University of Oklahoma in July 2013 after 1 year absence.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Enterprise Portfolio Manager-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Project Management Tool Implementation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Project Governance Implementation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And- moving </a:t>
            </a:r>
            <a:r>
              <a:rPr lang="en-US" dirty="0" smtClean="0"/>
              <a:t>500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servers into a new data center.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1044920"/>
            <a:ext cx="1777003" cy="1691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1665" y="6364705"/>
            <a:ext cx="6069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www.oscer.ou.edu/ostemmp.php</a:t>
            </a:r>
            <a:r>
              <a:rPr lang="en-US" dirty="0" smtClean="0"/>
              <a:t>                                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0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About the OU EPMO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90" y="1371600"/>
            <a:ext cx="8545946" cy="4648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Provide Project Portfolio Management Support to the Organization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/>
                <a:cs typeface="Arial"/>
              </a:rPr>
              <a:t>Conduct Portfolio Review with Each Group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/>
                <a:cs typeface="Arial"/>
              </a:rPr>
              <a:t>Manage Large Scale Projects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/>
                <a:cs typeface="Arial"/>
              </a:rPr>
              <a:t>Provide insights on: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/>
                <a:cs typeface="Arial"/>
              </a:rPr>
              <a:t>Organizational Resources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/>
                <a:cs typeface="Arial"/>
              </a:rPr>
              <a:t>Projects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/>
                <a:cs typeface="Arial"/>
              </a:rPr>
              <a:t>Project Portfolio Governance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http://www.oscer.ou.edu/oitmp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4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143470"/>
            <a:ext cx="8229600" cy="5880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Tools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3381" y="6396608"/>
            <a:ext cx="6033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www.oscer.ou.edu/ostemmp.php</a:t>
            </a:r>
            <a:r>
              <a:rPr lang="en-US" dirty="0" smtClean="0"/>
              <a:t>                                   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632" y="1645298"/>
            <a:ext cx="8229600" cy="383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36" y="1076440"/>
            <a:ext cx="8133347" cy="5653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6358"/>
            <a:ext cx="243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rutiger LT Std 55 Roman"/>
              </a:rPr>
              <a:t>Reporting</a:t>
            </a:r>
            <a:endParaRPr lang="en-US" sz="3600" dirty="0">
              <a:solidFill>
                <a:schemeClr val="bg1"/>
              </a:solidFill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9785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6" y="191596"/>
            <a:ext cx="8229600" cy="5880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Resource Management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926" y="2305018"/>
            <a:ext cx="8229600" cy="73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6" y="3076695"/>
            <a:ext cx="8229600" cy="1759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9107" y="5931568"/>
            <a:ext cx="5584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www.oscer.ou.edu/ostemmp.php</a:t>
            </a:r>
            <a:r>
              <a:rPr lang="en-US" dirty="0" smtClean="0"/>
              <a:t>                          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82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About Me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/>
              <a:t>Zane Gray: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B.S. Chemical Engineering (OU 1996)</a:t>
            </a:r>
          </a:p>
          <a:p>
            <a:pPr lvl="1"/>
            <a:r>
              <a:rPr lang="en-US" dirty="0" smtClean="0"/>
              <a:t>USAF network deployments (1996-2001)</a:t>
            </a:r>
          </a:p>
          <a:p>
            <a:pPr lvl="1"/>
            <a:r>
              <a:rPr lang="en-US" dirty="0" smtClean="0"/>
              <a:t>OU computer networking (2001-present)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Married since 1993 to an OSSM </a:t>
            </a:r>
            <a:r>
              <a:rPr lang="en-US" dirty="0" err="1" smtClean="0"/>
              <a:t>alumn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Nine (yes, “9”) kids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ball python (I hate snakes!)</a:t>
            </a:r>
          </a:p>
          <a:p>
            <a:pPr lvl="1"/>
            <a:r>
              <a:rPr lang="en-US" dirty="0" smtClean="0"/>
              <a:t>Two cats (adopted strays)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What is the OSTEMMP?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Oklahoma STEM Mentorship Program is an educational outreach connecting networking professionals from OU, OSU, </a:t>
            </a:r>
            <a:r>
              <a:rPr lang="en-US" dirty="0" err="1" smtClean="0">
                <a:solidFill>
                  <a:schemeClr val="tx1"/>
                </a:solidFill>
              </a:rPr>
              <a:t>OneNet</a:t>
            </a:r>
            <a:r>
              <a:rPr lang="en-US" dirty="0" smtClean="0">
                <a:solidFill>
                  <a:schemeClr val="tx1"/>
                </a:solidFill>
              </a:rPr>
              <a:t>, and other institutions with students in the technology field.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It is part of an NSF grant to enhance Oklahoma’s educational and research capability through network improvements.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 smtClean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So, what’s it like?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Warning… PG-13 material ahead!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swordfish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966768"/>
            <a:ext cx="8095673" cy="42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0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About My Job (Manager)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90" y="1371600"/>
            <a:ext cx="8545946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 IT Network Services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Connect 200,000+ “unique” devices this year!</a:t>
            </a:r>
          </a:p>
          <a:p>
            <a:pPr lvl="1"/>
            <a:r>
              <a:rPr lang="en-US" dirty="0" smtClean="0"/>
              <a:t>Support 30,000+ “wireless” users every day.</a:t>
            </a:r>
          </a:p>
          <a:p>
            <a:pPr lvl="1"/>
            <a:r>
              <a:rPr lang="en-US" dirty="0" smtClean="0"/>
              <a:t>Support 15,000+ “wired” devices every day.</a:t>
            </a:r>
          </a:p>
          <a:p>
            <a:pPr lvl="1"/>
            <a:r>
              <a:rPr lang="en-US" dirty="0" smtClean="0"/>
              <a:t>Support ~2000 wireless access points</a:t>
            </a:r>
          </a:p>
          <a:p>
            <a:pPr lvl="1"/>
            <a:r>
              <a:rPr lang="en-US" dirty="0" smtClean="0"/>
              <a:t>Support ~1200 security cameras</a:t>
            </a:r>
          </a:p>
          <a:p>
            <a:pPr lvl="1"/>
            <a:r>
              <a:rPr lang="en-US" dirty="0" smtClean="0"/>
              <a:t>Support ~1250 network switches and routers</a:t>
            </a:r>
          </a:p>
          <a:p>
            <a:pPr lvl="1"/>
            <a:r>
              <a:rPr lang="en-US" dirty="0" smtClean="0"/>
              <a:t>Support ~8000 telephony devices (VoIP and analog)</a:t>
            </a:r>
          </a:p>
          <a:p>
            <a:pPr lvl="1"/>
            <a:r>
              <a:rPr lang="en-US" dirty="0" smtClean="0"/>
              <a:t>Over 200 physical and virtual servers</a:t>
            </a:r>
          </a:p>
          <a:p>
            <a:pPr lvl="1"/>
            <a:r>
              <a:rPr lang="en-US" dirty="0" smtClean="0"/>
              <a:t>Migrating to a single datacenter that spans three cities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36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Strategic Planning and 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2" y="1029773"/>
            <a:ext cx="3587015" cy="2711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20" y="1601868"/>
            <a:ext cx="4328738" cy="3267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305" y="3235385"/>
            <a:ext cx="3889176" cy="29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3"/>
            <a:ext cx="7793038" cy="677863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National Research &amp; Education 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Networks (World-Wide)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736" b="1736"/>
          <a:stretch>
            <a:fillRect/>
          </a:stretch>
        </p:blipFill>
        <p:spPr>
          <a:xfrm>
            <a:off x="375223" y="1258610"/>
            <a:ext cx="3708734" cy="217531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99" y="1500239"/>
            <a:ext cx="3589301" cy="169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99" y="3201269"/>
            <a:ext cx="4043555" cy="2880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23" y="3539233"/>
            <a:ext cx="4015176" cy="25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38" y="128674"/>
            <a:ext cx="7793038" cy="6778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Trends in Technology Landscapes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17" y="1001050"/>
            <a:ext cx="3949911" cy="2937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2564" y="5650371"/>
            <a:ext cx="186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Visualization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54" y="3537996"/>
            <a:ext cx="5194089" cy="2112375"/>
          </a:xfrm>
          <a:prstGeom prst="rect">
            <a:avLst/>
          </a:prstGeom>
          <a:ln>
            <a:solidFill>
              <a:schemeClr val="tx1">
                <a:alpha val="99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483143" y="3843321"/>
            <a:ext cx="296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Defined Networking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21" y="1001050"/>
            <a:ext cx="3167147" cy="21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Do We Manage It All?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UnixSystem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457" y="1040244"/>
            <a:ext cx="6904181" cy="5131955"/>
          </a:xfr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gra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86872"/>
            <a:ext cx="5651425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3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3663950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4971404" cy="3295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48000"/>
            <a:ext cx="4083050" cy="3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8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23" y="1549982"/>
            <a:ext cx="2701245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24" y="3835982"/>
            <a:ext cx="2689931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24" y="1549982"/>
            <a:ext cx="3020785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224" y="3657600"/>
            <a:ext cx="2819400" cy="20890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224" y="1168982"/>
            <a:ext cx="300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OS’ (1980’s and Today)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0824" y="1168982"/>
            <a:ext cx="326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OS’ (1980’s and Today)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Tools of the Trade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23273" y="1085273"/>
            <a:ext cx="8211127" cy="493452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But that’s changing!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TRILL</a:t>
            </a:r>
          </a:p>
          <a:p>
            <a:pPr lvl="1"/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en-US" dirty="0" smtClean="0"/>
              <a:t>CAPWAP</a:t>
            </a:r>
          </a:p>
          <a:p>
            <a:pPr lvl="1"/>
            <a:r>
              <a:rPr lang="en-US" dirty="0" smtClean="0"/>
              <a:t>~50% Parity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09090"/>
            <a:ext cx="5181995" cy="40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Job Shadowing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goal</a:t>
            </a:r>
            <a:r>
              <a:rPr lang="en-US" dirty="0">
                <a:solidFill>
                  <a:schemeClr val="tx1"/>
                </a:solidFill>
              </a:rPr>
              <a:t>: 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i="1" dirty="0" smtClean="0">
                <a:solidFill>
                  <a:srgbClr val="008000"/>
                </a:solidFill>
              </a:rPr>
              <a:t>IDENTIFY, DEVELOP </a:t>
            </a:r>
            <a:r>
              <a:rPr lang="en-US" sz="3000" b="1" i="1" dirty="0">
                <a:solidFill>
                  <a:srgbClr val="008000"/>
                </a:solidFill>
              </a:rPr>
              <a:t>and </a:t>
            </a:r>
            <a:r>
              <a:rPr lang="en-US" sz="3000" b="1" i="1" dirty="0" smtClean="0">
                <a:solidFill>
                  <a:srgbClr val="008000"/>
                </a:solidFill>
              </a:rPr>
              <a:t>RECRUIT Talent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Activities include:</a:t>
            </a:r>
          </a:p>
          <a:p>
            <a:pPr lvl="1"/>
            <a:r>
              <a:rPr lang="en-US" dirty="0"/>
              <a:t>Presentations to students throughout OK</a:t>
            </a:r>
          </a:p>
          <a:p>
            <a:pPr lvl="1"/>
            <a:r>
              <a:rPr lang="en-US" dirty="0"/>
              <a:t>Job shadowing opportunities (on-site &amp; virtual)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0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Troubleshooting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7709" y="1049418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 for Network Engineers…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the OSI model.  It will save you days of troubleshooting time!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4" y="2673008"/>
            <a:ext cx="41964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43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Troubleshooting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00787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03707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" y="1371600"/>
            <a:ext cx="7913370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070" y="4038600"/>
            <a:ext cx="1714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8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Operations &amp; Maintenance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Content Placeholder 6" descr="HPOV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279" r="-3279"/>
          <a:stretch>
            <a:fillRect/>
          </a:stretch>
        </p:blipFill>
        <p:spPr>
          <a:xfrm>
            <a:off x="609600" y="1371600"/>
            <a:ext cx="7924800" cy="4648200"/>
          </a:xfrm>
        </p:spPr>
      </p:pic>
      <p:pic>
        <p:nvPicPr>
          <p:cNvPr id="6" name="Picture 5" descr="VitalSu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10000"/>
            <a:ext cx="2993155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24200"/>
            <a:ext cx="3457222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3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Change Management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533400" y="1117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Change Management and Control is a Necessary Evil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Compliance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Audit Trail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05000"/>
            <a:ext cx="566632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8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Change Control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41889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AAA</a:t>
            </a:r>
          </a:p>
          <a:p>
            <a:pPr lvl="1"/>
            <a:r>
              <a:rPr lang="en-US" dirty="0" smtClean="0"/>
              <a:t>Authentication</a:t>
            </a:r>
          </a:p>
          <a:p>
            <a:pPr lvl="1"/>
            <a:r>
              <a:rPr lang="en-US" dirty="0" smtClean="0"/>
              <a:t>Authorization</a:t>
            </a:r>
          </a:p>
          <a:p>
            <a:pPr lvl="1"/>
            <a:r>
              <a:rPr lang="en-US" dirty="0" smtClean="0"/>
              <a:t>Accounting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43200"/>
            <a:ext cx="5715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82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So, What is it Like to be Me?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Office_Space_Clip.m4v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545" y="1246910"/>
            <a:ext cx="6913275" cy="46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18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09" y="977075"/>
            <a:ext cx="6275115" cy="51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63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273" y="1293092"/>
            <a:ext cx="7880927" cy="4745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Prioritize!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Know what is important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the “immediate” overshadow the “important”</a:t>
            </a:r>
          </a:p>
          <a:p>
            <a:pPr lvl="1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Delegate!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Know when to ask for help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Build a circle of trust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Give credit where it is due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4182" y="1154544"/>
            <a:ext cx="79040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to know your customer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out from behind the desk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Don’t be afraid 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to drop in on someone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Follow up on issues</a:t>
            </a:r>
          </a:p>
          <a:p>
            <a:pPr lvl="1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Overcome fears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Step out of the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  <a:cs typeface="Arial"/>
              </a:rPr>
              <a:t>“comfort zone”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Take charge when things are going wrong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accountable (</a:t>
            </a:r>
            <a:r>
              <a:rPr lang="en-US" sz="2400" b="1" u="sng" kern="0" dirty="0" smtClean="0">
                <a:solidFill>
                  <a:srgbClr val="000000"/>
                </a:solidFill>
                <a:latin typeface="Arial"/>
                <a:cs typeface="Arial"/>
              </a:rPr>
              <a:t>it’s OK to be wrong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246909"/>
            <a:ext cx="65532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the trusted advisor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Subject matter expert in your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both the “trees” as well as the “forest”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724150"/>
            <a:ext cx="5181496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Job Shadowing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On-Site</a:t>
            </a:r>
          </a:p>
          <a:p>
            <a:pPr lvl="1"/>
            <a:r>
              <a:rPr lang="en-US" sz="2000" dirty="0" smtClean="0"/>
              <a:t>Schedule a time with us to see what we do!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Virtual</a:t>
            </a:r>
          </a:p>
          <a:p>
            <a:pPr lvl="1"/>
            <a:r>
              <a:rPr lang="en-US" sz="2000" dirty="0" smtClean="0"/>
              <a:t>e-mail us at </a:t>
            </a:r>
            <a:r>
              <a:rPr lang="en-US" sz="2000" dirty="0" smtClean="0">
                <a:hlinkClick r:id="rId2"/>
              </a:rPr>
              <a:t>network@ou.edu</a:t>
            </a:r>
            <a:r>
              <a:rPr lang="en-US" sz="2000" dirty="0" smtClean="0"/>
              <a:t> (OU IT Network Team)</a:t>
            </a:r>
          </a:p>
          <a:p>
            <a:pPr lvl="1"/>
            <a:r>
              <a:rPr lang="en-US" sz="2000" dirty="0" smtClean="0"/>
              <a:t>Email us at </a:t>
            </a:r>
            <a:r>
              <a:rPr lang="en-US" sz="2000" dirty="0" smtClean="0">
                <a:hlinkClick r:id="rId3"/>
              </a:rPr>
              <a:t>pmo@ou.edu</a:t>
            </a:r>
            <a:r>
              <a:rPr lang="en-US" sz="2000" dirty="0" smtClean="0"/>
              <a:t> ( OU Enterprise Project </a:t>
            </a:r>
            <a:r>
              <a:rPr lang="en-US" sz="2000" dirty="0" err="1" smtClean="0"/>
              <a:t>Mgmt</a:t>
            </a:r>
            <a:r>
              <a:rPr lang="en-US" sz="2000" dirty="0" smtClean="0"/>
              <a:t> Team)</a:t>
            </a:r>
          </a:p>
          <a:p>
            <a:pPr lvl="1"/>
            <a:r>
              <a:rPr lang="en-US" sz="2000" dirty="0" smtClean="0"/>
              <a:t>Facebook: </a:t>
            </a:r>
            <a:r>
              <a:rPr lang="en-US" sz="2000" dirty="0" smtClean="0">
                <a:hlinkClick r:id="rId4"/>
              </a:rPr>
              <a:t>oknetworkmentor@groups.facebook.com</a:t>
            </a:r>
            <a:endParaRPr lang="en-US" sz="2000" dirty="0" smtClean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513" y="3998362"/>
            <a:ext cx="4811882" cy="217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8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Day in My Life…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62350" cy="3562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1981200"/>
            <a:ext cx="4572000" cy="3102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Have fun!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Breaks can get you out of a rut (not too frequent…)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Make your office the place you enjoy being at.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that person everyone wants to be around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b="1" kern="0" dirty="0" smtClean="0">
                <a:solidFill>
                  <a:srgbClr val="000000"/>
                </a:solidFill>
                <a:latin typeface="Arial"/>
                <a:cs typeface="Arial"/>
              </a:rPr>
              <a:t>Lead by example!</a:t>
            </a:r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Do I Get This Job?!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69" y="1000991"/>
            <a:ext cx="6894946" cy="51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524000"/>
            <a:ext cx="6553200" cy="520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(the basics)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 never look at salary (that’s up to HR)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(under the hood)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doesn’t change jobs every 1 to 2 years (probably won’t last long)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understands the “lingo”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knows how to keep it “brief” but “relevant”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Resume…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Resume…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385733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 Brief Note About Resumes…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brief!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 more than 2 pages (3 at most).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don’t need to write a novel, because we won’t read it.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relevant!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Tailor your resume to match the job you are targeting.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Leave out extraneous details.  These will come out in the interview process.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yourself…. Yourself!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a recruiter/headhunter sell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Interview…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71600"/>
            <a:ext cx="4823316" cy="4800600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76200" y="1371600"/>
            <a:ext cx="7924800" cy="46482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you do it?</a:t>
            </a:r>
          </a:p>
          <a:p>
            <a:pPr lvl="1"/>
            <a:r>
              <a:rPr lang="en-US" dirty="0" smtClean="0"/>
              <a:t>Will you love it?</a:t>
            </a:r>
          </a:p>
          <a:p>
            <a:pPr lvl="1"/>
            <a:r>
              <a:rPr lang="en-US" dirty="0" smtClean="0"/>
              <a:t>Will we like you?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6" y="942653"/>
            <a:ext cx="8838849" cy="524859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Interview…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Preparing yourself…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 before then…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field… this is worth up to 5 years of relevant experience!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Experience… internships during college can be applied toward this (kill two birds at the same time).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Certifications… start small, and work your way up.  Do this during college, or even during high school.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relationships… sometimes, it isn’t </a:t>
            </a:r>
            <a:r>
              <a:rPr lang="en-US" sz="2200" u="sng" kern="0" dirty="0" smtClean="0">
                <a:solidFill>
                  <a:srgbClr val="000000"/>
                </a:solidFill>
                <a:latin typeface="Arial"/>
                <a:cs typeface="Arial"/>
              </a:rPr>
              <a:t>WHAT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 you know, it’s </a:t>
            </a:r>
            <a:r>
              <a:rPr lang="en-US" sz="2200" u="sng" kern="0" dirty="0" smtClean="0">
                <a:solidFill>
                  <a:srgbClr val="000000"/>
                </a:solidFill>
                <a:latin typeface="Arial"/>
                <a:cs typeface="Arial"/>
              </a:rPr>
              <a:t>WHO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 you know.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174" y="4468135"/>
            <a:ext cx="2130081" cy="17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Preparing yourself…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486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Prayer never hurts!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a back-up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someone else critique your resume.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Pass the interview.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 during the interview.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Practice the interview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Thank the interviewer both in person, and later in writing.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40" y="1704064"/>
            <a:ext cx="1408159" cy="14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161" y="1157133"/>
            <a:ext cx="6553200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Money isn’t everything.  There are sometimes trade-offs for higher </a:t>
            </a:r>
          </a:p>
          <a:p>
            <a:pPr lvl="1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r>
              <a:rPr lang="en-US" sz="22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   salaries: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hours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travel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Fewer benefits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Reputation.  Find a place that everyone is talking about.  Ask the people that work there if it is worth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Family friendly environment.  Flexible work hours can be important.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Now, about that job…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66" y="999450"/>
            <a:ext cx="3436526" cy="22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Now, about that job…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Look at the “whole package”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Dress code?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Distance to work?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Free parking?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Starbucks (or pub) nearby?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Shared office space?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Time-off policy?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Condition of office?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Training and learning opportunities!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691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Other Opportunities/Resources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Jobs at OU</a:t>
            </a:r>
          </a:p>
          <a:p>
            <a:pPr lvl="1"/>
            <a:r>
              <a:rPr lang="en-US" dirty="0" smtClean="0">
                <a:hlinkClick r:id="rId2"/>
              </a:rPr>
              <a:t>http://jobs.ou.edu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Jobs at </a:t>
            </a:r>
            <a:r>
              <a:rPr lang="en-US" dirty="0" err="1" smtClean="0">
                <a:solidFill>
                  <a:srgbClr val="000000"/>
                </a:solidFill>
              </a:rPr>
              <a:t>OneNet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www.okhighered.org</a:t>
            </a:r>
            <a:r>
              <a:rPr lang="en-US" dirty="0" smtClean="0"/>
              <a:t>/job-opportunities/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371600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Interview the interviewer.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scared.  This is a two-way partnership.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a guided tour.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to meet your “team”.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the interviewer how they like the job.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This is a long-term commitment!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Trust your instincts!  If your gut says “no”, then turn down the job.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that back out plan in place until the probationary period is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Now, about that job…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1905000"/>
            <a:ext cx="6553200" cy="479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Never compromise your morals.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honest… it’s hard to remember all of the lies you’ve told, and who you told them to.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there for other people… and they will be there for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positive!  It’s contagious.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Congratulations!  But now…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7" y="999615"/>
            <a:ext cx="2808601" cy="35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Congratulations!  But now…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905000"/>
            <a:ext cx="73914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take things personally… in the grand scheme of things, it’s just a job!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Rule your destiny.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outside of your comfort zone. (ref. Office Space, the movie)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Nothing in your job is worth getting angry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Your customer is why you are where you are.  Be there for them.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7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Document everything!  Trust me, it will save you time in the long run.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870938" cy="3200400"/>
          </a:xfrm>
          <a:prstGeom prst="rect">
            <a:avLst/>
          </a:prstGeom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524000"/>
            <a:ext cx="655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the cool toys! 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Minority-Repor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438400"/>
            <a:ext cx="4876800" cy="365760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will never have enough time or money… always have a backup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05200"/>
            <a:ext cx="3289300" cy="2463800"/>
          </a:xfrm>
          <a:prstGeom prst="rect">
            <a:avLst/>
          </a:prstGeom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http://</a:t>
            </a:r>
            <a:r>
              <a:rPr lang="en-US" dirty="0" err="1" smtClean="0"/>
              <a:t>www.oscer.ou.edu</a:t>
            </a:r>
            <a:r>
              <a:rPr lang="en-US" dirty="0" smtClean="0"/>
              <a:t>/</a:t>
            </a:r>
            <a:r>
              <a:rPr lang="en-US" dirty="0" err="1" smtClean="0"/>
              <a:t>ostemmp.php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Be relevant…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3716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Technology changes fast!  Try to keep pace, and don’t wait for “futures”…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Star Trek - Picard Has iPa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667000"/>
            <a:ext cx="4978399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68" y="1140550"/>
            <a:ext cx="5245693" cy="524569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If you got ‘</a:t>
            </a:r>
            <a:r>
              <a:rPr lang="en-US" dirty="0" err="1" smtClean="0">
                <a:solidFill>
                  <a:srgbClr val="FFFFFF"/>
                </a:solidFill>
              </a:rPr>
              <a:t>em</a:t>
            </a:r>
            <a:r>
              <a:rPr lang="en-US" dirty="0" smtClean="0">
                <a:solidFill>
                  <a:srgbClr val="FFFFFF"/>
                </a:solidFill>
              </a:rPr>
              <a:t>, ask ‘</a:t>
            </a:r>
            <a:r>
              <a:rPr lang="en-US" dirty="0" err="1" smtClean="0">
                <a:solidFill>
                  <a:srgbClr val="FFFFFF"/>
                </a:solidFill>
              </a:rPr>
              <a:t>em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113370" y="2065336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Please take a moment to fill out the evaluations…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or NOT!  The evaluations are completely optional!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   No personal or personally identifiable data is collected.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    Data is used by the grant providers to gauge success.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Evaluation Time!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77" y="118268"/>
            <a:ext cx="7793038" cy="6778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The End (about time too…)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95" y="1458022"/>
            <a:ext cx="8251537" cy="56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" y="118268"/>
            <a:ext cx="7793038" cy="6778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About This Presentation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64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What do I do in the IT field?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Lessons learned for getting this job.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Recommendations for keeping the job.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Being successful in this field.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2133600" y="6172200"/>
            <a:ext cx="5240338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www.oscer.ou.edu</a:t>
            </a:r>
            <a:r>
              <a:rPr lang="en-US" dirty="0"/>
              <a:t>/</a:t>
            </a:r>
            <a:r>
              <a:rPr lang="en-US" dirty="0" err="1"/>
              <a:t>ostemmp.php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162800" y="619125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E5B335-BAA7-4B6B-B34D-AA405BF563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743200"/>
            <a:ext cx="331927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3164"/>
            <a:ext cx="8229600" cy="38583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Project management</a:t>
            </a:r>
            <a:r>
              <a:rPr lang="en-US" dirty="0">
                <a:solidFill>
                  <a:schemeClr val="tx1"/>
                </a:solidFill>
              </a:rPr>
              <a:t> is the discipline of planning, organizing, motivating, and controlling resources to achieve specific </a:t>
            </a:r>
            <a:r>
              <a:rPr lang="en-US" dirty="0" smtClean="0">
                <a:solidFill>
                  <a:schemeClr val="tx1"/>
                </a:solidFill>
              </a:rPr>
              <a:t>goals (Wikipedia)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b="1" dirty="0" smtClean="0">
                <a:solidFill>
                  <a:schemeClr val="tx1"/>
                </a:solidFill>
              </a:rPr>
              <a:t>Project</a:t>
            </a:r>
            <a:r>
              <a:rPr lang="en-US" dirty="0" smtClean="0">
                <a:solidFill>
                  <a:schemeClr val="tx1"/>
                </a:solidFill>
              </a:rPr>
              <a:t> is defined as a temporary endeavor designed to produce a unique product, service or result. (PMBOK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At OU- 40 hours or work, OR requires a purchase, OR needs to be tracked for compliance or leadership.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853" y="208547"/>
            <a:ext cx="456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rutiger LT Std 55 Roman"/>
              </a:rPr>
              <a:t>What is…</a:t>
            </a:r>
            <a:endParaRPr lang="en-US" sz="3600" dirty="0">
              <a:solidFill>
                <a:schemeClr val="bg1"/>
              </a:solidFill>
              <a:latin typeface="Frutiger LT Std 55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0694" y="6180039"/>
            <a:ext cx="6136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www.oscer.ou.edu/ostemmp.php</a:t>
            </a:r>
            <a:r>
              <a:rPr lang="en-US" dirty="0" smtClean="0"/>
              <a:t>                                  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71" y="163012"/>
            <a:ext cx="8229600" cy="5880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Lifecycle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714896" y="2543697"/>
            <a:ext cx="1429788" cy="893200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Initiation</a:t>
            </a:r>
            <a:endParaRPr lang="en-US" dirty="0"/>
          </a:p>
        </p:txBody>
      </p:sp>
      <p:sp>
        <p:nvSpPr>
          <p:cNvPr id="12" name="Pentagon 11"/>
          <p:cNvSpPr/>
          <p:nvPr/>
        </p:nvSpPr>
        <p:spPr>
          <a:xfrm>
            <a:off x="2324930" y="2543695"/>
            <a:ext cx="1806495" cy="89320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13" name="Pentagon 12"/>
          <p:cNvSpPr/>
          <p:nvPr/>
        </p:nvSpPr>
        <p:spPr>
          <a:xfrm>
            <a:off x="4311671" y="2543696"/>
            <a:ext cx="1848060" cy="857040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Execution</a:t>
            </a:r>
            <a:endParaRPr lang="en-US" dirty="0"/>
          </a:p>
        </p:txBody>
      </p:sp>
      <p:sp>
        <p:nvSpPr>
          <p:cNvPr id="14" name="Pentagon 13"/>
          <p:cNvSpPr/>
          <p:nvPr/>
        </p:nvSpPr>
        <p:spPr>
          <a:xfrm>
            <a:off x="6356603" y="2543697"/>
            <a:ext cx="1421476" cy="85703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Close-Out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8498" y="3436897"/>
            <a:ext cx="14557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Purpose</a:t>
            </a:r>
          </a:p>
          <a:p>
            <a:r>
              <a:rPr lang="en-US" sz="1200" dirty="0" smtClean="0"/>
              <a:t>Strategic Fit</a:t>
            </a:r>
          </a:p>
          <a:p>
            <a:r>
              <a:rPr lang="en-US" sz="1200" dirty="0" smtClean="0"/>
              <a:t>Objectives</a:t>
            </a:r>
          </a:p>
          <a:p>
            <a:r>
              <a:rPr lang="en-US" sz="1200" dirty="0" smtClean="0"/>
              <a:t>Scope (draft)</a:t>
            </a:r>
          </a:p>
          <a:p>
            <a:r>
              <a:rPr lang="en-US" sz="1200" dirty="0" smtClean="0"/>
              <a:t>Draft Schedule</a:t>
            </a:r>
          </a:p>
          <a:p>
            <a:r>
              <a:rPr lang="en-US" sz="1200" dirty="0" smtClean="0"/>
              <a:t>Budget Estimate</a:t>
            </a:r>
          </a:p>
          <a:p>
            <a:r>
              <a:rPr lang="en-US" sz="1200" dirty="0" smtClean="0"/>
              <a:t>Leadership Approval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415053" y="3436896"/>
            <a:ext cx="1824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Scope-Final</a:t>
            </a:r>
          </a:p>
          <a:p>
            <a:r>
              <a:rPr lang="en-US" sz="1200" dirty="0" smtClean="0"/>
              <a:t>Select Team Members</a:t>
            </a:r>
          </a:p>
          <a:p>
            <a:r>
              <a:rPr lang="en-US" sz="1200" dirty="0" smtClean="0"/>
              <a:t>Plan Deliverables</a:t>
            </a:r>
          </a:p>
          <a:p>
            <a:r>
              <a:rPr lang="en-US" sz="1200" dirty="0" smtClean="0"/>
              <a:t>Quality Plan</a:t>
            </a:r>
          </a:p>
          <a:p>
            <a:r>
              <a:rPr lang="en-US" sz="1200" dirty="0" smtClean="0"/>
              <a:t>Baseline Schedule</a:t>
            </a:r>
          </a:p>
          <a:p>
            <a:r>
              <a:rPr lang="en-US" sz="1200" dirty="0" smtClean="0"/>
              <a:t>Baseline Budget</a:t>
            </a:r>
          </a:p>
          <a:p>
            <a:r>
              <a:rPr lang="en-US" sz="1200" dirty="0" smtClean="0"/>
              <a:t>Risk &amp; Issues Register</a:t>
            </a:r>
          </a:p>
          <a:p>
            <a:r>
              <a:rPr lang="en-US" sz="1200" dirty="0" smtClean="0"/>
              <a:t>Business </a:t>
            </a:r>
            <a:r>
              <a:rPr lang="en-US" sz="1200" dirty="0" smtClean="0"/>
              <a:t>Case</a:t>
            </a:r>
            <a:endParaRPr lang="en-US" sz="1200" dirty="0" smtClean="0"/>
          </a:p>
          <a:p>
            <a:r>
              <a:rPr lang="en-US" sz="1200" dirty="0" smtClean="0"/>
              <a:t>Communications Plan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9490" y="3453522"/>
            <a:ext cx="18334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Production of Deliverables</a:t>
            </a:r>
          </a:p>
          <a:p>
            <a:r>
              <a:rPr lang="en-US" sz="1200" dirty="0" smtClean="0"/>
              <a:t>Monitor/Control</a:t>
            </a:r>
          </a:p>
          <a:p>
            <a:r>
              <a:rPr lang="en-US" sz="1200" dirty="0" smtClean="0"/>
              <a:t>Quality Management</a:t>
            </a:r>
          </a:p>
          <a:p>
            <a:r>
              <a:rPr lang="en-US" sz="1200" dirty="0" smtClean="0"/>
              <a:t>Time Management</a:t>
            </a:r>
          </a:p>
          <a:p>
            <a:r>
              <a:rPr lang="en-US" sz="1200" dirty="0" smtClean="0"/>
              <a:t>Cost Management</a:t>
            </a:r>
          </a:p>
          <a:p>
            <a:r>
              <a:rPr lang="en-US" sz="1200" dirty="0" smtClean="0"/>
              <a:t>Risk Management</a:t>
            </a:r>
          </a:p>
          <a:p>
            <a:r>
              <a:rPr lang="en-US" sz="1200" dirty="0" smtClean="0"/>
              <a:t>Issue Resolution</a:t>
            </a:r>
          </a:p>
          <a:p>
            <a:r>
              <a:rPr lang="en-US" sz="1200" dirty="0" smtClean="0"/>
              <a:t>Change Control</a:t>
            </a:r>
          </a:p>
          <a:p>
            <a:r>
              <a:rPr lang="en-US" sz="1200" dirty="0" smtClean="0"/>
              <a:t>Reporting</a:t>
            </a:r>
          </a:p>
          <a:p>
            <a:r>
              <a:rPr lang="en-US" sz="1200" dirty="0" smtClean="0"/>
              <a:t>Communications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299937" y="3445209"/>
            <a:ext cx="2466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Celebrate!</a:t>
            </a:r>
          </a:p>
          <a:p>
            <a:r>
              <a:rPr lang="en-US" sz="1200" dirty="0" smtClean="0"/>
              <a:t>Contract Closeout</a:t>
            </a:r>
          </a:p>
          <a:p>
            <a:r>
              <a:rPr lang="en-US" sz="1200" dirty="0" smtClean="0"/>
              <a:t>Team Feedback</a:t>
            </a:r>
          </a:p>
          <a:p>
            <a:r>
              <a:rPr lang="en-US" sz="1200" dirty="0" smtClean="0"/>
              <a:t>Recommendations for further action</a:t>
            </a:r>
          </a:p>
          <a:p>
            <a:r>
              <a:rPr lang="en-US" sz="1200" dirty="0" smtClean="0"/>
              <a:t>Post Implementation Review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268467" y="6139336"/>
            <a:ext cx="5653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www.oscer.ou.edu/ostemmp.php</a:t>
            </a:r>
            <a:r>
              <a:rPr lang="en-US" dirty="0" smtClean="0"/>
              <a:t>                             6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4" y="175554"/>
            <a:ext cx="8229600" cy="5880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Traits of a Project Manager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6068"/>
            <a:ext cx="8229600" cy="385830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Active Listener					  Self Starter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Strategic Thinker				  Motivator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Organization Skills				  Persistence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Communications					  Adaptable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Leadership						  Facilitator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Referee- Conflict Resolution	  Baking Skills!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Multi-</a:t>
            </a:r>
            <a:r>
              <a:rPr lang="en-US" dirty="0" err="1" smtClean="0">
                <a:solidFill>
                  <a:schemeClr val="tx1"/>
                </a:solidFill>
              </a:rPr>
              <a:t>tasker</a:t>
            </a:r>
            <a:r>
              <a:rPr lang="en-US" dirty="0" smtClean="0">
                <a:solidFill>
                  <a:schemeClr val="tx1"/>
                </a:solidFill>
              </a:rPr>
              <a:t>					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3381" y="5734871"/>
            <a:ext cx="570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www.oscer.ou.edu/ostemmp.php</a:t>
            </a:r>
            <a:r>
              <a:rPr lang="en-US" dirty="0" smtClean="0"/>
              <a:t>                            </a:t>
            </a:r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511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MMACSH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_dlc_DocId xmlns="8a2480bf-cc95-4fdd-a1d0-afd655e5373b">DHSQMJPQNKM7-2-97</_dlc_DocId>
    <_dlc_DocIdUrl xmlns="8a2480bf-cc95-4fdd-a1d0-afd655e5373b">
      <Url>https://share.ou.edu/sites/IT/_layouts/DocIdRedir.aspx?ID=DHSQMJPQNKM7-2-97</Url>
      <Description>DHSQMJPQNKM7-2-97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2DFB53EC87E4C81B85292B91BEC15" ma:contentTypeVersion="4" ma:contentTypeDescription="Create a new document." ma:contentTypeScope="" ma:versionID="8d6100910239c87bccfe1603389a3c93">
  <xsd:schema xmlns:xsd="http://www.w3.org/2001/XMLSchema" xmlns:xs="http://www.w3.org/2001/XMLSchema" xmlns:p="http://schemas.microsoft.com/office/2006/metadata/properties" xmlns:ns2="8a2480bf-cc95-4fdd-a1d0-afd655e5373b" targetNamespace="http://schemas.microsoft.com/office/2006/metadata/properties" ma:root="true" ma:fieldsID="d0adf29750df24d64f23445b8585a56d" ns2:_="">
    <xsd:import namespace="8a2480bf-cc95-4fdd-a1d0-afd655e5373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480bf-cc95-4fdd-a1d0-afd655e5373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37D4BC-BFC3-4236-826C-26CFC4E7476E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8a2480bf-cc95-4fdd-a1d0-afd655e5373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DD854A3-7600-4EC6-A7F6-4BEEFE471C9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1C715F2-107F-434F-A960-0AAD701EA5A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E622409-FD93-4092-8AC8-B8DB6AD41C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2480bf-cc95-4fdd-a1d0-afd655e537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1982</Words>
  <Application>Microsoft Office PowerPoint</Application>
  <PresentationFormat>On-screen Show (4:3)</PresentationFormat>
  <Paragraphs>441</Paragraphs>
  <Slides>59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Courier New</vt:lpstr>
      <vt:lpstr>Frutiger LT Std 55 Roman</vt:lpstr>
      <vt:lpstr>Frutiger LT Std 65 Bold</vt:lpstr>
      <vt:lpstr>Wingdings</vt:lpstr>
      <vt:lpstr>Office Theme</vt:lpstr>
      <vt:lpstr>PowerPoint Presentation</vt:lpstr>
      <vt:lpstr>What is the OSTEMMP?</vt:lpstr>
      <vt:lpstr>Job Shadowing</vt:lpstr>
      <vt:lpstr>Job Shadowing</vt:lpstr>
      <vt:lpstr>Other Opportunities/Resources</vt:lpstr>
      <vt:lpstr>About This Presentation</vt:lpstr>
      <vt:lpstr>PowerPoint Presentation</vt:lpstr>
      <vt:lpstr>Project Lifecycle</vt:lpstr>
      <vt:lpstr>Traits of a Project Manager</vt:lpstr>
      <vt:lpstr>Leadership and Project Management</vt:lpstr>
      <vt:lpstr> </vt:lpstr>
      <vt:lpstr>Lisa Hendrix, PMP</vt:lpstr>
      <vt:lpstr>Career Path….</vt:lpstr>
      <vt:lpstr>Boomer…ang!</vt:lpstr>
      <vt:lpstr>About the OU EPMO</vt:lpstr>
      <vt:lpstr>Tools</vt:lpstr>
      <vt:lpstr>PowerPoint Presentation</vt:lpstr>
      <vt:lpstr>Resource Management</vt:lpstr>
      <vt:lpstr>About Me</vt:lpstr>
      <vt:lpstr>So, what’s it like?</vt:lpstr>
      <vt:lpstr>About My Job (Manager)</vt:lpstr>
      <vt:lpstr>Strategic Planning and Vision</vt:lpstr>
      <vt:lpstr>National Research &amp; Education  Networks (World-Wide)</vt:lpstr>
      <vt:lpstr>Trends in Technology Landscapes</vt:lpstr>
      <vt:lpstr>How Do We Manage It All?</vt:lpstr>
      <vt:lpstr>Tools of the Trade</vt:lpstr>
      <vt:lpstr>Tools of the Trade</vt:lpstr>
      <vt:lpstr>Tools of the Trade</vt:lpstr>
      <vt:lpstr>Tools of the Trade</vt:lpstr>
      <vt:lpstr>Troubleshooting</vt:lpstr>
      <vt:lpstr>Troubleshooting</vt:lpstr>
      <vt:lpstr>Operations &amp; Maintenance</vt:lpstr>
      <vt:lpstr>Change Management</vt:lpstr>
      <vt:lpstr>Change Control</vt:lpstr>
      <vt:lpstr>So, What is it Like to be Me?</vt:lpstr>
      <vt:lpstr>A Day in My Life…</vt:lpstr>
      <vt:lpstr>A Day in My Life…</vt:lpstr>
      <vt:lpstr>A Day in My Life…</vt:lpstr>
      <vt:lpstr>A Day in My Life…</vt:lpstr>
      <vt:lpstr>A Day in My Life…</vt:lpstr>
      <vt:lpstr>How Do I Get This Job?!</vt:lpstr>
      <vt:lpstr>The Resume…</vt:lpstr>
      <vt:lpstr>The Resume…</vt:lpstr>
      <vt:lpstr>The Interview…</vt:lpstr>
      <vt:lpstr>The Interview…</vt:lpstr>
      <vt:lpstr>Preparing yourself…</vt:lpstr>
      <vt:lpstr>Preparing yourself…</vt:lpstr>
      <vt:lpstr>Now, about that job…</vt:lpstr>
      <vt:lpstr>Now, about that job…</vt:lpstr>
      <vt:lpstr>Now, about that job…</vt:lpstr>
      <vt:lpstr>Congratulations!  But now…</vt:lpstr>
      <vt:lpstr>Congratulations!  But now…</vt:lpstr>
      <vt:lpstr>Be relevant…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Fuller</dc:creator>
  <cp:lastModifiedBy>Hendrix, Lisa A.</cp:lastModifiedBy>
  <cp:revision>49</cp:revision>
  <dcterms:created xsi:type="dcterms:W3CDTF">2012-07-02T17:00:14Z</dcterms:created>
  <dcterms:modified xsi:type="dcterms:W3CDTF">2013-11-26T16:32:50Z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0x0101000832DFB53EC87E4C81B85292B91BEC15</vt:lpwstr>
  </property>
  <property fmtid="{D5CDD505-2E9C-101B-9397-08002B2CF9AE}" pid="3" name="_dlc_DocIdItemGuid">
    <vt:lpwstr>4dba62d6-c2d3-40b8-b8ed-59d1fbc45977</vt:lpwstr>
  </property>
</Properties>
</file>