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9"/>
  </p:notesMasterIdLst>
  <p:handoutMasterIdLst>
    <p:handoutMasterId r:id="rId40"/>
  </p:handoutMasterIdLst>
  <p:sldIdLst>
    <p:sldId id="258" r:id="rId6"/>
    <p:sldId id="257" r:id="rId7"/>
    <p:sldId id="368" r:id="rId8"/>
    <p:sldId id="367" r:id="rId9"/>
    <p:sldId id="350" r:id="rId10"/>
    <p:sldId id="370" r:id="rId11"/>
    <p:sldId id="352" r:id="rId12"/>
    <p:sldId id="359" r:id="rId13"/>
    <p:sldId id="360" r:id="rId14"/>
    <p:sldId id="361" r:id="rId15"/>
    <p:sldId id="349" r:id="rId16"/>
    <p:sldId id="369" r:id="rId17"/>
    <p:sldId id="371" r:id="rId18"/>
    <p:sldId id="364" r:id="rId19"/>
    <p:sldId id="363" r:id="rId20"/>
    <p:sldId id="362" r:id="rId21"/>
    <p:sldId id="365" r:id="rId22"/>
    <p:sldId id="293" r:id="rId23"/>
    <p:sldId id="294" r:id="rId24"/>
    <p:sldId id="296" r:id="rId25"/>
    <p:sldId id="299" r:id="rId26"/>
    <p:sldId id="300" r:id="rId27"/>
    <p:sldId id="301" r:id="rId28"/>
    <p:sldId id="303" r:id="rId29"/>
    <p:sldId id="304" r:id="rId30"/>
    <p:sldId id="305" r:id="rId31"/>
    <p:sldId id="307" r:id="rId32"/>
    <p:sldId id="308" r:id="rId33"/>
    <p:sldId id="311" r:id="rId34"/>
    <p:sldId id="342" r:id="rId35"/>
    <p:sldId id="313" r:id="rId36"/>
    <p:sldId id="314" r:id="rId37"/>
    <p:sldId id="315" r:id="rId38"/>
  </p:sldIdLst>
  <p:sldSz cx="9144000" cy="6858000" type="screen4x3"/>
  <p:notesSz cx="6980238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012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6277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6277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777D9C6B-F532-4B0B-A769-FFEC125CD203}" type="datetime1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24770" cy="46277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760606"/>
            <a:ext cx="3024770" cy="46277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203CDC79-6BE4-4E83-B02C-B5769513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8561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6277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6277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CA44D213-106F-46CF-BF44-8E79E2954EBE}" type="datetime1">
              <a:rPr lang="en-US" smtClean="0"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52525"/>
            <a:ext cx="4151312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38749"/>
            <a:ext cx="5584190" cy="3631704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24770" cy="46277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760606"/>
            <a:ext cx="3024770" cy="46277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B8D1BCAF-6425-4E7A-AC29-482076B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1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8D21F8-BE6F-4770-9C0D-2E0A4E7B8B6C}" type="datetime1">
              <a:rPr lang="en-US" smtClean="0"/>
              <a:t>11/20/2013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64A7DD-FEEE-4C4A-BCEF-F393D7174E05}" type="datetime1">
              <a:rPr lang="en-US" smtClean="0"/>
              <a:t>11/20/2013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D755C4-0A78-4D60-B6BA-AC486595A53F}" type="datetime1">
              <a:rPr lang="en-US" smtClean="0"/>
              <a:t>11/20/2013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5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0962B9-219A-4704-B5DE-B5006B01FF40}" type="datetime1">
              <a:rPr lang="en-US" smtClean="0"/>
              <a:t>11/20/2013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11/20/2013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592" y="2879414"/>
            <a:ext cx="8082608" cy="72103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592" y="3864429"/>
            <a:ext cx="8082608" cy="191043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/>
              <a:buChar char="o"/>
              <a:defRPr sz="2400" b="0" i="0">
                <a:solidFill>
                  <a:schemeClr val="bg1">
                    <a:lumMod val="65000"/>
                  </a:schemeClr>
                </a:solidFill>
                <a:latin typeface="Frutiger LT Std 55 Roman"/>
                <a:cs typeface="Frutiger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9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441440"/>
            <a:ext cx="7129017" cy="781244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58766"/>
            <a:ext cx="8228962" cy="4071141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b="0" i="0">
                <a:latin typeface="Frutiger LT Std 55 Roman"/>
                <a:cs typeface="Frutiger LT Std 55 Roman"/>
              </a:defRPr>
            </a:lvl3pPr>
            <a:lvl4pPr>
              <a:defRPr b="0" i="0">
                <a:latin typeface="Frutiger LT Std 55 Roman"/>
                <a:cs typeface="Frutiger LT Std 55 Roman"/>
              </a:defRPr>
            </a:lvl4pPr>
            <a:lvl5pPr>
              <a:defRPr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43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8146"/>
            <a:ext cx="2057400" cy="5103101"/>
          </a:xfrm>
          <a:prstGeom prst="rect">
            <a:avLst/>
          </a:prstGeom>
        </p:spPr>
        <p:txBody>
          <a:bodyPr vert="eaVert"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8146"/>
            <a:ext cx="6019800" cy="5103101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2pPr>
            <a:lvl3pPr>
              <a:defRPr sz="2400" b="0" i="0">
                <a:latin typeface="Frutiger LT Std 55 Roman"/>
                <a:cs typeface="Frutiger LT Std 55 Roman"/>
              </a:defRPr>
            </a:lvl3pPr>
            <a:lvl4pPr>
              <a:defRPr sz="2400" b="0" i="0">
                <a:latin typeface="Frutiger LT Std 55 Roman"/>
                <a:cs typeface="Frutiger LT Std 55 Roman"/>
              </a:defRPr>
            </a:lvl4pPr>
            <a:lvl5pPr>
              <a:defRPr sz="2400"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859"/>
            <a:ext cx="8229600" cy="58807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7858"/>
            <a:ext cx="8229600" cy="3858306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 marL="742950" indent="-28575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2pPr>
            <a:lvl3pPr marL="11430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3pPr>
            <a:lvl4pPr marL="16002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4pPr>
            <a:lvl5pPr marL="20574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43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.0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17"/>
            <a:ext cx="9144000" cy="608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80" y="2936975"/>
            <a:ext cx="8213418" cy="918701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none">
                <a:solidFill>
                  <a:srgbClr val="FFFFFF"/>
                </a:solidFill>
                <a:latin typeface="Frutiger LT Std 55 Roman"/>
                <a:cs typeface="Frutiger LT Std 55 Roman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980" y="3855676"/>
            <a:ext cx="8213418" cy="541664"/>
          </a:xfrm>
          <a:prstGeom prst="rect">
            <a:avLst/>
          </a:prstGeom>
        </p:spPr>
        <p:txBody>
          <a:bodyPr anchor="b"/>
          <a:lstStyle>
            <a:lvl1pPr marL="342900" indent="-342900">
              <a:buFont typeface="Courier New"/>
              <a:buChar char="o"/>
              <a:defRPr sz="2400" b="0" i="0">
                <a:solidFill>
                  <a:schemeClr val="bg1"/>
                </a:solidFill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9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92" y="1430038"/>
            <a:ext cx="8311208" cy="657843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592" y="2370106"/>
            <a:ext cx="4038600" cy="4127842"/>
          </a:xfrm>
          <a:prstGeom prst="rect">
            <a:avLst/>
          </a:prstGeom>
          <a:solidFill>
            <a:srgbClr val="95B3D7">
              <a:alpha val="50000"/>
            </a:srgb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sz="2400" b="0" i="0">
                <a:latin typeface="Frutiger LT Std 55 Roman"/>
                <a:cs typeface="Frutiger LT Std 55 Roman"/>
              </a:defRPr>
            </a:lvl3pPr>
            <a:lvl4pPr>
              <a:defRPr sz="2400" b="0" i="0">
                <a:latin typeface="Frutiger LT Std 55 Roman"/>
                <a:cs typeface="Frutiger LT Std 55 Roman"/>
              </a:defRPr>
            </a:lvl4pPr>
            <a:lvl5pPr>
              <a:defRPr sz="2400" b="0" i="0">
                <a:latin typeface="Frutiger LT Std 55 Roman"/>
                <a:cs typeface="Frutiger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70106"/>
            <a:ext cx="4038600" cy="41278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801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1337"/>
            <a:ext cx="8245433" cy="723302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320" y="2256699"/>
            <a:ext cx="4040188" cy="4236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rutiger LT Std 65 Bold"/>
                <a:cs typeface="Frutiger LT Std 6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5217"/>
            <a:ext cx="4005713" cy="3670050"/>
          </a:xfrm>
          <a:prstGeom prst="rect">
            <a:avLst/>
          </a:prstGeom>
          <a:solidFill>
            <a:srgbClr val="95B3D7">
              <a:alpha val="48000"/>
            </a:srgb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260881"/>
            <a:ext cx="4041775" cy="419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rutiger LT Std 65 Bold"/>
                <a:cs typeface="Frutiger LT Std 6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05217"/>
            <a:ext cx="4041775" cy="3670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7164"/>
            <a:ext cx="8229600" cy="682199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8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55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92785"/>
            <a:ext cx="3008313" cy="38556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Frutiger LT Std 65 Bold"/>
                <a:cs typeface="Frutiger LT Std 65 Bold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2785"/>
            <a:ext cx="5111750" cy="514846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498"/>
            <a:ext cx="3008313" cy="4524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1445"/>
            <a:ext cx="5486400" cy="3753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3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.0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7218"/>
          </a:xfrm>
          <a:prstGeom prst="rect">
            <a:avLst/>
          </a:prstGeom>
        </p:spPr>
      </p:pic>
      <p:pic>
        <p:nvPicPr>
          <p:cNvPr id="4" name="Picture 3" descr="whitelogo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99" y="-732014"/>
            <a:ext cx="2421421" cy="24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cer.ou.edu/ostemmp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cer.ou.edu/ostemmp.ph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itm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highered.org/job-opportunities" TargetMode="External"/><Relationship Id="rId2" Type="http://schemas.openxmlformats.org/officeDocument/2006/relationships/hyperlink" Target="http://jobs.ou.ed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knetworkmentor@groups.facebook.com" TargetMode="External"/><Relationship Id="rId2" Type="http://schemas.openxmlformats.org/officeDocument/2006/relationships/hyperlink" Target="mailto:pmo@o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cer.ou.edu/ostemmp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rgbClr val="FFFFFF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029200" y="3809998"/>
            <a:ext cx="3429000" cy="1276350"/>
            <a:chOff x="1824" y="3168"/>
            <a:chExt cx="2160" cy="804"/>
          </a:xfrm>
        </p:grpSpPr>
        <p:pic>
          <p:nvPicPr>
            <p:cNvPr id="10" name="Picture 7" descr="ouit_logo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68"/>
              <a:ext cx="153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ou201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9906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Oklahoma Information Technology Mentorship Program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07" y="2908298"/>
            <a:ext cx="2041585" cy="901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0873" y="3809998"/>
            <a:ext cx="1730963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109" y="5368636"/>
            <a:ext cx="4178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70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Boomer…</a:t>
            </a:r>
            <a:r>
              <a:rPr lang="en-US" dirty="0" err="1" smtClean="0">
                <a:solidFill>
                  <a:schemeClr val="bg1"/>
                </a:solidFill>
              </a:rPr>
              <a:t>ang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Another Opportunity….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Returned to University of Oklahoma in July 2013 after 1 year absence.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Enterprise Portfolio Manager-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Project Management Tool Implementation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Project Governance Implementation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And- moving 600 servers into a new data center.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1044920"/>
            <a:ext cx="1777003" cy="1691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1665" y="6364705"/>
            <a:ext cx="606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www.oscer.ou.edu/ostemmp.php</a:t>
            </a:r>
            <a:r>
              <a:rPr lang="en-US" dirty="0" smtClean="0"/>
              <a:t>                                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0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About the OU EPMO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90" y="1371600"/>
            <a:ext cx="8545946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Provide Project Portfolio Management Support to the Organization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Conduct Portfolio Review with Each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Manage Large Scale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Provide insights on: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Organizational Resources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Projects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Project Portfolio Governance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71" y="163012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Lifecycle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14896" y="2543697"/>
            <a:ext cx="1429788" cy="8932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2324930" y="2543695"/>
            <a:ext cx="1806495" cy="89320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4311671" y="2543696"/>
            <a:ext cx="1848060" cy="8570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6356603" y="2543697"/>
            <a:ext cx="1421476" cy="85703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Close-Out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8498" y="3436897"/>
            <a:ext cx="14557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Purpose</a:t>
            </a:r>
          </a:p>
          <a:p>
            <a:r>
              <a:rPr lang="en-US" sz="1200" dirty="0" smtClean="0"/>
              <a:t>Strategic Fit</a:t>
            </a:r>
          </a:p>
          <a:p>
            <a:r>
              <a:rPr lang="en-US" sz="1200" dirty="0" smtClean="0"/>
              <a:t>Objectives</a:t>
            </a:r>
          </a:p>
          <a:p>
            <a:r>
              <a:rPr lang="en-US" sz="1200" dirty="0" smtClean="0"/>
              <a:t>Scope (draft)</a:t>
            </a:r>
          </a:p>
          <a:p>
            <a:r>
              <a:rPr lang="en-US" sz="1200" dirty="0" smtClean="0"/>
              <a:t>Draft Schedule</a:t>
            </a:r>
          </a:p>
          <a:p>
            <a:r>
              <a:rPr lang="en-US" sz="1200" dirty="0" smtClean="0"/>
              <a:t>Budget Estimate</a:t>
            </a:r>
          </a:p>
          <a:p>
            <a:r>
              <a:rPr lang="en-US" sz="1200" dirty="0" smtClean="0"/>
              <a:t>Leadership Approval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5053" y="3436897"/>
            <a:ext cx="1383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Scope-Final</a:t>
            </a:r>
          </a:p>
          <a:p>
            <a:r>
              <a:rPr lang="en-US" sz="1200" dirty="0" smtClean="0"/>
              <a:t>Select Team Members</a:t>
            </a:r>
          </a:p>
          <a:p>
            <a:r>
              <a:rPr lang="en-US" sz="1200" dirty="0" smtClean="0"/>
              <a:t>Plan Deliverables</a:t>
            </a:r>
          </a:p>
          <a:p>
            <a:r>
              <a:rPr lang="en-US" sz="1200" dirty="0" smtClean="0"/>
              <a:t>Quality Plan</a:t>
            </a:r>
          </a:p>
          <a:p>
            <a:r>
              <a:rPr lang="en-US" sz="1200" dirty="0" smtClean="0"/>
              <a:t>Baseline Schedule</a:t>
            </a:r>
          </a:p>
          <a:p>
            <a:r>
              <a:rPr lang="en-US" sz="1200" dirty="0" smtClean="0"/>
              <a:t>Baseline Budget</a:t>
            </a:r>
          </a:p>
          <a:p>
            <a:r>
              <a:rPr lang="en-US" sz="1200" dirty="0" smtClean="0"/>
              <a:t>Risk &amp; Issues Register</a:t>
            </a:r>
          </a:p>
          <a:p>
            <a:r>
              <a:rPr lang="en-US" sz="1200" dirty="0" smtClean="0"/>
              <a:t>Business Case</a:t>
            </a:r>
          </a:p>
          <a:p>
            <a:r>
              <a:rPr lang="en-US" sz="1200" dirty="0" smtClean="0"/>
              <a:t>Approvals</a:t>
            </a:r>
          </a:p>
          <a:p>
            <a:r>
              <a:rPr lang="en-US" sz="1200" dirty="0" smtClean="0"/>
              <a:t>Communications Plan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239490" y="3453522"/>
            <a:ext cx="18334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Production of Deliverables</a:t>
            </a:r>
          </a:p>
          <a:p>
            <a:r>
              <a:rPr lang="en-US" sz="1200" dirty="0" smtClean="0"/>
              <a:t>Monitor/Control</a:t>
            </a:r>
          </a:p>
          <a:p>
            <a:r>
              <a:rPr lang="en-US" sz="1200" dirty="0" smtClean="0"/>
              <a:t>Quality Management</a:t>
            </a:r>
          </a:p>
          <a:p>
            <a:r>
              <a:rPr lang="en-US" sz="1200" dirty="0" smtClean="0"/>
              <a:t>Time Management</a:t>
            </a:r>
          </a:p>
          <a:p>
            <a:r>
              <a:rPr lang="en-US" sz="1200" dirty="0" smtClean="0"/>
              <a:t>Cost Management</a:t>
            </a:r>
          </a:p>
          <a:p>
            <a:r>
              <a:rPr lang="en-US" sz="1200" dirty="0" smtClean="0"/>
              <a:t>Risk Management</a:t>
            </a:r>
          </a:p>
          <a:p>
            <a:r>
              <a:rPr lang="en-US" sz="1200" dirty="0" smtClean="0"/>
              <a:t>Issue Resolution</a:t>
            </a:r>
          </a:p>
          <a:p>
            <a:r>
              <a:rPr lang="en-US" sz="1200" dirty="0" smtClean="0"/>
              <a:t>Change Control</a:t>
            </a:r>
          </a:p>
          <a:p>
            <a:r>
              <a:rPr lang="en-US" sz="1200" dirty="0" smtClean="0"/>
              <a:t>Reporting</a:t>
            </a:r>
          </a:p>
          <a:p>
            <a:r>
              <a:rPr lang="en-US" sz="1200" dirty="0" smtClean="0"/>
              <a:t>Communications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299937" y="3445209"/>
            <a:ext cx="24667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Celebrate!</a:t>
            </a:r>
          </a:p>
          <a:p>
            <a:r>
              <a:rPr lang="en-US" sz="1200" dirty="0" smtClean="0"/>
              <a:t>Contract Closeout</a:t>
            </a:r>
          </a:p>
          <a:p>
            <a:r>
              <a:rPr lang="en-US" sz="1200" dirty="0" smtClean="0"/>
              <a:t>Team Feedback</a:t>
            </a:r>
          </a:p>
          <a:p>
            <a:r>
              <a:rPr lang="en-US" sz="1200" dirty="0" smtClean="0"/>
              <a:t>Recommendations for further action</a:t>
            </a:r>
          </a:p>
          <a:p>
            <a:r>
              <a:rPr lang="en-US" sz="1200" dirty="0" smtClean="0"/>
              <a:t>Post Implementation Review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268467" y="6139336"/>
            <a:ext cx="5653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         6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57452"/>
            <a:ext cx="8229600" cy="58807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Leadership and Project Management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342"/>
            <a:ext cx="8229600" cy="41237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chemeClr val="tx1"/>
                </a:solidFill>
              </a:rPr>
              <a:t>Trust			</a:t>
            </a:r>
            <a:r>
              <a:rPr lang="en-US" dirty="0" smtClean="0">
                <a:solidFill>
                  <a:schemeClr val="tx1"/>
                </a:solidFill>
              </a:rPr>
              <a:t>Productivity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Cost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79641" y="2816350"/>
            <a:ext cx="0" cy="874295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15705" y="2816350"/>
            <a:ext cx="0" cy="874295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23169" y="2743198"/>
            <a:ext cx="0" cy="874293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36192" y="4597646"/>
            <a:ext cx="497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utiger LT Std 55 Roman"/>
              </a:rPr>
              <a:t>   Trust</a:t>
            </a:r>
            <a:r>
              <a:rPr lang="en-US" dirty="0" smtClean="0"/>
              <a:t>		      </a:t>
            </a:r>
            <a:r>
              <a:rPr lang="en-US" sz="2400" dirty="0" smtClean="0">
                <a:latin typeface="Frutiger LT Std 55 Roman"/>
              </a:rPr>
              <a:t>Productivity</a:t>
            </a:r>
            <a:r>
              <a:rPr lang="en-US" sz="2400" dirty="0" smtClean="0">
                <a:latin typeface="Frutiger LT Std 55 Roman"/>
              </a:rPr>
              <a:t>	</a:t>
            </a:r>
            <a:r>
              <a:rPr lang="en-US" sz="2400" dirty="0" smtClean="0">
                <a:latin typeface="Frutiger LT Std 55 Roman"/>
              </a:rPr>
              <a:t>Cost</a:t>
            </a:r>
            <a:endParaRPr lang="en-US" sz="2400" dirty="0">
              <a:latin typeface="Frutiger LT Std 55 Roman"/>
            </a:endParaRPr>
          </a:p>
        </p:txBody>
      </p:sp>
      <p:cxnSp>
        <p:nvCxnSpPr>
          <p:cNvPr id="25" name="Straight Connector 24"/>
          <p:cNvCxnSpPr>
            <a:stCxn id="3" idx="1"/>
          </p:cNvCxnSpPr>
          <p:nvPr/>
        </p:nvCxnSpPr>
        <p:spPr>
          <a:xfrm>
            <a:off x="457200" y="3752241"/>
            <a:ext cx="7918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60066" y="5318758"/>
            <a:ext cx="0" cy="874295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179641" y="5245606"/>
            <a:ext cx="0" cy="874293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97738" y="5245606"/>
            <a:ext cx="0" cy="874293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437933" y="6379346"/>
            <a:ext cx="5671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       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167533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Portfolio Governance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5" y="1548279"/>
            <a:ext cx="7668921" cy="36061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8844" y="6220325"/>
            <a:ext cx="549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			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143470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2" y="1524020"/>
            <a:ext cx="8784122" cy="47404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3381" y="6396608"/>
            <a:ext cx="6033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     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36" y="1076440"/>
            <a:ext cx="8133347" cy="5653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6358"/>
            <a:ext cx="243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utiger LT Std 55 Roman"/>
              </a:rPr>
              <a:t>Reporting</a:t>
            </a:r>
            <a:endParaRPr lang="en-US" sz="3600" dirty="0">
              <a:solidFill>
                <a:schemeClr val="bg1"/>
              </a:solidFill>
              <a:latin typeface="Frutige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9206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6" y="191596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Resource Management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26" y="2305018"/>
            <a:ext cx="8229600" cy="736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26" y="3076695"/>
            <a:ext cx="8229600" cy="1759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107" y="5931568"/>
            <a:ext cx="5584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www.oscer.ou.edu/ostemmp.php</a:t>
            </a:r>
            <a:r>
              <a:rPr lang="en-US" dirty="0" smtClean="0"/>
              <a:t>                          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63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273" y="1293092"/>
            <a:ext cx="7880927" cy="4745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Prioritize!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Know what is important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Don’t let the “immediate” overshadow the “important”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Delegate!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Know when to ask for help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Build a circle of trust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Give credit where it is due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09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182" y="1154544"/>
            <a:ext cx="79040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Get to know your customer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Get out from behind the desk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Don’t be afraid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to drop in on someone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Follow up on issues</a:t>
            </a:r>
          </a:p>
          <a:p>
            <a:pPr lvl="1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Overcome fears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Step out of the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“comfort zone”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Take charge when things are going wrong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Be accountable (</a:t>
            </a:r>
            <a:r>
              <a:rPr lang="en-US" sz="2400" b="1" u="sng" kern="0" dirty="0" smtClean="0">
                <a:solidFill>
                  <a:srgbClr val="000000"/>
                </a:solidFill>
                <a:latin typeface="Arial"/>
                <a:cs typeface="Arial"/>
              </a:rPr>
              <a:t>it’s OK to be wrong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What is the OITMP?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Oklahoma Information Technology Mentorship Program is an educational outreach connecting IT professionals from OU, </a:t>
            </a:r>
            <a:r>
              <a:rPr lang="en-US" dirty="0" err="1" smtClean="0">
                <a:solidFill>
                  <a:schemeClr val="tx1"/>
                </a:solidFill>
              </a:rPr>
              <a:t>OneNet</a:t>
            </a:r>
            <a:r>
              <a:rPr lang="en-US" dirty="0" smtClean="0">
                <a:solidFill>
                  <a:schemeClr val="tx1"/>
                </a:solidFill>
              </a:rPr>
              <a:t>, and other institutions with students in the technology field.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 is part of an NSF grant to enhance Oklahoma’s educational and research capability through network improvements.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hlinkClick r:id="rId3"/>
              </a:rPr>
              <a:t>http://www.oscer.ou.edu/oitmp</a:t>
            </a:r>
            <a:endParaRPr lang="en-US" dirty="0" smtClean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8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3562350" cy="356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0" y="1981200"/>
            <a:ext cx="4572000" cy="3102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Have fun!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Breaks can get you out of a rut (not too frequent…)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Make your office the place you enjoy being at.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that person everyone wants to be around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b="1" kern="0" dirty="0" smtClean="0">
                <a:solidFill>
                  <a:srgbClr val="000000"/>
                </a:solidFill>
                <a:latin typeface="Arial"/>
                <a:cs typeface="Arial"/>
              </a:rPr>
              <a:t>Lead by example!</a:t>
            </a: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Resume…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385733"/>
            <a:ext cx="6553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A Brief Note About Resumes…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it brief!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No more than 2 pages (3 at most).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 don’t need to write a novel, because we won’t read it.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it relevant!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Tailor your resume to match the job you are targeting.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Leave out extraneous details.  These will come out in the interview process.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Sell yourself…. Yourself!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let a recruiter/headhunter sell you.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781" y="6264260"/>
            <a:ext cx="5561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      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Interview…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71600"/>
            <a:ext cx="4823316" cy="4800600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76200" y="1371600"/>
            <a:ext cx="7924800" cy="46482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you do it?</a:t>
            </a:r>
          </a:p>
          <a:p>
            <a:pPr lvl="1"/>
            <a:r>
              <a:rPr lang="en-US" dirty="0" smtClean="0"/>
              <a:t>Will you love it?</a:t>
            </a:r>
          </a:p>
          <a:p>
            <a:pPr lvl="1"/>
            <a:r>
              <a:rPr lang="en-US" dirty="0" smtClean="0"/>
              <a:t>Will we like you?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4623" y="6378337"/>
            <a:ext cx="577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 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6" y="942652"/>
            <a:ext cx="8838849" cy="563476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Interview…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8528" y="6488668"/>
            <a:ext cx="6011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				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Preparing yourself…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you should do…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positive.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Have someone else critique your resume.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Research your potential employer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The interview….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honest during the interview.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Practice the interview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relevant questions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Thank the interviewer both in person, and later in writing.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077" y="6386870"/>
            <a:ext cx="5249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0"/>
            <a:ext cx="655320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Money isn’t everything.  There are sometimes trade-offs for higher salaries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More hours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More travel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Fewer benefits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Reputation.  Find a place that everyone is talking about.  Ask the people that work there if it is worth it!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Family friendly environment.  Flexible work hours can be important.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about that job…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781" y="6220670"/>
            <a:ext cx="535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23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about that job…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Look at the “whole package”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Dress code?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Distance to work?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Free parking?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Starbucks nearby?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Shared office space?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Time-off policy?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Condition of office?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Retirement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Training and learning opportunities!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371" y="6276292"/>
            <a:ext cx="593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            24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0"/>
            <a:ext cx="6553200" cy="479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Never compromise your morals.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honest… it’s hard to remember all of the lies you’ve told, and who you told them to.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there for other people… and they will be there for you.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positive!  It’s contagious.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Congratulations!  But now…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781" y="6314602"/>
            <a:ext cx="577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         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Congratulations!  But now…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04" y="1905000"/>
            <a:ext cx="719889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take things personally… in the grand scheme of things, it’s just a job!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Rule your destiny.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Step outside of your comfort zone</a:t>
            </a: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– and be ready for change.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Nothing in your job is worth getting angry over.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Your customer is why you are where you are.  Be there for them.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132" y="6240197"/>
            <a:ext cx="5566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      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 relevant…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 will never have enough time or money… always have a backup plan.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05200"/>
            <a:ext cx="3289300" cy="246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3381" y="6107850"/>
            <a:ext cx="530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27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Job Shadowing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goal</a:t>
            </a:r>
            <a:r>
              <a:rPr lang="en-US" dirty="0">
                <a:solidFill>
                  <a:schemeClr val="tx1"/>
                </a:solidFill>
              </a:rPr>
              <a:t>: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i="1" dirty="0" smtClean="0">
                <a:solidFill>
                  <a:srgbClr val="008000"/>
                </a:solidFill>
              </a:rPr>
              <a:t>IDENTIFY, DEVELOP </a:t>
            </a:r>
            <a:r>
              <a:rPr lang="en-US" sz="3000" b="1" i="1" dirty="0">
                <a:solidFill>
                  <a:srgbClr val="008000"/>
                </a:solidFill>
              </a:rPr>
              <a:t>and </a:t>
            </a:r>
            <a:r>
              <a:rPr lang="en-US" sz="3000" b="1" i="1" dirty="0" smtClean="0">
                <a:solidFill>
                  <a:srgbClr val="008000"/>
                </a:solidFill>
              </a:rPr>
              <a:t>RECRUIT Talent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Activities include:</a:t>
            </a:r>
          </a:p>
          <a:p>
            <a:pPr lvl="1"/>
            <a:r>
              <a:rPr lang="en-US" dirty="0"/>
              <a:t>Presentations to students throughout OK</a:t>
            </a:r>
          </a:p>
          <a:p>
            <a:pPr lvl="1"/>
            <a:r>
              <a:rPr lang="en-US" dirty="0"/>
              <a:t>Job shadowing opportunities (on-site &amp; virtual)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http://www.oscer.ou.edu/ostemmp.php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Opportunities/Resources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Jobs at 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2"/>
              </a:rPr>
              <a:t>http://jobs.ou.edu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Jobs at </a:t>
            </a:r>
            <a:r>
              <a:rPr lang="en-US" dirty="0" err="1" smtClean="0">
                <a:solidFill>
                  <a:srgbClr val="000000"/>
                </a:solidFill>
              </a:rPr>
              <a:t>OneNet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http://www.okhighered.org/job-opportunities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68" y="1140550"/>
            <a:ext cx="5245693" cy="52456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If you got ‘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, ask ‘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4995" y="6520570"/>
            <a:ext cx="540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113370" y="2065336"/>
            <a:ext cx="7924800" cy="4648200"/>
          </a:xfrm>
        </p:spPr>
        <p:txBody>
          <a:bodyPr/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Please take a moment to fill out the evaluations…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or NOT!  The evaluations are completely optional!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No personal or personally identifiable data is collected.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Data is used by the grant providers to gauge success.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Evaluation Time!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97" y="6119881"/>
            <a:ext cx="535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 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The End (about time too…)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95" y="1458022"/>
            <a:ext cx="8251537" cy="56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Job Shadowing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On-Site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Schedule a time with us to see what we do!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Virtual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e-mail us at </a:t>
            </a:r>
            <a:r>
              <a:rPr lang="en-US" sz="2000" dirty="0" smtClean="0">
                <a:hlinkClick r:id="rId2"/>
              </a:rPr>
              <a:t>pmo@ou.edu</a:t>
            </a:r>
            <a:r>
              <a:rPr lang="en-US" sz="2000" dirty="0" smtClean="0"/>
              <a:t> (OU IT Project Management Office)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Facebook: </a:t>
            </a:r>
            <a:r>
              <a:rPr lang="en-US" sz="2000" dirty="0" smtClean="0">
                <a:hlinkClick r:id="rId3"/>
              </a:rPr>
              <a:t>oknetworkmentor@groups.facebook.com</a:t>
            </a: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www.oscer.ou.edu</a:t>
            </a:r>
            <a:r>
              <a:rPr lang="en-US" dirty="0"/>
              <a:t>/</a:t>
            </a:r>
            <a:r>
              <a:rPr lang="en-US" dirty="0" err="1"/>
              <a:t>ostemmp.php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551" y="3600450"/>
            <a:ext cx="573484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164"/>
            <a:ext cx="8229600" cy="38583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Project management</a:t>
            </a:r>
            <a:r>
              <a:rPr lang="en-US" dirty="0">
                <a:solidFill>
                  <a:schemeClr val="tx1"/>
                </a:solidFill>
              </a:rPr>
              <a:t> is the discipline of planning, organizing, motivating, and controlling resources to achieve specific </a:t>
            </a:r>
            <a:r>
              <a:rPr lang="en-US" dirty="0" smtClean="0">
                <a:solidFill>
                  <a:schemeClr val="tx1"/>
                </a:solidFill>
              </a:rPr>
              <a:t>goals (Wikipedia)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</a:rPr>
              <a:t>Project</a:t>
            </a:r>
            <a:r>
              <a:rPr lang="en-US" dirty="0" smtClean="0">
                <a:solidFill>
                  <a:schemeClr val="tx1"/>
                </a:solidFill>
              </a:rPr>
              <a:t> is defined as a temporary endeavor designed to produce a unique product, service or result. (PMBOK)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853" y="208547"/>
            <a:ext cx="456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utiger LT Std 55 Roman"/>
              </a:rPr>
              <a:t>What is…</a:t>
            </a:r>
            <a:endParaRPr lang="en-US" sz="3600" dirty="0">
              <a:solidFill>
                <a:schemeClr val="bg1"/>
              </a:solidFill>
              <a:latin typeface="Frutiger LT Std 55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0694" y="6180039"/>
            <a:ext cx="613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      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4" y="175554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Traits of a Project Manager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068"/>
            <a:ext cx="8229600" cy="38583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Active Listener					  Self Starter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Strategic Thinker				  Motivator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Organization Skills				  Persistence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Communications					  Adaptable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Leadership						  Facilitator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Referee- Conflict Resolution	  Baking Skills!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Multi-</a:t>
            </a:r>
            <a:r>
              <a:rPr lang="en-US" dirty="0" err="1" smtClean="0">
                <a:solidFill>
                  <a:schemeClr val="tx1"/>
                </a:solidFill>
              </a:rPr>
              <a:t>tasker</a:t>
            </a:r>
            <a:r>
              <a:rPr lang="en-US" dirty="0" smtClean="0">
                <a:solidFill>
                  <a:schemeClr val="tx1"/>
                </a:solidFill>
              </a:rPr>
              <a:t>					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3381" y="5734871"/>
            <a:ext cx="570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        </a:t>
            </a: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2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2268538"/>
            <a:ext cx="5762625" cy="3857625"/>
          </a:xfrm>
        </p:spPr>
      </p:pic>
      <p:sp>
        <p:nvSpPr>
          <p:cNvPr id="3" name="TextBox 2"/>
          <p:cNvSpPr txBox="1"/>
          <p:nvPr/>
        </p:nvSpPr>
        <p:spPr>
          <a:xfrm>
            <a:off x="320842" y="136358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utiger LT Std 55 Roman"/>
              </a:rPr>
              <a:t>My Journey</a:t>
            </a:r>
            <a:endParaRPr lang="en-US" sz="3600" dirty="0">
              <a:solidFill>
                <a:schemeClr val="bg1"/>
              </a:solidFill>
              <a:latin typeface="Frutiger LT Std 55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1666" y="6371772"/>
            <a:ext cx="5828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    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5" y="183574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Lisa Hendrix, PMP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610132"/>
            <a:ext cx="8229600" cy="38583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Began my career at OU IT in 1999 in Telecommunications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Bachelors of Liberal Studies 2002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Changed positions 5 times in 6 years.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Project Management Office was formed in 2005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First Project was implementation of online parking permits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Credentials</a:t>
            </a:r>
            <a:r>
              <a:rPr lang="en-US" dirty="0">
                <a:solidFill>
                  <a:schemeClr val="tx1"/>
                </a:solidFill>
              </a:rPr>
              <a:t>, PMP- 2009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New Construction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Service Level Agreement Rep- Expanded my horizon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3381" y="6306926"/>
            <a:ext cx="5768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             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89" y="215659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Career Path….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05"/>
            <a:ext cx="8229600" cy="38583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Shift to Portfolio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Opportunity to grow.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Enterprise Portfolio Manager for the Education and Natural Resources Business Segment for the Office of Management and Enterprise Services for the State of Oklahoma.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76 State Agencies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State CIO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0770" y="6157989"/>
            <a:ext cx="6010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www.oscer.ou.edu/ostemmp.php</a:t>
            </a:r>
            <a:r>
              <a:rPr lang="en-US" dirty="0" smtClean="0"/>
              <a:t>                                 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2DFB53EC87E4C81B85292B91BEC15" ma:contentTypeVersion="4" ma:contentTypeDescription="Create a new document." ma:contentTypeScope="" ma:versionID="8d6100910239c87bccfe1603389a3c93">
  <xsd:schema xmlns:xsd="http://www.w3.org/2001/XMLSchema" xmlns:xs="http://www.w3.org/2001/XMLSchema" xmlns:p="http://schemas.microsoft.com/office/2006/metadata/properties" xmlns:ns2="8a2480bf-cc95-4fdd-a1d0-afd655e5373b" targetNamespace="http://schemas.microsoft.com/office/2006/metadata/properties" ma:root="true" ma:fieldsID="d0adf29750df24d64f23445b8585a56d" ns2:_="">
    <xsd:import namespace="8a2480bf-cc95-4fdd-a1d0-afd655e5373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480bf-cc95-4fdd-a1d0-afd655e5373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dlc_DocId xmlns="8a2480bf-cc95-4fdd-a1d0-afd655e5373b">DHSQMJPQNKM7-2-97</_dlc_DocId>
    <_dlc_DocIdUrl xmlns="8a2480bf-cc95-4fdd-a1d0-afd655e5373b">
      <Url>https://share.ou.edu/sites/IT/_layouts/DocIdRedir.aspx?ID=DHSQMJPQNKM7-2-97</Url>
      <Description>DHSQMJPQNKM7-2-97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622409-FD93-4092-8AC8-B8DB6AD41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480bf-cc95-4fdd-a1d0-afd655e53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37D4BC-BFC3-4236-826C-26CFC4E7476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8a2480bf-cc95-4fdd-a1d0-afd655e5373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DD854A3-7600-4EC6-A7F6-4BEEFE471C9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1C715F2-107F-434F-A960-0AAD701E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1167</Words>
  <Application>Microsoft Office PowerPoint</Application>
  <PresentationFormat>On-screen Show (4:3)</PresentationFormat>
  <Paragraphs>267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Frutiger LT Std 55 Roman</vt:lpstr>
      <vt:lpstr>Frutiger LT Std 65 Bold</vt:lpstr>
      <vt:lpstr>Wingdings</vt:lpstr>
      <vt:lpstr>Office Theme</vt:lpstr>
      <vt:lpstr>PowerPoint Presentation</vt:lpstr>
      <vt:lpstr>What is the OITMP?</vt:lpstr>
      <vt:lpstr>Job Shadowing</vt:lpstr>
      <vt:lpstr>Job Shadowing</vt:lpstr>
      <vt:lpstr>PowerPoint Presentation</vt:lpstr>
      <vt:lpstr>Traits of a Project Manager</vt:lpstr>
      <vt:lpstr> </vt:lpstr>
      <vt:lpstr>Lisa Hendrix, PMP</vt:lpstr>
      <vt:lpstr>Career Path….</vt:lpstr>
      <vt:lpstr>Boomer…ang!</vt:lpstr>
      <vt:lpstr>About the OU EPMO</vt:lpstr>
      <vt:lpstr>Project Lifecycle</vt:lpstr>
      <vt:lpstr>Leadership and Project Management</vt:lpstr>
      <vt:lpstr>Project Portfolio Governance</vt:lpstr>
      <vt:lpstr>Tools</vt:lpstr>
      <vt:lpstr>PowerPoint Presentation</vt:lpstr>
      <vt:lpstr>Resource Management</vt:lpstr>
      <vt:lpstr>A Day in My Life…</vt:lpstr>
      <vt:lpstr>A Day in My Life…</vt:lpstr>
      <vt:lpstr>A Day in My Life…</vt:lpstr>
      <vt:lpstr>The Resume…</vt:lpstr>
      <vt:lpstr>The Interview…</vt:lpstr>
      <vt:lpstr>The Interview…</vt:lpstr>
      <vt:lpstr>Preparing yourself…</vt:lpstr>
      <vt:lpstr>Now, about that job…</vt:lpstr>
      <vt:lpstr>Now, about that job…</vt:lpstr>
      <vt:lpstr>Congratulations!  But now…</vt:lpstr>
      <vt:lpstr>Congratulations!  But now…</vt:lpstr>
      <vt:lpstr>PowerPoint Presentation</vt:lpstr>
      <vt:lpstr>Other Opportunities/Resources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Fuller</dc:creator>
  <cp:lastModifiedBy>Hendrix, Lisa A.</cp:lastModifiedBy>
  <cp:revision>88</cp:revision>
  <cp:lastPrinted>2013-11-20T14:44:29Z</cp:lastPrinted>
  <dcterms:created xsi:type="dcterms:W3CDTF">2012-07-02T17:00:14Z</dcterms:created>
  <dcterms:modified xsi:type="dcterms:W3CDTF">2013-11-21T03:28:47Z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0x0101000832DFB53EC87E4C81B85292B91BEC15</vt:lpwstr>
  </property>
  <property fmtid="{D5CDD505-2E9C-101B-9397-08002B2CF9AE}" pid="3" name="_dlc_DocIdItemGuid">
    <vt:lpwstr>4dba62d6-c2d3-40b8-b8ed-59d1fbc45977</vt:lpwstr>
  </property>
</Properties>
</file>