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0" r:id="rId6"/>
  </p:sldMasterIdLst>
  <p:notesMasterIdLst>
    <p:notesMasterId r:id="rId38"/>
  </p:notesMasterIdLst>
  <p:sldIdLst>
    <p:sldId id="258" r:id="rId7"/>
    <p:sldId id="257" r:id="rId8"/>
    <p:sldId id="287" r:id="rId9"/>
    <p:sldId id="339" r:id="rId10"/>
    <p:sldId id="268" r:id="rId11"/>
    <p:sldId id="274" r:id="rId12"/>
    <p:sldId id="346" r:id="rId13"/>
    <p:sldId id="343" r:id="rId14"/>
    <p:sldId id="350" r:id="rId15"/>
    <p:sldId id="347" r:id="rId16"/>
    <p:sldId id="348" r:id="rId17"/>
    <p:sldId id="349" r:id="rId18"/>
    <p:sldId id="344" r:id="rId19"/>
    <p:sldId id="345" r:id="rId20"/>
    <p:sldId id="291" r:id="rId21"/>
    <p:sldId id="293" r:id="rId22"/>
    <p:sldId id="294" r:id="rId23"/>
    <p:sldId id="295" r:id="rId24"/>
    <p:sldId id="296" r:id="rId25"/>
    <p:sldId id="299" r:id="rId26"/>
    <p:sldId id="302" r:id="rId27"/>
    <p:sldId id="303" r:id="rId28"/>
    <p:sldId id="304" r:id="rId29"/>
    <p:sldId id="305" r:id="rId30"/>
    <p:sldId id="306" r:id="rId31"/>
    <p:sldId id="307" r:id="rId32"/>
    <p:sldId id="308" r:id="rId33"/>
    <p:sldId id="312" r:id="rId34"/>
    <p:sldId id="313" r:id="rId35"/>
    <p:sldId id="314" r:id="rId36"/>
    <p:sldId id="31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6" d="100"/>
          <a:sy n="66" d="100"/>
        </p:scale>
        <p:origin x="128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7E4BC0-AE36-454D-B13E-720F63B37E18}" type="datetimeFigureOut">
              <a:rPr lang="en-US" smtClean="0"/>
              <a:t>11/9/2014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EF20A-3B95-4076-91C2-8672F20DE9E0}" type="slidenum">
              <a:rPr lang="en-US" smtClean="0"/>
              <a:t>‹#›</a:t>
            </a:fld>
            <a:endParaRPr lang="en-US"/>
          </a:p>
        </p:txBody>
      </p:sp>
    </p:spTree>
    <p:extLst>
      <p:ext uri="{BB962C8B-B14F-4D97-AF65-F5344CB8AC3E}">
        <p14:creationId xmlns:p14="http://schemas.microsoft.com/office/powerpoint/2010/main" val="2705206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5592" y="2879414"/>
            <a:ext cx="8082608" cy="721035"/>
          </a:xfrm>
          <a:prstGeom prst="rect">
            <a:avLst/>
          </a:prstGeom>
        </p:spPr>
        <p:txBody>
          <a:bodyPr/>
          <a:lstStyle>
            <a:lvl1pPr algn="l">
              <a:defRPr b="0" i="0">
                <a:latin typeface="Frutiger LT Std 55 Roman"/>
                <a:cs typeface="Frutiger LT Std 55 Roman"/>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5592" y="3864429"/>
            <a:ext cx="8082608" cy="1910436"/>
          </a:xfrm>
          <a:prstGeom prst="rect">
            <a:avLst/>
          </a:prstGeom>
        </p:spPr>
        <p:txBody>
          <a:bodyPr/>
          <a:lstStyle>
            <a:lvl1pPr marL="342900" indent="-342900" algn="l">
              <a:buFont typeface="Courier New"/>
              <a:buChar char="o"/>
              <a:defRPr sz="2400" b="0" i="0">
                <a:solidFill>
                  <a:schemeClr val="bg1">
                    <a:lumMod val="65000"/>
                  </a:schemeClr>
                </a:solidFill>
                <a:latin typeface="Frutiger LT Std 55 Roman"/>
                <a:cs typeface="Frutiger LT Std 55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5049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198" y="1441440"/>
            <a:ext cx="7129017" cy="781244"/>
          </a:xfrm>
          <a:prstGeom prst="rect">
            <a:avLst/>
          </a:prstGeom>
        </p:spPr>
        <p:txBody>
          <a:bodyPr/>
          <a:lstStyle>
            <a:lvl1pPr algn="l">
              <a:defRPr sz="3600" b="0" i="0">
                <a:latin typeface="Frutiger LT Std 55 Roman"/>
                <a:cs typeface="Frutiger LT Std 55 Roman"/>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358766"/>
            <a:ext cx="8228962" cy="4071141"/>
          </a:xfrm>
          <a:prstGeom prst="rect">
            <a:avLst/>
          </a:prstGeom>
        </p:spPr>
        <p:txBody>
          <a:bodyPr vert="eaVert"/>
          <a:lstStyle>
            <a:lvl1pPr marL="342900" indent="-342900">
              <a:buFont typeface="Courier New"/>
              <a:buChar char="o"/>
              <a:defRPr sz="2400" b="0" i="0">
                <a:solidFill>
                  <a:srgbClr val="A6A6A6"/>
                </a:solidFill>
                <a:latin typeface="Frutiger LT Std 55 Roman"/>
                <a:cs typeface="Frutiger LT Std 55 Roman"/>
              </a:defRPr>
            </a:lvl1pPr>
            <a:lvl2pPr>
              <a:defRPr sz="2400" b="0" i="0">
                <a:latin typeface="Frutiger LT Std 55 Roman"/>
                <a:cs typeface="Frutiger LT Std 55 Roman"/>
              </a:defRPr>
            </a:lvl2pPr>
            <a:lvl3pPr>
              <a:defRPr b="0" i="0">
                <a:latin typeface="Frutiger LT Std 55 Roman"/>
                <a:cs typeface="Frutiger LT Std 55 Roman"/>
              </a:defRPr>
            </a:lvl3pPr>
            <a:lvl4pPr>
              <a:defRPr b="0" i="0">
                <a:latin typeface="Frutiger LT Std 55 Roman"/>
                <a:cs typeface="Frutiger LT Std 55 Roman"/>
              </a:defRPr>
            </a:lvl4pPr>
            <a:lvl5pPr>
              <a:defRPr b="0" i="0">
                <a:latin typeface="Frutiger LT Std 55 Roman"/>
                <a:cs typeface="Frutiger LT Std 55 Roman"/>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24355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38146"/>
            <a:ext cx="2057400" cy="5103101"/>
          </a:xfrm>
          <a:prstGeom prst="rect">
            <a:avLst/>
          </a:prstGeom>
        </p:spPr>
        <p:txBody>
          <a:bodyPr vert="eaVert"/>
          <a:lstStyle>
            <a:lvl1pPr algn="l">
              <a:defRPr sz="3600" b="0" i="0">
                <a:latin typeface="Frutiger LT Std 55 Roman"/>
                <a:cs typeface="Frutiger LT Std 55 Roman"/>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8146"/>
            <a:ext cx="6019800" cy="5103101"/>
          </a:xfrm>
          <a:prstGeom prst="rect">
            <a:avLst/>
          </a:prstGeom>
        </p:spPr>
        <p:txBody>
          <a:bodyPr vert="eaVert"/>
          <a:lstStyle>
            <a:lvl1pPr marL="342900" indent="-342900">
              <a:buFont typeface="Courier New"/>
              <a:buChar char="o"/>
              <a:defRPr sz="2400" b="0" i="0">
                <a:solidFill>
                  <a:srgbClr val="A6A6A6"/>
                </a:solidFill>
                <a:latin typeface="Frutiger LT Std 55 Roman"/>
                <a:cs typeface="Frutiger LT Std 55 Roman"/>
              </a:defRPr>
            </a:lvl1pPr>
            <a:lvl2pPr>
              <a:defRPr sz="2400" b="0" i="0">
                <a:solidFill>
                  <a:srgbClr val="A6A6A6"/>
                </a:solidFill>
                <a:latin typeface="Frutiger LT Std 55 Roman"/>
                <a:cs typeface="Frutiger LT Std 55 Roman"/>
              </a:defRPr>
            </a:lvl2pPr>
            <a:lvl3pPr>
              <a:defRPr sz="2400" b="0" i="0">
                <a:latin typeface="Frutiger LT Std 55 Roman"/>
                <a:cs typeface="Frutiger LT Std 55 Roman"/>
              </a:defRPr>
            </a:lvl3pPr>
            <a:lvl4pPr>
              <a:defRPr sz="2400" b="0" i="0">
                <a:latin typeface="Frutiger LT Std 55 Roman"/>
                <a:cs typeface="Frutiger LT Std 55 Roman"/>
              </a:defRPr>
            </a:lvl4pPr>
            <a:lvl5pPr>
              <a:defRPr sz="2400" b="0" i="0">
                <a:latin typeface="Frutiger LT Std 55 Roman"/>
                <a:cs typeface="Frutiger LT Std 55 Roman"/>
              </a:defRPr>
            </a:lvl5pPr>
          </a:lstStyle>
          <a:p>
            <a:pPr lvl="0"/>
            <a:r>
              <a:rPr lang="en-US" dirty="0" smtClean="0"/>
              <a:t>Click to edit Master text styles</a:t>
            </a:r>
          </a:p>
          <a:p>
            <a:pPr lvl="1"/>
            <a:r>
              <a:rPr lang="en-US" dirty="0" smtClean="0"/>
              <a:t>Second level</a:t>
            </a:r>
            <a:endParaRPr lang="en-US" dirty="0"/>
          </a:p>
        </p:txBody>
      </p:sp>
    </p:spTree>
    <p:extLst>
      <p:ext uri="{BB962C8B-B14F-4D97-AF65-F5344CB8AC3E}">
        <p14:creationId xmlns:p14="http://schemas.microsoft.com/office/powerpoint/2010/main" val="4238154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32" y="1353728"/>
            <a:ext cx="6814034" cy="1353728"/>
          </a:xfrm>
        </p:spPr>
        <p:txBody>
          <a:bodyPr anchor="t"/>
          <a:lstStyle>
            <a:lvl1pPr algn="l">
              <a:defRPr sz="40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09432" y="2707456"/>
            <a:ext cx="6814034" cy="5087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97684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129" y="479480"/>
            <a:ext cx="8121811" cy="946427"/>
          </a:xfrm>
        </p:spPr>
        <p:txBody>
          <a:bodyPr>
            <a:normAutofit/>
          </a:bodyPr>
          <a:lstStyle>
            <a:lvl1pPr>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509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1255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704403"/>
            <a:ext cx="4040188" cy="470471"/>
          </a:xfrm>
        </p:spPr>
        <p:txBody>
          <a:bodyPr wrap="none"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704403"/>
            <a:ext cx="4041775" cy="470472"/>
          </a:xfrm>
        </p:spPr>
        <p:txBody>
          <a:bodyPr wrap="none"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5287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92957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033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4145"/>
            <a:ext cx="5111750" cy="452201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604145"/>
            <a:ext cx="3008313" cy="45220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189398" y="457200"/>
            <a:ext cx="8040202" cy="957567"/>
          </a:xfrm>
        </p:spPr>
        <p:txBody>
          <a:bodyPr/>
          <a:lstStyle/>
          <a:p>
            <a:r>
              <a:rPr lang="en-US" smtClean="0"/>
              <a:t>Click to edit Master title style</a:t>
            </a:r>
            <a:endParaRPr lang="en-US"/>
          </a:p>
        </p:txBody>
      </p:sp>
    </p:spTree>
    <p:extLst>
      <p:ext uri="{BB962C8B-B14F-4D97-AF65-F5344CB8AC3E}">
        <p14:creationId xmlns:p14="http://schemas.microsoft.com/office/powerpoint/2010/main" val="2559280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63756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itle 1"/>
          <p:cNvSpPr>
            <a:spLocks noGrp="1"/>
          </p:cNvSpPr>
          <p:nvPr>
            <p:ph type="title"/>
          </p:nvPr>
        </p:nvSpPr>
        <p:spPr>
          <a:xfrm>
            <a:off x="189398" y="479480"/>
            <a:ext cx="8040202" cy="957567"/>
          </a:xfrm>
        </p:spPr>
        <p:txBody>
          <a:bodyPr/>
          <a:lstStyle/>
          <a:p>
            <a:r>
              <a:rPr lang="en-US" smtClean="0"/>
              <a:t>Click to edit Master title style</a:t>
            </a:r>
            <a:endParaRPr lang="en-US"/>
          </a:p>
        </p:txBody>
      </p:sp>
    </p:spTree>
    <p:extLst>
      <p:ext uri="{BB962C8B-B14F-4D97-AF65-F5344CB8AC3E}">
        <p14:creationId xmlns:p14="http://schemas.microsoft.com/office/powerpoint/2010/main" val="347532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434859"/>
            <a:ext cx="8229600" cy="588070"/>
          </a:xfrm>
          <a:prstGeom prst="rect">
            <a:avLst/>
          </a:prstGeom>
        </p:spPr>
        <p:txBody>
          <a:bodyPr/>
          <a:lstStyle>
            <a:lvl1pPr algn="l">
              <a:defRPr sz="3600" b="0" i="0">
                <a:latin typeface="Frutiger LT Std 55 Roman"/>
                <a:cs typeface="Frutiger LT Std 55 Roman"/>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267858"/>
            <a:ext cx="8229600" cy="3858306"/>
          </a:xfrm>
          <a:prstGeom prst="rect">
            <a:avLst/>
          </a:prstGeom>
        </p:spPr>
        <p:txBody>
          <a:bodyPr/>
          <a:lstStyle>
            <a:lvl1pPr marL="342900" indent="-342900">
              <a:buFont typeface="Courier New"/>
              <a:buChar char="o"/>
              <a:defRPr sz="2400" b="0" i="0">
                <a:solidFill>
                  <a:srgbClr val="A6A6A6"/>
                </a:solidFill>
                <a:latin typeface="Frutiger LT Std 55 Roman"/>
                <a:cs typeface="Frutiger LT Std 55 Roman"/>
              </a:defRPr>
            </a:lvl1pPr>
            <a:lvl2pPr marL="742950" indent="-285750">
              <a:buFont typeface="Courier New"/>
              <a:buChar char="o"/>
              <a:defRPr sz="2400" b="0" i="0">
                <a:latin typeface="Frutiger LT Std 55 Roman"/>
                <a:cs typeface="Frutiger LT Std 55 Roman"/>
              </a:defRPr>
            </a:lvl2pPr>
            <a:lvl3pPr marL="1143000" indent="-228600">
              <a:buFont typeface="Courier New"/>
              <a:buChar char="o"/>
              <a:defRPr sz="2400" b="0" i="0">
                <a:latin typeface="Frutiger LT Std 55 Roman"/>
                <a:cs typeface="Frutiger LT Std 55 Roman"/>
              </a:defRPr>
            </a:lvl3pPr>
            <a:lvl4pPr marL="1600200" indent="-228600">
              <a:buFont typeface="Courier New"/>
              <a:buChar char="o"/>
              <a:defRPr sz="2400" b="0" i="0">
                <a:latin typeface="Frutiger LT Std 55 Roman"/>
                <a:cs typeface="Frutiger LT Std 55 Roman"/>
              </a:defRPr>
            </a:lvl4pPr>
            <a:lvl5pPr marL="2057400" indent="-228600">
              <a:buFont typeface="Courier New"/>
              <a:buChar char="o"/>
              <a:defRPr sz="2400" b="0" i="0">
                <a:latin typeface="Frutiger LT Std 55 Roman"/>
                <a:cs typeface="Frutiger LT Std 55 Roman"/>
              </a:defRPr>
            </a:lvl5pPr>
          </a:lstStyle>
          <a:p>
            <a:pPr lvl="0"/>
            <a:r>
              <a:rPr lang="en-US" dirty="0" smtClean="0"/>
              <a:t>Click to edit Master text styles</a:t>
            </a:r>
          </a:p>
        </p:txBody>
      </p:sp>
    </p:spTree>
    <p:extLst>
      <p:ext uri="{BB962C8B-B14F-4D97-AF65-F5344CB8AC3E}">
        <p14:creationId xmlns:p14="http://schemas.microsoft.com/office/powerpoint/2010/main" val="387943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Background1.0.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0517"/>
            <a:ext cx="9144000" cy="6089700"/>
          </a:xfrm>
          <a:prstGeom prst="rect">
            <a:avLst/>
          </a:prstGeom>
        </p:spPr>
      </p:pic>
      <p:sp>
        <p:nvSpPr>
          <p:cNvPr id="2" name="Title 1"/>
          <p:cNvSpPr>
            <a:spLocks noGrp="1"/>
          </p:cNvSpPr>
          <p:nvPr>
            <p:ph type="title"/>
          </p:nvPr>
        </p:nvSpPr>
        <p:spPr>
          <a:xfrm>
            <a:off x="394980" y="2936975"/>
            <a:ext cx="8213418" cy="918701"/>
          </a:xfrm>
          <a:prstGeom prst="rect">
            <a:avLst/>
          </a:prstGeom>
        </p:spPr>
        <p:txBody>
          <a:bodyPr anchor="t"/>
          <a:lstStyle>
            <a:lvl1pPr algn="l">
              <a:defRPr sz="4000" b="0" i="0" cap="none">
                <a:solidFill>
                  <a:srgbClr val="FFFFFF"/>
                </a:solidFill>
                <a:latin typeface="Frutiger LT Std 55 Roman"/>
                <a:cs typeface="Frutiger LT Std 55 Roman"/>
              </a:defRPr>
            </a:lvl1pPr>
          </a:lstStyle>
          <a:p>
            <a:endParaRPr lang="en-US" dirty="0"/>
          </a:p>
        </p:txBody>
      </p:sp>
      <p:sp>
        <p:nvSpPr>
          <p:cNvPr id="3" name="Text Placeholder 2"/>
          <p:cNvSpPr>
            <a:spLocks noGrp="1"/>
          </p:cNvSpPr>
          <p:nvPr>
            <p:ph type="body" idx="1"/>
          </p:nvPr>
        </p:nvSpPr>
        <p:spPr>
          <a:xfrm>
            <a:off x="394980" y="3855676"/>
            <a:ext cx="8213418" cy="541664"/>
          </a:xfrm>
          <a:prstGeom prst="rect">
            <a:avLst/>
          </a:prstGeom>
        </p:spPr>
        <p:txBody>
          <a:bodyPr anchor="b"/>
          <a:lstStyle>
            <a:lvl1pPr marL="342900" indent="-342900">
              <a:buFont typeface="Courier New"/>
              <a:buChar char="o"/>
              <a:defRPr sz="2400" b="0" i="0">
                <a:solidFill>
                  <a:schemeClr val="bg1"/>
                </a:solidFill>
                <a:latin typeface="Frutiger LT Std 55 Roman"/>
                <a:cs typeface="Frutiger LT Std 55 Roma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02918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75592" y="1430038"/>
            <a:ext cx="8311208" cy="657843"/>
          </a:xfrm>
          <a:prstGeom prst="rect">
            <a:avLst/>
          </a:prstGeom>
        </p:spPr>
        <p:txBody>
          <a:bodyPr/>
          <a:lstStyle>
            <a:lvl1pPr algn="l">
              <a:defRPr sz="3600" b="0" i="0">
                <a:latin typeface="Frutiger LT Std 55 Roman"/>
                <a:cs typeface="Frutiger LT Std 55 Roman"/>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75592" y="2370106"/>
            <a:ext cx="4038600" cy="4127842"/>
          </a:xfrm>
          <a:prstGeom prst="rect">
            <a:avLst/>
          </a:prstGeom>
          <a:solidFill>
            <a:srgbClr val="95B3D7">
              <a:alpha val="50000"/>
            </a:srgbClr>
          </a:solidFill>
        </p:spPr>
        <p:txBody>
          <a:bodyPr/>
          <a:lstStyle>
            <a:lvl1pPr marL="342900" indent="-342900">
              <a:buFont typeface="Courier New"/>
              <a:buChar char="o"/>
              <a:defRPr sz="2400" b="0" i="0">
                <a:latin typeface="Frutiger LT Std 55 Roman"/>
                <a:cs typeface="Frutiger LT Std 55 Roman"/>
              </a:defRPr>
            </a:lvl1pPr>
            <a:lvl2pPr>
              <a:defRPr sz="2400" b="0" i="0">
                <a:latin typeface="Frutiger LT Std 55 Roman"/>
                <a:cs typeface="Frutiger LT Std 55 Roman"/>
              </a:defRPr>
            </a:lvl2pPr>
            <a:lvl3pPr>
              <a:defRPr sz="2400" b="0" i="0">
                <a:latin typeface="Frutiger LT Std 55 Roman"/>
                <a:cs typeface="Frutiger LT Std 55 Roman"/>
              </a:defRPr>
            </a:lvl3pPr>
            <a:lvl4pPr>
              <a:defRPr sz="2400" b="0" i="0">
                <a:latin typeface="Frutiger LT Std 55 Roman"/>
                <a:cs typeface="Frutiger LT Std 55 Roman"/>
              </a:defRPr>
            </a:lvl4pPr>
            <a:lvl5pPr>
              <a:defRPr sz="2400" b="0" i="0">
                <a:latin typeface="Frutiger LT Std 55 Roman"/>
                <a:cs typeface="Frutiger LT Std 55 Roman"/>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48200" y="2370106"/>
            <a:ext cx="4038600" cy="4127842"/>
          </a:xfrm>
          <a:prstGeom prst="rect">
            <a:avLst/>
          </a:prstGeom>
          <a:solidFill>
            <a:schemeClr val="bg1">
              <a:lumMod val="85000"/>
            </a:schemeClr>
          </a:solidFill>
        </p:spPr>
        <p:txBody>
          <a:bodyPr/>
          <a:lstStyle>
            <a:lvl1pPr marL="342900" indent="-342900">
              <a:buFont typeface="Courier New"/>
              <a:buChar char="o"/>
              <a:defRPr sz="2400" b="0" i="0">
                <a:latin typeface="Frutiger LT Std 55 Roman"/>
                <a:cs typeface="Frutiger LT Std 55 Roman"/>
              </a:defRPr>
            </a:lvl1pPr>
            <a:lvl2pPr>
              <a:defRPr sz="2400" b="0" i="0">
                <a:latin typeface="Frutiger LT Std 55 Roman"/>
                <a:cs typeface="Frutiger LT Std 55 Roman"/>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11801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1337"/>
            <a:ext cx="8245433" cy="723302"/>
          </a:xfrm>
          <a:prstGeom prst="rect">
            <a:avLst/>
          </a:prstGeom>
        </p:spPr>
        <p:txBody>
          <a:bodyPr/>
          <a:lstStyle>
            <a:lvl1pPr algn="l">
              <a:defRPr sz="3600" b="0" i="0">
                <a:latin typeface="Frutiger LT Std 55 Roman"/>
                <a:cs typeface="Frutiger LT Std 55 Roman"/>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440320" y="2256699"/>
            <a:ext cx="4040188" cy="423654"/>
          </a:xfrm>
          <a:prstGeom prst="rect">
            <a:avLst/>
          </a:prstGeom>
        </p:spPr>
        <p:txBody>
          <a:bodyPr anchor="b"/>
          <a:lstStyle>
            <a:lvl1pPr marL="0" indent="0">
              <a:buNone/>
              <a:defRPr sz="2000" b="0" i="0">
                <a:latin typeface="Frutiger LT Std 65 Bold"/>
                <a:cs typeface="Frutiger LT Std 65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a:t>
            </a:r>
          </a:p>
        </p:txBody>
      </p:sp>
      <p:sp>
        <p:nvSpPr>
          <p:cNvPr id="4" name="Content Placeholder 3"/>
          <p:cNvSpPr>
            <a:spLocks noGrp="1"/>
          </p:cNvSpPr>
          <p:nvPr>
            <p:ph sz="half" idx="2"/>
          </p:nvPr>
        </p:nvSpPr>
        <p:spPr>
          <a:xfrm>
            <a:off x="457200" y="2805217"/>
            <a:ext cx="4005713" cy="3670050"/>
          </a:xfrm>
          <a:prstGeom prst="rect">
            <a:avLst/>
          </a:prstGeom>
          <a:solidFill>
            <a:srgbClr val="95B3D7">
              <a:alpha val="48000"/>
            </a:srgbClr>
          </a:solidFill>
        </p:spPr>
        <p:txBody>
          <a:bodyPr/>
          <a:lstStyle>
            <a:lvl1pPr marL="342900" indent="-342900">
              <a:buFont typeface="Courier New"/>
              <a:buChar char="o"/>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5" name="Text Placeholder 4"/>
          <p:cNvSpPr>
            <a:spLocks noGrp="1"/>
          </p:cNvSpPr>
          <p:nvPr>
            <p:ph type="body" sz="quarter" idx="3" hasCustomPrompt="1"/>
          </p:nvPr>
        </p:nvSpPr>
        <p:spPr>
          <a:xfrm>
            <a:off x="4645025" y="2260881"/>
            <a:ext cx="4041775" cy="419472"/>
          </a:xfrm>
          <a:prstGeom prst="rect">
            <a:avLst/>
          </a:prstGeom>
        </p:spPr>
        <p:txBody>
          <a:bodyPr anchor="b"/>
          <a:lstStyle>
            <a:lvl1pPr marL="0" indent="0">
              <a:buNone/>
              <a:defRPr sz="2000" b="0" i="0">
                <a:latin typeface="Frutiger LT Std 65 Bold"/>
                <a:cs typeface="Frutiger LT Std 65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a:t>
            </a:r>
          </a:p>
        </p:txBody>
      </p:sp>
      <p:sp>
        <p:nvSpPr>
          <p:cNvPr id="6" name="Content Placeholder 5"/>
          <p:cNvSpPr>
            <a:spLocks noGrp="1"/>
          </p:cNvSpPr>
          <p:nvPr>
            <p:ph sz="quarter" idx="4"/>
          </p:nvPr>
        </p:nvSpPr>
        <p:spPr>
          <a:xfrm>
            <a:off x="4645025" y="2805217"/>
            <a:ext cx="4041775" cy="3670050"/>
          </a:xfrm>
          <a:prstGeom prst="rect">
            <a:avLst/>
          </a:prstGeom>
          <a:solidFill>
            <a:schemeClr val="bg1">
              <a:lumMod val="85000"/>
            </a:schemeClr>
          </a:solidFill>
        </p:spPr>
        <p:txBody>
          <a:bodyPr/>
          <a:lstStyle>
            <a:lvl1pPr marL="342900" indent="-342900">
              <a:buFont typeface="Courier New"/>
              <a:buChar char="o"/>
              <a:defRPr sz="2400"/>
            </a:lvl1pPr>
            <a:lvl2pPr>
              <a:defRPr sz="24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endParaRPr lang="en-US" dirty="0"/>
          </a:p>
        </p:txBody>
      </p:sp>
    </p:spTree>
    <p:extLst>
      <p:ext uri="{BB962C8B-B14F-4D97-AF65-F5344CB8AC3E}">
        <p14:creationId xmlns:p14="http://schemas.microsoft.com/office/powerpoint/2010/main" val="70324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199" y="1447164"/>
            <a:ext cx="8229600" cy="682199"/>
          </a:xfrm>
          <a:prstGeom prst="rect">
            <a:avLst/>
          </a:prstGeom>
        </p:spPr>
        <p:txBody>
          <a:bodyPr/>
          <a:lstStyle>
            <a:lvl1pPr algn="l">
              <a:defRPr sz="3600" b="0" i="0">
                <a:latin typeface="Frutiger LT Std 55 Roman"/>
                <a:cs typeface="Frutiger LT Std 55 Roma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0118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559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92785"/>
            <a:ext cx="3008313" cy="385568"/>
          </a:xfrm>
          <a:prstGeom prst="rect">
            <a:avLst/>
          </a:prstGeom>
        </p:spPr>
        <p:txBody>
          <a:bodyPr anchor="b"/>
          <a:lstStyle>
            <a:lvl1pPr algn="l">
              <a:defRPr sz="2000" b="0" i="0">
                <a:latin typeface="Frutiger LT Std 65 Bold"/>
                <a:cs typeface="Frutiger LT Std 65 Bold"/>
              </a:defRPr>
            </a:lvl1pPr>
          </a:lstStyle>
          <a:p>
            <a:r>
              <a:rPr lang="en-US" dirty="0" smtClean="0"/>
              <a:t>CLICK TO EDIT</a:t>
            </a:r>
            <a:endParaRPr lang="en-US" dirty="0"/>
          </a:p>
        </p:txBody>
      </p:sp>
      <p:sp>
        <p:nvSpPr>
          <p:cNvPr id="3" name="Content Placeholder 2"/>
          <p:cNvSpPr>
            <a:spLocks noGrp="1"/>
          </p:cNvSpPr>
          <p:nvPr>
            <p:ph idx="1"/>
          </p:nvPr>
        </p:nvSpPr>
        <p:spPr>
          <a:xfrm>
            <a:off x="3575050" y="1292785"/>
            <a:ext cx="5111750" cy="5148462"/>
          </a:xfrm>
          <a:prstGeom prst="rect">
            <a:avLst/>
          </a:prstGeom>
        </p:spPr>
        <p:txBody>
          <a:bodyPr/>
          <a:lstStyle>
            <a:lvl1pPr marL="342900" indent="-342900">
              <a:buFont typeface="Courier New"/>
              <a:buChar char="o"/>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p:txBody>
      </p:sp>
      <p:sp>
        <p:nvSpPr>
          <p:cNvPr id="4" name="Text Placeholder 3"/>
          <p:cNvSpPr>
            <a:spLocks noGrp="1"/>
          </p:cNvSpPr>
          <p:nvPr>
            <p:ph type="body" sz="half" idx="2"/>
          </p:nvPr>
        </p:nvSpPr>
        <p:spPr>
          <a:xfrm>
            <a:off x="457200" y="1916498"/>
            <a:ext cx="3008313" cy="4524749"/>
          </a:xfrm>
          <a:prstGeom prst="rect">
            <a:avLst/>
          </a:prstGeom>
        </p:spPr>
        <p:txBody>
          <a:bodyPr/>
          <a:lstStyle>
            <a:lvl1pPr marL="0" indent="0">
              <a:buNone/>
              <a:defRPr sz="1400" b="0" i="0">
                <a:latin typeface="Frutiger LT Std 55 Roman"/>
                <a:cs typeface="Frutiger LT Std 55 Roma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9175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281445"/>
            <a:ext cx="5486400" cy="3753614"/>
          </a:xfrm>
          <a:prstGeom prst="rect">
            <a:avLst/>
          </a:prstGeom>
        </p:spPr>
        <p:txBody>
          <a:bodyPr/>
          <a:lstStyle>
            <a:lvl1pPr marL="0" indent="0">
              <a:buNone/>
              <a:defRPr sz="3200" b="0" i="0">
                <a:latin typeface="Frutiger LT Std 55 Roman"/>
                <a:cs typeface="Frutiger LT Std 55 Roma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800" b="0" i="0">
                <a:latin typeface="Frutiger LT Std 55 Roman"/>
                <a:cs typeface="Frutiger LT Std 55 Roma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7438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Background1.0.ps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907218"/>
          </a:xfrm>
          <a:prstGeom prst="rect">
            <a:avLst/>
          </a:prstGeom>
        </p:spPr>
      </p:pic>
      <p:pic>
        <p:nvPicPr>
          <p:cNvPr id="4" name="Picture 3" descr="whitelogo2.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99899" y="-732014"/>
            <a:ext cx="2421421" cy="2421421"/>
          </a:xfrm>
          <a:prstGeom prst="rect">
            <a:avLst/>
          </a:prstGeom>
        </p:spPr>
      </p:pic>
    </p:spTree>
    <p:extLst>
      <p:ext uri="{BB962C8B-B14F-4D97-AF65-F5344CB8AC3E}">
        <p14:creationId xmlns:p14="http://schemas.microsoft.com/office/powerpoint/2010/main" val="1124389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9398" y="457200"/>
            <a:ext cx="8040202" cy="95756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234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457200" rtl="0" eaLnBrk="1" latinLnBrk="0" hangingPunct="1">
        <a:spcBef>
          <a:spcPct val="0"/>
        </a:spcBef>
        <a:buNone/>
        <a:defRPr sz="4400" kern="1200">
          <a:solidFill>
            <a:schemeClr val="bg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b="0" i="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b="0" i="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b="0" i="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13.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oscer.ou.edu/ostemmp.php"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oscer.ou.edu/ostemmp.ph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zanegray/Desktop/MATC%20Preso/Office_Space_Clip.m4v.mp4" TargetMode="External"/><Relationship Id="rId1" Type="http://schemas.microsoft.com/office/2007/relationships/media" Target="file://localhost/Users/zanegray/Desktop/MATC%20Preso/Office_Space_Clip.m4v.mp4" TargetMode="Externa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zanegray/Dropbox/Presentations/CVTC/CVTC%20Preso/Star%20Trek%20-%20Picard%20Has%20iPad.mp4" TargetMode="External"/><Relationship Id="rId1" Type="http://schemas.microsoft.com/office/2007/relationships/media" Target="file://localhost/Users/zanegray/Dropbox/Presentations/CVTC/CVTC%20Preso/Star%20Trek%20-%20Picard%20Has%20iPad.mp4" TargetMode="Externa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kthomas1@ou.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jobs.ou.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www.oscer.ou.edu/ostemmp.php"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txBox="1">
            <a:spLocks noChangeArrowheads="1"/>
          </p:cNvSpPr>
          <p:nvPr/>
        </p:nvSpPr>
        <p:spPr>
          <a:xfrm>
            <a:off x="990600" y="1828800"/>
            <a:ext cx="7772400" cy="1143000"/>
          </a:xfrm>
          <a:prstGeom prst="rect">
            <a:avLst/>
          </a:prstGeom>
        </p:spPr>
        <p:txBody>
          <a:bodyPr anchor="t"/>
          <a:lstStyle>
            <a:lvl1pPr algn="l" defTabSz="457200" rtl="0" eaLnBrk="1" latinLnBrk="0" hangingPunct="1">
              <a:spcBef>
                <a:spcPct val="0"/>
              </a:spcBef>
              <a:buNone/>
              <a:defRPr sz="4000" b="0" i="0" kern="1200" cap="none">
                <a:solidFill>
                  <a:srgbClr val="FFFFFF"/>
                </a:solidFill>
                <a:latin typeface="Frutiger LT Std 55 Roman"/>
                <a:ea typeface="+mj-ea"/>
                <a:cs typeface="Frutiger LT Std 55 Roman"/>
              </a:defRPr>
            </a:lvl1pPr>
          </a:lstStyle>
          <a:p>
            <a:r>
              <a:rPr lang="en-US" smtClean="0"/>
              <a:t/>
            </a:r>
            <a:br>
              <a:rPr lang="en-US" smtClean="0"/>
            </a:br>
            <a:endParaRPr lang="en-US" dirty="0"/>
          </a:p>
        </p:txBody>
      </p:sp>
      <p:grpSp>
        <p:nvGrpSpPr>
          <p:cNvPr id="9" name="Group 6"/>
          <p:cNvGrpSpPr>
            <a:grpSpLocks/>
          </p:cNvGrpSpPr>
          <p:nvPr/>
        </p:nvGrpSpPr>
        <p:grpSpPr bwMode="auto">
          <a:xfrm>
            <a:off x="5334000" y="3809998"/>
            <a:ext cx="3429000" cy="1276350"/>
            <a:chOff x="1824" y="3168"/>
            <a:chExt cx="2160" cy="804"/>
          </a:xfrm>
        </p:grpSpPr>
        <p:pic>
          <p:nvPicPr>
            <p:cNvPr id="10" name="Picture 7" descr="ouit_logo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 y="3168"/>
              <a:ext cx="1536" cy="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8" descr="ou201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 y="3264"/>
              <a:ext cx="432" cy="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Rectangle 10"/>
          <p:cNvSpPr>
            <a:spLocks noChangeArrowheads="1"/>
          </p:cNvSpPr>
          <p:nvPr>
            <p:custDataLst>
              <p:tags r:id="rId1"/>
            </p:custDataLst>
          </p:nvPr>
        </p:nvSpPr>
        <p:spPr bwMode="auto">
          <a:xfrm>
            <a:off x="0" y="0"/>
            <a:ext cx="63500" cy="6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TextBox 12"/>
          <p:cNvSpPr txBox="1"/>
          <p:nvPr/>
        </p:nvSpPr>
        <p:spPr>
          <a:xfrm>
            <a:off x="1066800" y="990600"/>
            <a:ext cx="7086600" cy="2800767"/>
          </a:xfrm>
          <a:prstGeom prst="rect">
            <a:avLst/>
          </a:prstGeom>
          <a:noFill/>
        </p:spPr>
        <p:txBody>
          <a:bodyPr wrap="square" rtlCol="0">
            <a:spAutoFit/>
          </a:bodyPr>
          <a:lstStyle/>
          <a:p>
            <a:pPr algn="ctr"/>
            <a:r>
              <a:rPr lang="en-US" sz="4400" b="1" dirty="0" smtClean="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a:cs typeface="Arial"/>
              </a:rPr>
              <a:t>Oklahoma Science, Technology, Engineering, and Mathematics Mentorship Program</a:t>
            </a:r>
            <a:endParaRPr lang="en-US" sz="44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a:cs typeface="Arial"/>
            </a:endParaRPr>
          </a:p>
        </p:txBody>
      </p:sp>
      <p:pic>
        <p:nvPicPr>
          <p:cNvPr id="14" name="Picture 13"/>
          <p:cNvPicPr>
            <a:picLocks noChangeAspect="1"/>
          </p:cNvPicPr>
          <p:nvPr/>
        </p:nvPicPr>
        <p:blipFill>
          <a:blip r:embed="rId5"/>
          <a:stretch>
            <a:fillRect/>
          </a:stretch>
        </p:blipFill>
        <p:spPr>
          <a:xfrm>
            <a:off x="343037" y="3962398"/>
            <a:ext cx="2041585" cy="901700"/>
          </a:xfrm>
          <a:prstGeom prst="rect">
            <a:avLst/>
          </a:prstGeom>
        </p:spPr>
      </p:pic>
      <p:pic>
        <p:nvPicPr>
          <p:cNvPr id="15" name="Picture 14"/>
          <p:cNvPicPr>
            <a:picLocks noChangeAspect="1"/>
          </p:cNvPicPr>
          <p:nvPr/>
        </p:nvPicPr>
        <p:blipFill>
          <a:blip r:embed="rId6"/>
          <a:stretch>
            <a:fillRect/>
          </a:stretch>
        </p:blipFill>
        <p:spPr>
          <a:xfrm>
            <a:off x="2848162" y="3809998"/>
            <a:ext cx="1730963" cy="1219200"/>
          </a:xfrm>
          <a:prstGeom prst="rect">
            <a:avLst/>
          </a:prstGeom>
        </p:spPr>
      </p:pic>
      <p:pic>
        <p:nvPicPr>
          <p:cNvPr id="2" name="Picture 1"/>
          <p:cNvPicPr>
            <a:picLocks noChangeAspect="1"/>
          </p:cNvPicPr>
          <p:nvPr/>
        </p:nvPicPr>
        <p:blipFill>
          <a:blip r:embed="rId7"/>
          <a:stretch>
            <a:fillRect/>
          </a:stretch>
        </p:blipFill>
        <p:spPr>
          <a:xfrm>
            <a:off x="1761872" y="5299542"/>
            <a:ext cx="1783320" cy="1358388"/>
          </a:xfrm>
          <a:prstGeom prst="rect">
            <a:avLst/>
          </a:prstGeom>
        </p:spPr>
      </p:pic>
      <p:pic>
        <p:nvPicPr>
          <p:cNvPr id="3" name="Picture 2"/>
          <p:cNvPicPr>
            <a:picLocks noChangeAspect="1"/>
          </p:cNvPicPr>
          <p:nvPr/>
        </p:nvPicPr>
        <p:blipFill>
          <a:blip r:embed="rId8"/>
          <a:stretch>
            <a:fillRect/>
          </a:stretch>
        </p:blipFill>
        <p:spPr>
          <a:xfrm>
            <a:off x="4434652" y="5299543"/>
            <a:ext cx="2958114" cy="1358388"/>
          </a:xfrm>
          <a:prstGeom prst="rect">
            <a:avLst/>
          </a:prstGeom>
        </p:spPr>
      </p:pic>
    </p:spTree>
    <p:extLst>
      <p:ext uri="{BB962C8B-B14F-4D97-AF65-F5344CB8AC3E}">
        <p14:creationId xmlns:p14="http://schemas.microsoft.com/office/powerpoint/2010/main" val="12539099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dirty="0" smtClean="0"/>
              <a:t>Coverage buildings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789" y="3933023"/>
            <a:ext cx="2518649" cy="22958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89" y="1629909"/>
            <a:ext cx="3737084" cy="2099112"/>
          </a:xfrm>
          <a:prstGeom prst="rect">
            <a:avLst/>
          </a:prstGeom>
        </p:spPr>
      </p:pic>
      <p:pic>
        <p:nvPicPr>
          <p:cNvPr id="12"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14372" y="2754217"/>
            <a:ext cx="3396568" cy="2619649"/>
          </a:xfrm>
        </p:spPr>
      </p:pic>
    </p:spTree>
    <p:extLst>
      <p:ext uri="{BB962C8B-B14F-4D97-AF65-F5344CB8AC3E}">
        <p14:creationId xmlns:p14="http://schemas.microsoft.com/office/powerpoint/2010/main" val="254673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dirty="0" smtClean="0"/>
              <a:t>Coverage buildings</a:t>
            </a:r>
            <a:endParaRPr lang="en-US"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59" y="2231938"/>
            <a:ext cx="1524000" cy="1141095"/>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578" y="1988820"/>
            <a:ext cx="2540000" cy="32919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8" y="3806738"/>
            <a:ext cx="1667501" cy="12072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0940" y="1988820"/>
            <a:ext cx="2540000" cy="16891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002" y="4164376"/>
            <a:ext cx="2073938" cy="1116376"/>
          </a:xfrm>
          <a:prstGeom prst="rect">
            <a:avLst/>
          </a:prstGeom>
        </p:spPr>
      </p:pic>
    </p:spTree>
    <p:extLst>
      <p:ext uri="{BB962C8B-B14F-4D97-AF65-F5344CB8AC3E}">
        <p14:creationId xmlns:p14="http://schemas.microsoft.com/office/powerpoint/2010/main" val="2805793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dirty="0" smtClean="0"/>
              <a:t>Coverage buildings</a:t>
            </a:r>
            <a:endParaRPr lang="en-US"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9099" y="1988820"/>
            <a:ext cx="1524000" cy="130079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281" y="3852523"/>
            <a:ext cx="1667501" cy="14218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805" y="4164376"/>
            <a:ext cx="2446135" cy="11163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60" y="1988819"/>
            <a:ext cx="3017498" cy="3285561"/>
          </a:xfrm>
          <a:prstGeom prst="rect">
            <a:avLst/>
          </a:prstGeom>
        </p:spPr>
      </p:pic>
    </p:spTree>
    <p:extLst>
      <p:ext uri="{BB962C8B-B14F-4D97-AF65-F5344CB8AC3E}">
        <p14:creationId xmlns:p14="http://schemas.microsoft.com/office/powerpoint/2010/main" val="41087790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endParaRPr lang="en-US" dirty="0"/>
          </a:p>
        </p:txBody>
      </p:sp>
      <p:sp>
        <p:nvSpPr>
          <p:cNvPr id="3" name="TextBox 2"/>
          <p:cNvSpPr txBox="1"/>
          <p:nvPr/>
        </p:nvSpPr>
        <p:spPr>
          <a:xfrm>
            <a:off x="320842" y="136358"/>
            <a:ext cx="2569934" cy="646331"/>
          </a:xfrm>
          <a:prstGeom prst="rect">
            <a:avLst/>
          </a:prstGeom>
          <a:noFill/>
        </p:spPr>
        <p:txBody>
          <a:bodyPr wrap="none" rtlCol="0">
            <a:spAutoFit/>
          </a:bodyPr>
          <a:lstStyle/>
          <a:p>
            <a:r>
              <a:rPr lang="en-US" sz="3600" dirty="0" smtClean="0">
                <a:solidFill>
                  <a:schemeClr val="bg1"/>
                </a:solidFill>
                <a:latin typeface="Frutiger LT Std 55 Roman"/>
              </a:rPr>
              <a:t>My Journey</a:t>
            </a:r>
            <a:endParaRPr lang="en-US" sz="3600" dirty="0">
              <a:solidFill>
                <a:schemeClr val="bg1"/>
              </a:solidFill>
              <a:latin typeface="Frutiger LT Std 55 Roman"/>
            </a:endParaRPr>
          </a:p>
        </p:txBody>
      </p:sp>
      <p:sp>
        <p:nvSpPr>
          <p:cNvPr id="5" name="Rectangle 4"/>
          <p:cNvSpPr/>
          <p:nvPr/>
        </p:nvSpPr>
        <p:spPr>
          <a:xfrm>
            <a:off x="2701666" y="6371772"/>
            <a:ext cx="5828723" cy="369332"/>
          </a:xfrm>
          <a:prstGeom prst="rect">
            <a:avLst/>
          </a:prstGeom>
        </p:spPr>
        <p:txBody>
          <a:bodyPr wrap="square">
            <a:spAutoFit/>
          </a:bodyPr>
          <a:lstStyle/>
          <a:p>
            <a:pPr>
              <a:defRPr/>
            </a:pPr>
            <a:r>
              <a:rPr lang="en-US" dirty="0">
                <a:hlinkClick r:id="rId2"/>
              </a:rPr>
              <a:t>http://</a:t>
            </a:r>
            <a:r>
              <a:rPr lang="en-US" dirty="0" smtClean="0">
                <a:hlinkClick r:id="rId2"/>
              </a:rPr>
              <a:t>www.oscer.ou.edu/ostemmp.php</a:t>
            </a:r>
            <a:r>
              <a:rPr lang="en-US" dirty="0" smtClean="0"/>
              <a:t>                                 8</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0193" y="1825776"/>
            <a:ext cx="5783613" cy="3857625"/>
          </a:xfrm>
        </p:spPr>
      </p:pic>
    </p:spTree>
    <p:extLst>
      <p:ext uri="{BB962C8B-B14F-4D97-AF65-F5344CB8AC3E}">
        <p14:creationId xmlns:p14="http://schemas.microsoft.com/office/powerpoint/2010/main" val="670013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5" y="183574"/>
            <a:ext cx="8229600" cy="588070"/>
          </a:xfrm>
        </p:spPr>
        <p:txBody>
          <a:bodyPr/>
          <a:lstStyle/>
          <a:p>
            <a:r>
              <a:rPr lang="en-US" sz="2800" dirty="0" smtClean="0">
                <a:solidFill>
                  <a:schemeClr val="bg1"/>
                </a:solidFill>
              </a:rPr>
              <a:t>Kim Thomas – </a:t>
            </a:r>
            <a:r>
              <a:rPr lang="en-US" sz="2800" dirty="0" err="1" smtClean="0">
                <a:solidFill>
                  <a:schemeClr val="bg1"/>
                </a:solidFill>
              </a:rPr>
              <a:t>Sr</a:t>
            </a:r>
            <a:r>
              <a:rPr lang="en-US" sz="2800" dirty="0" smtClean="0">
                <a:solidFill>
                  <a:schemeClr val="bg1"/>
                </a:solidFill>
              </a:rPr>
              <a:t> </a:t>
            </a:r>
            <a:r>
              <a:rPr lang="en-US" sz="2800" dirty="0" err="1" smtClean="0">
                <a:solidFill>
                  <a:schemeClr val="bg1"/>
                </a:solidFill>
              </a:rPr>
              <a:t>Technolgy</a:t>
            </a:r>
            <a:r>
              <a:rPr lang="en-US" sz="2800" dirty="0" smtClean="0">
                <a:solidFill>
                  <a:schemeClr val="bg1"/>
                </a:solidFill>
              </a:rPr>
              <a:t> </a:t>
            </a:r>
            <a:r>
              <a:rPr lang="en-US" sz="2800" dirty="0" err="1" smtClean="0">
                <a:solidFill>
                  <a:schemeClr val="bg1"/>
                </a:solidFill>
              </a:rPr>
              <a:t>Stratgiest</a:t>
            </a:r>
            <a:r>
              <a:rPr lang="en-US" sz="2800"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a:xfrm>
            <a:off x="336884" y="1321374"/>
            <a:ext cx="8229600" cy="3858306"/>
          </a:xfrm>
        </p:spPr>
        <p:txBody>
          <a:bodyPr/>
          <a:lstStyle/>
          <a:p>
            <a:pPr>
              <a:buFont typeface="Wingdings" panose="05000000000000000000" pitchFamily="2" charset="2"/>
              <a:buChar char="§"/>
            </a:pPr>
            <a:r>
              <a:rPr lang="en-US" dirty="0" smtClean="0">
                <a:solidFill>
                  <a:schemeClr val="tx1"/>
                </a:solidFill>
              </a:rPr>
              <a:t>Graduated with a BS in Finance in 1992 – University of Central Oklahoma  </a:t>
            </a:r>
          </a:p>
          <a:p>
            <a:pPr>
              <a:buFont typeface="Wingdings" panose="05000000000000000000" pitchFamily="2" charset="2"/>
              <a:buChar char="§"/>
            </a:pPr>
            <a:r>
              <a:rPr lang="en-US" dirty="0" smtClean="0">
                <a:solidFill>
                  <a:schemeClr val="tx1"/>
                </a:solidFill>
              </a:rPr>
              <a:t>Began my career at Hertz moved to IT as Business Analyst – Project Manager </a:t>
            </a:r>
          </a:p>
          <a:p>
            <a:pPr>
              <a:buFont typeface="Wingdings" panose="05000000000000000000" pitchFamily="2" charset="2"/>
              <a:buChar char="§"/>
            </a:pPr>
            <a:r>
              <a:rPr lang="en-US" dirty="0" smtClean="0">
                <a:solidFill>
                  <a:schemeClr val="tx1"/>
                </a:solidFill>
              </a:rPr>
              <a:t>Worked for Fleming as a QA Manager – Project Manager  </a:t>
            </a:r>
          </a:p>
          <a:p>
            <a:pPr>
              <a:buFont typeface="Wingdings" panose="05000000000000000000" pitchFamily="2" charset="2"/>
              <a:buChar char="§"/>
            </a:pPr>
            <a:r>
              <a:rPr lang="en-US" dirty="0" smtClean="0">
                <a:solidFill>
                  <a:schemeClr val="tx1"/>
                </a:solidFill>
              </a:rPr>
              <a:t>Worked for TCI Solutions, </a:t>
            </a:r>
            <a:r>
              <a:rPr lang="en-US" dirty="0" err="1" smtClean="0">
                <a:solidFill>
                  <a:schemeClr val="tx1"/>
                </a:solidFill>
              </a:rPr>
              <a:t>Retalix</a:t>
            </a:r>
            <a:r>
              <a:rPr lang="en-US" dirty="0" smtClean="0">
                <a:solidFill>
                  <a:schemeClr val="tx1"/>
                </a:solidFill>
              </a:rPr>
              <a:t> and Park City Group as an Implementation Manager </a:t>
            </a:r>
          </a:p>
          <a:p>
            <a:pPr>
              <a:buFont typeface="Wingdings" panose="05000000000000000000" pitchFamily="2" charset="2"/>
              <a:buChar char="§"/>
            </a:pPr>
            <a:r>
              <a:rPr lang="en-US" dirty="0" smtClean="0">
                <a:solidFill>
                  <a:schemeClr val="tx1"/>
                </a:solidFill>
              </a:rPr>
              <a:t>Worked for Sonic Corporation – Director as Project Management Office </a:t>
            </a:r>
          </a:p>
          <a:p>
            <a:pPr>
              <a:buFont typeface="Wingdings" panose="05000000000000000000" pitchFamily="2" charset="2"/>
              <a:buChar char="§"/>
            </a:pPr>
            <a:r>
              <a:rPr lang="en-US" dirty="0" smtClean="0">
                <a:solidFill>
                  <a:schemeClr val="tx1"/>
                </a:solidFill>
              </a:rPr>
              <a:t>Worked for Devon Energy = Manager of QA &amp; Testing / SAP Implementation </a:t>
            </a:r>
          </a:p>
          <a:p>
            <a:endParaRPr lang="en-US" dirty="0"/>
          </a:p>
        </p:txBody>
      </p:sp>
      <p:sp>
        <p:nvSpPr>
          <p:cNvPr id="4" name="Rectangle 3"/>
          <p:cNvSpPr/>
          <p:nvPr/>
        </p:nvSpPr>
        <p:spPr>
          <a:xfrm>
            <a:off x="2593381" y="6306926"/>
            <a:ext cx="5768566" cy="369332"/>
          </a:xfrm>
          <a:prstGeom prst="rect">
            <a:avLst/>
          </a:prstGeom>
        </p:spPr>
        <p:txBody>
          <a:bodyPr wrap="square">
            <a:spAutoFit/>
          </a:bodyPr>
          <a:lstStyle/>
          <a:p>
            <a:pPr>
              <a:defRPr/>
            </a:pPr>
            <a:r>
              <a:rPr lang="en-US" dirty="0">
                <a:hlinkClick r:id="rId2"/>
              </a:rPr>
              <a:t>http://</a:t>
            </a:r>
            <a:r>
              <a:rPr lang="en-US" dirty="0" smtClean="0">
                <a:hlinkClick r:id="rId2"/>
              </a:rPr>
              <a:t>www.oscer.ou.edu/ostemmp.php</a:t>
            </a:r>
            <a:r>
              <a:rPr lang="en-US" dirty="0" smtClean="0"/>
              <a:t>                                 9 </a:t>
            </a:r>
            <a:endParaRPr lang="en-US" dirty="0"/>
          </a:p>
        </p:txBody>
      </p:sp>
    </p:spTree>
    <p:extLst>
      <p:ext uri="{BB962C8B-B14F-4D97-AF65-F5344CB8AC3E}">
        <p14:creationId xmlns:p14="http://schemas.microsoft.com/office/powerpoint/2010/main" val="3650084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782" y="118268"/>
            <a:ext cx="7793038" cy="677863"/>
          </a:xfrm>
        </p:spPr>
        <p:txBody>
          <a:bodyPr/>
          <a:lstStyle/>
          <a:p>
            <a:r>
              <a:rPr lang="en-US" dirty="0" smtClean="0">
                <a:solidFill>
                  <a:schemeClr val="bg1"/>
                </a:solidFill>
              </a:rPr>
              <a:t>So, What is it Like to be Me?</a:t>
            </a:r>
            <a:endParaRPr lang="en-US" dirty="0">
              <a:solidFill>
                <a:schemeClr val="bg1"/>
              </a:solidFill>
            </a:endParaRPr>
          </a:p>
        </p:txBody>
      </p:sp>
      <p:sp>
        <p:nvSpPr>
          <p:cNvPr id="3"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4"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15</a:t>
            </a:fld>
            <a:endParaRPr lang="en-US"/>
          </a:p>
        </p:txBody>
      </p:sp>
      <p:sp>
        <p:nvSpPr>
          <p:cNvPr id="5" name="TextBox 4"/>
          <p:cNvSpPr txBox="1"/>
          <p:nvPr/>
        </p:nvSpPr>
        <p:spPr>
          <a:xfrm>
            <a:off x="1765560" y="2095858"/>
            <a:ext cx="184666" cy="369332"/>
          </a:xfrm>
          <a:prstGeom prst="rect">
            <a:avLst/>
          </a:prstGeom>
          <a:noFill/>
        </p:spPr>
        <p:txBody>
          <a:bodyPr wrap="none" rtlCol="0">
            <a:spAutoFit/>
          </a:bodyPr>
          <a:lstStyle/>
          <a:p>
            <a:endParaRPr lang="en-US" dirty="0"/>
          </a:p>
        </p:txBody>
      </p:sp>
      <p:pic>
        <p:nvPicPr>
          <p:cNvPr id="6" name="Office_Space_Clip.m4v.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154545" y="1246910"/>
            <a:ext cx="6913275" cy="4664363"/>
          </a:xfrm>
          <a:prstGeom prst="rect">
            <a:avLst/>
          </a:prstGeom>
        </p:spPr>
      </p:pic>
    </p:spTree>
    <p:extLst>
      <p:ext uri="{BB962C8B-B14F-4D97-AF65-F5344CB8AC3E}">
        <p14:creationId xmlns:p14="http://schemas.microsoft.com/office/powerpoint/2010/main" val="276546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963" y="118268"/>
            <a:ext cx="7793038" cy="677863"/>
          </a:xfrm>
        </p:spPr>
        <p:txBody>
          <a:bodyPr/>
          <a:lstStyle/>
          <a:p>
            <a:r>
              <a:rPr lang="en-US" dirty="0" smtClean="0">
                <a:solidFill>
                  <a:srgbClr val="FFFFFF"/>
                </a:solidFill>
              </a:rPr>
              <a:t>A Day in My Life…</a:t>
            </a:r>
            <a:endParaRPr lang="en-US" dirty="0">
              <a:solidFill>
                <a:srgbClr val="FFFFFF"/>
              </a:solidFill>
            </a:endParaRPr>
          </a:p>
        </p:txBody>
      </p:sp>
      <p:sp>
        <p:nvSpPr>
          <p:cNvPr id="3"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4"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16</a:t>
            </a:fld>
            <a:endParaRPr lang="en-US"/>
          </a:p>
        </p:txBody>
      </p:sp>
      <p:sp>
        <p:nvSpPr>
          <p:cNvPr id="5" name="TextBox 4"/>
          <p:cNvSpPr txBox="1"/>
          <p:nvPr/>
        </p:nvSpPr>
        <p:spPr>
          <a:xfrm>
            <a:off x="1765560" y="2095858"/>
            <a:ext cx="184666" cy="369332"/>
          </a:xfrm>
          <a:prstGeom prst="rect">
            <a:avLst/>
          </a:prstGeom>
          <a:noFill/>
        </p:spPr>
        <p:txBody>
          <a:bodyPr wrap="none" rtlCol="0">
            <a:spAutoFit/>
          </a:bodyPr>
          <a:lstStyle/>
          <a:p>
            <a:endParaRPr lang="en-US" dirty="0"/>
          </a:p>
        </p:txBody>
      </p:sp>
      <p:sp>
        <p:nvSpPr>
          <p:cNvPr id="6" name="Rectangle 5"/>
          <p:cNvSpPr/>
          <p:nvPr/>
        </p:nvSpPr>
        <p:spPr>
          <a:xfrm>
            <a:off x="577273" y="1293092"/>
            <a:ext cx="7880927" cy="4745914"/>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Prioritize!</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Know what is important</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Don’t let the “immediate” overshadow the “important”</a:t>
            </a:r>
          </a:p>
          <a:p>
            <a:pPr lvl="1" algn="l" eaLnBrk="0" hangingPunct="0">
              <a:spcBef>
                <a:spcPct val="20000"/>
              </a:spcBef>
              <a:buClr>
                <a:srgbClr val="A50021"/>
              </a:buClr>
              <a:buSzPct val="55000"/>
            </a:pPr>
            <a:endParaRPr lang="en-US" sz="2400" kern="0" dirty="0" smtClean="0">
              <a:solidFill>
                <a:srgbClr val="000000"/>
              </a:solidFill>
              <a:latin typeface="Arial"/>
              <a:cs typeface="Arial"/>
            </a:endParaRPr>
          </a:p>
          <a:p>
            <a:pPr marL="285750"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Delegate!</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Know when to ask for help</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Build a circle of trust</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Give credit where it is due</a:t>
            </a:r>
          </a:p>
          <a:p>
            <a:pPr marL="742950" lvl="1" indent="-285750" algn="l" eaLnBrk="0" hangingPunct="0">
              <a:spcBef>
                <a:spcPct val="20000"/>
              </a:spcBef>
              <a:buClr>
                <a:srgbClr val="A50021"/>
              </a:buClr>
              <a:buSzPct val="55000"/>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spTree>
    <p:extLst>
      <p:ext uri="{BB962C8B-B14F-4D97-AF65-F5344CB8AC3E}">
        <p14:creationId xmlns:p14="http://schemas.microsoft.com/office/powerpoint/2010/main" val="2765468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09" y="118268"/>
            <a:ext cx="7793038" cy="677863"/>
          </a:xfrm>
        </p:spPr>
        <p:txBody>
          <a:bodyPr/>
          <a:lstStyle/>
          <a:p>
            <a:r>
              <a:rPr lang="en-US" dirty="0" smtClean="0">
                <a:solidFill>
                  <a:srgbClr val="FFFFFF"/>
                </a:solidFill>
              </a:rPr>
              <a:t>A Day in My Life…</a:t>
            </a:r>
            <a:endParaRPr lang="en-US" dirty="0">
              <a:solidFill>
                <a:srgbClr val="FFFFFF"/>
              </a:solidFill>
            </a:endParaRPr>
          </a:p>
        </p:txBody>
      </p:sp>
      <p:sp>
        <p:nvSpPr>
          <p:cNvPr id="3"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4"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17</a:t>
            </a:fld>
            <a:endParaRPr lang="en-US"/>
          </a:p>
        </p:txBody>
      </p:sp>
      <p:sp>
        <p:nvSpPr>
          <p:cNvPr id="5" name="TextBox 4"/>
          <p:cNvSpPr txBox="1"/>
          <p:nvPr/>
        </p:nvSpPr>
        <p:spPr>
          <a:xfrm>
            <a:off x="1765560" y="2095858"/>
            <a:ext cx="184666" cy="369332"/>
          </a:xfrm>
          <a:prstGeom prst="rect">
            <a:avLst/>
          </a:prstGeom>
          <a:noFill/>
        </p:spPr>
        <p:txBody>
          <a:bodyPr wrap="none" rtlCol="0">
            <a:spAutoFit/>
          </a:bodyPr>
          <a:lstStyle/>
          <a:p>
            <a:endParaRPr lang="en-US" dirty="0"/>
          </a:p>
        </p:txBody>
      </p:sp>
      <p:sp>
        <p:nvSpPr>
          <p:cNvPr id="6" name="Rectangle 5"/>
          <p:cNvSpPr/>
          <p:nvPr/>
        </p:nvSpPr>
        <p:spPr>
          <a:xfrm>
            <a:off x="554182" y="1154544"/>
            <a:ext cx="7904018" cy="4893647"/>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Get to know your customer</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Get out from behind the desk</a:t>
            </a:r>
          </a:p>
          <a:p>
            <a:pPr marL="742950" lvl="1" indent="-285750" algn="l" eaLnBrk="0" hangingPunct="0">
              <a:spcBef>
                <a:spcPct val="20000"/>
              </a:spcBef>
              <a:buClr>
                <a:srgbClr val="A50021"/>
              </a:buClr>
              <a:buSzPct val="55000"/>
              <a:buFont typeface="Wingdings" charset="2"/>
              <a:buChar char="n"/>
            </a:pPr>
            <a:r>
              <a:rPr lang="en-US" sz="2400" b="1" kern="0" dirty="0" smtClean="0">
                <a:solidFill>
                  <a:srgbClr val="000000"/>
                </a:solidFill>
                <a:latin typeface="Arial"/>
                <a:cs typeface="Arial"/>
              </a:rPr>
              <a:t>Don’t be afraid </a:t>
            </a:r>
            <a:r>
              <a:rPr lang="en-US" sz="2400" kern="0" dirty="0" smtClean="0">
                <a:solidFill>
                  <a:srgbClr val="000000"/>
                </a:solidFill>
                <a:latin typeface="Arial"/>
                <a:cs typeface="Arial"/>
              </a:rPr>
              <a:t>to drop in on someone</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Follow up on issues</a:t>
            </a:r>
          </a:p>
          <a:p>
            <a:pPr lvl="1" algn="l" eaLnBrk="0" hangingPunct="0">
              <a:spcBef>
                <a:spcPct val="20000"/>
              </a:spcBef>
              <a:buClr>
                <a:srgbClr val="A50021"/>
              </a:buClr>
              <a:buSzPct val="55000"/>
            </a:pPr>
            <a:endParaRPr lang="en-US" sz="2400" kern="0" dirty="0" smtClean="0">
              <a:solidFill>
                <a:srgbClr val="000000"/>
              </a:solidFill>
              <a:latin typeface="Arial"/>
              <a:cs typeface="Arial"/>
            </a:endParaRPr>
          </a:p>
          <a:p>
            <a:pPr marL="285750" indent="-285750" algn="l" eaLnBrk="0" hangingPunct="0">
              <a:spcBef>
                <a:spcPct val="20000"/>
              </a:spcBef>
              <a:buClr>
                <a:srgbClr val="A50021"/>
              </a:buClr>
              <a:buSzPct val="55000"/>
              <a:buFont typeface="Wingdings" charset="2"/>
              <a:buChar char="n"/>
            </a:pPr>
            <a:r>
              <a:rPr lang="en-US" sz="2400" b="1" kern="0" dirty="0" smtClean="0">
                <a:solidFill>
                  <a:srgbClr val="000000"/>
                </a:solidFill>
                <a:latin typeface="Arial"/>
                <a:cs typeface="Arial"/>
              </a:rPr>
              <a:t>Overcome fears</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Step out of the </a:t>
            </a:r>
            <a:r>
              <a:rPr lang="en-US" sz="2400" b="1" kern="0" dirty="0" smtClean="0">
                <a:solidFill>
                  <a:srgbClr val="000000"/>
                </a:solidFill>
                <a:latin typeface="Arial"/>
                <a:cs typeface="Arial"/>
              </a:rPr>
              <a:t>“comfort zone”</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Take charge when things are going wrong</a:t>
            </a:r>
          </a:p>
          <a:p>
            <a:pPr marL="742950" lvl="1" indent="-285750" algn="l" eaLnBrk="0" hangingPunct="0">
              <a:spcBef>
                <a:spcPct val="20000"/>
              </a:spcBef>
              <a:buClr>
                <a:srgbClr val="A50021"/>
              </a:buClr>
              <a:buSzPct val="55000"/>
              <a:buFont typeface="Wingdings" charset="2"/>
              <a:buChar char="n"/>
            </a:pPr>
            <a:r>
              <a:rPr lang="en-US" sz="2400" kern="0" dirty="0" smtClean="0">
                <a:solidFill>
                  <a:srgbClr val="000000"/>
                </a:solidFill>
                <a:latin typeface="Arial"/>
                <a:cs typeface="Arial"/>
              </a:rPr>
              <a:t>Be accountable (</a:t>
            </a:r>
            <a:r>
              <a:rPr lang="en-US" sz="2400" b="1" u="sng" kern="0" dirty="0" smtClean="0">
                <a:solidFill>
                  <a:srgbClr val="000000"/>
                </a:solidFill>
                <a:latin typeface="Arial"/>
                <a:cs typeface="Arial"/>
              </a:rPr>
              <a:t>it’s OK to be wrong</a:t>
            </a:r>
            <a:r>
              <a:rPr lang="en-US" sz="2400" kern="0" dirty="0" smtClean="0">
                <a:solidFill>
                  <a:srgbClr val="000000"/>
                </a:solidFill>
                <a:latin typeface="Arial"/>
                <a:cs typeface="Arial"/>
              </a:rPr>
              <a:t>)</a:t>
            </a:r>
          </a:p>
          <a:p>
            <a:pPr marL="742950" lvl="1" indent="-285750" algn="l" eaLnBrk="0" hangingPunct="0">
              <a:spcBef>
                <a:spcPct val="20000"/>
              </a:spcBef>
              <a:buClr>
                <a:srgbClr val="A50021"/>
              </a:buClr>
              <a:buSzPct val="55000"/>
            </a:pPr>
            <a:endParaRPr lang="en-US" sz="24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400" kern="0" dirty="0" smtClean="0">
              <a:solidFill>
                <a:srgbClr val="000000"/>
              </a:solidFill>
              <a:latin typeface="Arial"/>
              <a:cs typeface="Arial"/>
            </a:endParaRPr>
          </a:p>
        </p:txBody>
      </p:sp>
    </p:spTree>
    <p:extLst>
      <p:ext uri="{BB962C8B-B14F-4D97-AF65-F5344CB8AC3E}">
        <p14:creationId xmlns:p14="http://schemas.microsoft.com/office/powerpoint/2010/main" val="2765468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91" y="118268"/>
            <a:ext cx="7793038" cy="677863"/>
          </a:xfrm>
        </p:spPr>
        <p:txBody>
          <a:bodyPr/>
          <a:lstStyle/>
          <a:p>
            <a:r>
              <a:rPr lang="en-US" dirty="0" smtClean="0">
                <a:solidFill>
                  <a:srgbClr val="FFFFFF"/>
                </a:solidFill>
              </a:rPr>
              <a:t>A Day in My Life…</a:t>
            </a:r>
            <a:endParaRPr lang="en-US" dirty="0">
              <a:solidFill>
                <a:srgbClr val="FFFFFF"/>
              </a:solidFill>
            </a:endParaRPr>
          </a:p>
        </p:txBody>
      </p:sp>
      <p:sp>
        <p:nvSpPr>
          <p:cNvPr id="3"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4"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18</a:t>
            </a:fld>
            <a:endParaRPr lang="en-US"/>
          </a:p>
        </p:txBody>
      </p:sp>
      <p:sp>
        <p:nvSpPr>
          <p:cNvPr id="5" name="TextBox 4"/>
          <p:cNvSpPr txBox="1"/>
          <p:nvPr/>
        </p:nvSpPr>
        <p:spPr>
          <a:xfrm>
            <a:off x="1765560" y="2095858"/>
            <a:ext cx="184666" cy="369332"/>
          </a:xfrm>
          <a:prstGeom prst="rect">
            <a:avLst/>
          </a:prstGeom>
          <a:noFill/>
        </p:spPr>
        <p:txBody>
          <a:bodyPr wrap="none" rtlCol="0">
            <a:spAutoFit/>
          </a:bodyPr>
          <a:lstStyle/>
          <a:p>
            <a:endParaRPr lang="en-US" dirty="0"/>
          </a:p>
        </p:txBody>
      </p:sp>
      <p:sp>
        <p:nvSpPr>
          <p:cNvPr id="6" name="Rectangle 5"/>
          <p:cNvSpPr/>
          <p:nvPr/>
        </p:nvSpPr>
        <p:spPr>
          <a:xfrm>
            <a:off x="1066800" y="1246909"/>
            <a:ext cx="6553200" cy="2086725"/>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Be the trusted advisor</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Subject matter expert in your field</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Know both the “trees” as well as the “forest”</a:t>
            </a:r>
          </a:p>
          <a:p>
            <a:pPr marL="742950" lvl="1" indent="-285750" algn="l" eaLnBrk="0" hangingPunct="0">
              <a:spcBef>
                <a:spcPct val="20000"/>
              </a:spcBef>
              <a:buClr>
                <a:srgbClr val="A50021"/>
              </a:buClr>
              <a:buSzPct val="55000"/>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pic>
        <p:nvPicPr>
          <p:cNvPr id="7" name="Picture 6"/>
          <p:cNvPicPr>
            <a:picLocks noChangeAspect="1"/>
          </p:cNvPicPr>
          <p:nvPr/>
        </p:nvPicPr>
        <p:blipFill>
          <a:blip r:embed="rId2"/>
          <a:stretch>
            <a:fillRect/>
          </a:stretch>
        </p:blipFill>
        <p:spPr>
          <a:xfrm>
            <a:off x="1981200" y="2724150"/>
            <a:ext cx="5181496" cy="3448050"/>
          </a:xfrm>
          <a:prstGeom prst="rect">
            <a:avLst/>
          </a:prstGeom>
        </p:spPr>
      </p:pic>
    </p:spTree>
    <p:extLst>
      <p:ext uri="{BB962C8B-B14F-4D97-AF65-F5344CB8AC3E}">
        <p14:creationId xmlns:p14="http://schemas.microsoft.com/office/powerpoint/2010/main" val="2765468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481" y="118268"/>
            <a:ext cx="7793038" cy="677863"/>
          </a:xfrm>
        </p:spPr>
        <p:txBody>
          <a:bodyPr/>
          <a:lstStyle/>
          <a:p>
            <a:r>
              <a:rPr lang="en-US" dirty="0" smtClean="0">
                <a:solidFill>
                  <a:srgbClr val="FFFFFF"/>
                </a:solidFill>
              </a:rPr>
              <a:t>A Day in My Life…</a:t>
            </a:r>
            <a:endParaRPr lang="en-US" dirty="0">
              <a:solidFill>
                <a:srgbClr val="FFFFFF"/>
              </a:solidFill>
            </a:endParaRPr>
          </a:p>
        </p:txBody>
      </p:sp>
      <p:sp>
        <p:nvSpPr>
          <p:cNvPr id="3"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4"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19</a:t>
            </a:fld>
            <a:endParaRPr lang="en-US" dirty="0"/>
          </a:p>
        </p:txBody>
      </p:sp>
      <p:sp>
        <p:nvSpPr>
          <p:cNvPr id="5" name="TextBox 4"/>
          <p:cNvSpPr txBox="1"/>
          <p:nvPr/>
        </p:nvSpPr>
        <p:spPr>
          <a:xfrm>
            <a:off x="1765560" y="2095858"/>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381000" y="1905000"/>
            <a:ext cx="3562350" cy="3562350"/>
          </a:xfrm>
          <a:prstGeom prst="rect">
            <a:avLst/>
          </a:prstGeom>
        </p:spPr>
      </p:pic>
      <p:sp>
        <p:nvSpPr>
          <p:cNvPr id="7" name="Rectangle 6"/>
          <p:cNvSpPr/>
          <p:nvPr/>
        </p:nvSpPr>
        <p:spPr>
          <a:xfrm>
            <a:off x="4191000" y="1981200"/>
            <a:ext cx="4572000" cy="3102387"/>
          </a:xfrm>
          <a:prstGeom prst="rect">
            <a:avLst/>
          </a:prstGeom>
        </p:spPr>
        <p:txBody>
          <a:bodyPr>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Have fun!</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Breaks can get you out of a rut (not too frequent…)</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Make your office the place you enjoy being at.</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Be that person everyone wants to be around</a:t>
            </a:r>
          </a:p>
          <a:p>
            <a:pPr marL="742950" lvl="1" indent="-285750" algn="l" eaLnBrk="0" hangingPunct="0">
              <a:spcBef>
                <a:spcPct val="20000"/>
              </a:spcBef>
              <a:buClr>
                <a:srgbClr val="A50021"/>
              </a:buClr>
              <a:buSzPct val="55000"/>
              <a:buFont typeface="Wingdings" charset="2"/>
              <a:buChar char="n"/>
            </a:pPr>
            <a:r>
              <a:rPr lang="en-US" sz="2200" b="1" kern="0" dirty="0" smtClean="0">
                <a:solidFill>
                  <a:srgbClr val="000000"/>
                </a:solidFill>
                <a:latin typeface="Arial"/>
                <a:cs typeface="Arial"/>
              </a:rPr>
              <a:t>Lead by example!</a:t>
            </a:r>
          </a:p>
        </p:txBody>
      </p:sp>
    </p:spTree>
    <p:extLst>
      <p:ext uri="{BB962C8B-B14F-4D97-AF65-F5344CB8AC3E}">
        <p14:creationId xmlns:p14="http://schemas.microsoft.com/office/powerpoint/2010/main" val="2765468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691" y="118268"/>
            <a:ext cx="7793038" cy="677863"/>
          </a:xfrm>
        </p:spPr>
        <p:txBody>
          <a:bodyPr/>
          <a:lstStyle/>
          <a:p>
            <a:r>
              <a:rPr lang="en-US" dirty="0" smtClean="0">
                <a:solidFill>
                  <a:srgbClr val="FFFFFF"/>
                </a:solidFill>
              </a:rPr>
              <a:t>What is the OSTEMMP?</a:t>
            </a:r>
            <a:endParaRPr lang="en-US" dirty="0">
              <a:solidFill>
                <a:srgbClr val="FFFFFF"/>
              </a:solidFill>
            </a:endParaRPr>
          </a:p>
        </p:txBody>
      </p:sp>
      <p:sp>
        <p:nvSpPr>
          <p:cNvPr id="7" name="Content Placeholder 2"/>
          <p:cNvSpPr>
            <a:spLocks noGrp="1"/>
          </p:cNvSpPr>
          <p:nvPr>
            <p:ph idx="1"/>
          </p:nvPr>
        </p:nvSpPr>
        <p:spPr>
          <a:xfrm>
            <a:off x="609600" y="1371600"/>
            <a:ext cx="7924800" cy="4648200"/>
          </a:xfrm>
        </p:spPr>
        <p:txBody>
          <a:bodyPr/>
          <a:lstStyle/>
          <a:p>
            <a:r>
              <a:rPr lang="en-US" dirty="0" smtClean="0">
                <a:solidFill>
                  <a:schemeClr val="tx1"/>
                </a:solidFill>
              </a:rPr>
              <a:t>The Oklahoma STEM Mentorship Program is an educational outreach connecting networking professionals from OU, OSU, </a:t>
            </a:r>
            <a:r>
              <a:rPr lang="en-US" dirty="0" err="1" smtClean="0">
                <a:solidFill>
                  <a:schemeClr val="tx1"/>
                </a:solidFill>
              </a:rPr>
              <a:t>OneNet</a:t>
            </a:r>
            <a:r>
              <a:rPr lang="en-US" dirty="0" smtClean="0">
                <a:solidFill>
                  <a:schemeClr val="tx1"/>
                </a:solidFill>
              </a:rPr>
              <a:t>, and other institutions with students in the technology field.</a:t>
            </a:r>
          </a:p>
          <a:p>
            <a:endParaRPr lang="en-US" dirty="0" smtClean="0">
              <a:solidFill>
                <a:schemeClr val="tx1"/>
              </a:solidFill>
            </a:endParaRPr>
          </a:p>
          <a:p>
            <a:endParaRPr lang="en-US" dirty="0">
              <a:solidFill>
                <a:schemeClr val="tx1"/>
              </a:solidFill>
            </a:endParaRPr>
          </a:p>
          <a:p>
            <a:r>
              <a:rPr lang="en-US" dirty="0" smtClean="0">
                <a:solidFill>
                  <a:schemeClr val="tx1"/>
                </a:solidFill>
              </a:rPr>
              <a:t>It is part of an NSF grant to enhance Oklahoma’s educational and research capability through network improvements.</a:t>
            </a:r>
          </a:p>
          <a:p>
            <a:pPr lvl="1">
              <a:buNone/>
            </a:pPr>
            <a:endParaRPr lang="en-US" dirty="0" smtClean="0"/>
          </a:p>
          <a:p>
            <a:endParaRPr lang="en-US" dirty="0" smtClean="0"/>
          </a:p>
        </p:txBody>
      </p:sp>
      <p:sp>
        <p:nvSpPr>
          <p:cNvPr id="8"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t>http://</a:t>
            </a:r>
            <a:r>
              <a:rPr lang="en-US" dirty="0" err="1"/>
              <a:t>www.oscer.ou.edu</a:t>
            </a:r>
            <a:r>
              <a:rPr lang="en-US" dirty="0"/>
              <a:t>/</a:t>
            </a:r>
            <a:r>
              <a:rPr lang="en-US" dirty="0" err="1"/>
              <a:t>ostemmp.php</a:t>
            </a:r>
            <a:endParaRPr lang="en-US" dirty="0" smtClean="0"/>
          </a:p>
        </p:txBody>
      </p:sp>
      <p:sp>
        <p:nvSpPr>
          <p:cNvPr id="9"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2</a:t>
            </a:fld>
            <a:endParaRPr lang="en-US"/>
          </a:p>
        </p:txBody>
      </p:sp>
    </p:spTree>
    <p:extLst>
      <p:ext uri="{BB962C8B-B14F-4D97-AF65-F5344CB8AC3E}">
        <p14:creationId xmlns:p14="http://schemas.microsoft.com/office/powerpoint/2010/main" val="4157845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77" y="118268"/>
            <a:ext cx="7793038" cy="677863"/>
          </a:xfrm>
        </p:spPr>
        <p:txBody>
          <a:bodyPr/>
          <a:lstStyle/>
          <a:p>
            <a:r>
              <a:rPr lang="en-US" dirty="0" smtClean="0">
                <a:solidFill>
                  <a:srgbClr val="FFFFFF"/>
                </a:solidFill>
              </a:rPr>
              <a:t>The Resume…</a:t>
            </a:r>
            <a:endParaRPr lang="en-US" dirty="0">
              <a:solidFill>
                <a:srgbClr val="FFFFFF"/>
              </a:solidFill>
            </a:endParaRPr>
          </a:p>
        </p:txBody>
      </p:sp>
      <p:sp>
        <p:nvSpPr>
          <p:cNvPr id="3" name="Rectangle 2"/>
          <p:cNvSpPr/>
          <p:nvPr/>
        </p:nvSpPr>
        <p:spPr>
          <a:xfrm>
            <a:off x="1066800" y="1385733"/>
            <a:ext cx="6553200" cy="5539978"/>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A Brief Note About Resumes…</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Keep it brief!  </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No more than 2 pages (3 at most).  </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You don’t need to write a novel, because we won’t read it.</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Keep it relevant!  </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Tailor your resume to match the job you are targeting.</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Leave out extraneous details.  These will come out in the interview process.</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Sell yourself…. Yourself!  </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Don’t let a recruiter/headhunter sell you.</a:t>
            </a:r>
          </a:p>
          <a:p>
            <a:pPr marL="742950" lvl="1" indent="-285750" algn="l" eaLnBrk="0" hangingPunct="0">
              <a:spcBef>
                <a:spcPct val="20000"/>
              </a:spcBef>
              <a:buClr>
                <a:srgbClr val="A50021"/>
              </a:buClr>
              <a:buSzPct val="55000"/>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20</a:t>
            </a:fld>
            <a:endParaRPr lang="en-US" dirty="0"/>
          </a:p>
        </p:txBody>
      </p:sp>
    </p:spTree>
    <p:extLst>
      <p:ext uri="{BB962C8B-B14F-4D97-AF65-F5344CB8AC3E}">
        <p14:creationId xmlns:p14="http://schemas.microsoft.com/office/powerpoint/2010/main" val="1602855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77" y="118268"/>
            <a:ext cx="7793038" cy="677863"/>
          </a:xfrm>
        </p:spPr>
        <p:txBody>
          <a:bodyPr/>
          <a:lstStyle/>
          <a:p>
            <a:r>
              <a:rPr lang="en-US" dirty="0" smtClean="0">
                <a:solidFill>
                  <a:srgbClr val="FFFFFF"/>
                </a:solidFill>
              </a:rPr>
              <a:t>Preparing yourself…</a:t>
            </a:r>
            <a:endParaRPr lang="en-US" dirty="0">
              <a:solidFill>
                <a:srgbClr val="FFFFFF"/>
              </a:solidFill>
            </a:endParaRPr>
          </a:p>
        </p:txBody>
      </p:sp>
      <p:sp>
        <p:nvSpPr>
          <p:cNvPr id="3" name="Rectangle 2"/>
          <p:cNvSpPr/>
          <p:nvPr/>
        </p:nvSpPr>
        <p:spPr>
          <a:xfrm>
            <a:off x="1066800" y="1524000"/>
            <a:ext cx="6553200" cy="4930580"/>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What you should do before then…</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College diploma in a relevant field… this is worth up to 5 years of relevant experience!</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Experience… internships during college can be applied toward this (kill two birds at the same time). </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Certifications… start small, and work your way up.  Do this during college, or even during high school.</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Build relationships… sometimes, it isn’t </a:t>
            </a:r>
            <a:r>
              <a:rPr lang="en-US" sz="2200" u="sng" kern="0" dirty="0" smtClean="0">
                <a:solidFill>
                  <a:srgbClr val="000000"/>
                </a:solidFill>
                <a:latin typeface="Arial"/>
                <a:cs typeface="Arial"/>
              </a:rPr>
              <a:t>WHAT</a:t>
            </a:r>
            <a:r>
              <a:rPr lang="en-US" sz="2200" kern="0" dirty="0" smtClean="0">
                <a:solidFill>
                  <a:srgbClr val="000000"/>
                </a:solidFill>
                <a:latin typeface="Arial"/>
                <a:cs typeface="Arial"/>
              </a:rPr>
              <a:t> you know, it’s </a:t>
            </a:r>
            <a:r>
              <a:rPr lang="en-US" sz="2200" u="sng" kern="0" dirty="0" smtClean="0">
                <a:solidFill>
                  <a:srgbClr val="000000"/>
                </a:solidFill>
                <a:latin typeface="Arial"/>
                <a:cs typeface="Arial"/>
              </a:rPr>
              <a:t>WHO</a:t>
            </a:r>
            <a:r>
              <a:rPr lang="en-US" sz="2200" kern="0" dirty="0" smtClean="0">
                <a:solidFill>
                  <a:srgbClr val="000000"/>
                </a:solidFill>
                <a:latin typeface="Arial"/>
                <a:cs typeface="Arial"/>
              </a:rPr>
              <a:t> you know.</a:t>
            </a:r>
          </a:p>
          <a:p>
            <a:pPr marL="742950" lvl="1" indent="-285750" algn="l" eaLnBrk="0" hangingPunct="0">
              <a:spcBef>
                <a:spcPct val="20000"/>
              </a:spcBef>
              <a:buClr>
                <a:srgbClr val="A50021"/>
              </a:buClr>
              <a:buSzPct val="55000"/>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21</a:t>
            </a:fld>
            <a:endParaRPr lang="en-US" dirty="0"/>
          </a:p>
        </p:txBody>
      </p:sp>
      <p:pic>
        <p:nvPicPr>
          <p:cNvPr id="6" name="Picture 5"/>
          <p:cNvPicPr>
            <a:picLocks noChangeAspect="1"/>
          </p:cNvPicPr>
          <p:nvPr/>
        </p:nvPicPr>
        <p:blipFill>
          <a:blip r:embed="rId2"/>
          <a:stretch>
            <a:fillRect/>
          </a:stretch>
        </p:blipFill>
        <p:spPr>
          <a:xfrm>
            <a:off x="6861174" y="4468135"/>
            <a:ext cx="2130081" cy="1704065"/>
          </a:xfrm>
          <a:prstGeom prst="rect">
            <a:avLst/>
          </a:prstGeom>
        </p:spPr>
      </p:pic>
    </p:spTree>
    <p:extLst>
      <p:ext uri="{BB962C8B-B14F-4D97-AF65-F5344CB8AC3E}">
        <p14:creationId xmlns:p14="http://schemas.microsoft.com/office/powerpoint/2010/main" val="1602855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77" y="118268"/>
            <a:ext cx="7793038" cy="677863"/>
          </a:xfrm>
        </p:spPr>
        <p:txBody>
          <a:bodyPr/>
          <a:lstStyle/>
          <a:p>
            <a:r>
              <a:rPr lang="en-US" dirty="0" smtClean="0">
                <a:solidFill>
                  <a:srgbClr val="FFFFFF"/>
                </a:solidFill>
              </a:rPr>
              <a:t>Preparing yourself…</a:t>
            </a:r>
            <a:endParaRPr lang="en-US" dirty="0">
              <a:solidFill>
                <a:srgbClr val="FFFFFF"/>
              </a:solidFill>
            </a:endParaRPr>
          </a:p>
        </p:txBody>
      </p:sp>
      <p:sp>
        <p:nvSpPr>
          <p:cNvPr id="3" name="Rectangle 2"/>
          <p:cNvSpPr/>
          <p:nvPr/>
        </p:nvSpPr>
        <p:spPr>
          <a:xfrm>
            <a:off x="1066800" y="1524000"/>
            <a:ext cx="6553200" cy="4862870"/>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What you should do… </a:t>
            </a: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Be positive.</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Have a back-up plan.</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Have someone else critique your resume.</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Pass the interview. </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Be honest during the interview.</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Practice the interview</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Thank the interviewer both in person, and later in writing.</a:t>
            </a:r>
          </a:p>
          <a:p>
            <a:pPr marL="742950" lvl="1" indent="-285750" algn="l" eaLnBrk="0" hangingPunct="0">
              <a:spcBef>
                <a:spcPct val="20000"/>
              </a:spcBef>
              <a:buClr>
                <a:srgbClr val="A50021"/>
              </a:buClr>
              <a:buSzPct val="55000"/>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22</a:t>
            </a:fld>
            <a:endParaRPr lang="en-US" dirty="0"/>
          </a:p>
        </p:txBody>
      </p:sp>
    </p:spTree>
    <p:extLst>
      <p:ext uri="{BB962C8B-B14F-4D97-AF65-F5344CB8AC3E}">
        <p14:creationId xmlns:p14="http://schemas.microsoft.com/office/powerpoint/2010/main" val="16028556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161" y="1157133"/>
            <a:ext cx="6553200" cy="5472267"/>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What to look for…</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Money isn’t everything.  There are sometimes trade-offs for higher </a:t>
            </a:r>
          </a:p>
          <a:p>
            <a:pPr lvl="1" algn="l" eaLnBrk="0" hangingPunct="0">
              <a:spcBef>
                <a:spcPct val="20000"/>
              </a:spcBef>
              <a:buClr>
                <a:srgbClr val="A50021"/>
              </a:buClr>
              <a:buSzPct val="55000"/>
            </a:pPr>
            <a:r>
              <a:rPr lang="en-US" sz="2200" kern="0" dirty="0">
                <a:solidFill>
                  <a:srgbClr val="000000"/>
                </a:solidFill>
                <a:latin typeface="Arial"/>
                <a:cs typeface="Arial"/>
              </a:rPr>
              <a:t> </a:t>
            </a:r>
            <a:r>
              <a:rPr lang="en-US" sz="2200" kern="0" dirty="0" smtClean="0">
                <a:solidFill>
                  <a:srgbClr val="000000"/>
                </a:solidFill>
                <a:latin typeface="Arial"/>
                <a:cs typeface="Arial"/>
              </a:rPr>
              <a:t>   salaries:</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More hours</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More travel</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Fewer benefits</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Reputation.  Find a place that everyone is talking about.  Ask the people that work there if it is worth it!</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Family friendly environment.  Flexible work hours can be important.</a:t>
            </a:r>
          </a:p>
          <a:p>
            <a:pPr marL="742950" lvl="1" indent="-285750" algn="l" eaLnBrk="0" hangingPunct="0">
              <a:spcBef>
                <a:spcPct val="20000"/>
              </a:spcBef>
              <a:buClr>
                <a:srgbClr val="A50021"/>
              </a:buClr>
              <a:buSzPct val="55000"/>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sp>
        <p:nvSpPr>
          <p:cNvPr id="3" name="Title 1"/>
          <p:cNvSpPr>
            <a:spLocks noGrp="1"/>
          </p:cNvSpPr>
          <p:nvPr>
            <p:ph type="title"/>
          </p:nvPr>
        </p:nvSpPr>
        <p:spPr>
          <a:xfrm>
            <a:off x="133177" y="118268"/>
            <a:ext cx="7793038" cy="677863"/>
          </a:xfrm>
        </p:spPr>
        <p:txBody>
          <a:bodyPr/>
          <a:lstStyle/>
          <a:p>
            <a:r>
              <a:rPr lang="en-US" dirty="0" smtClean="0">
                <a:solidFill>
                  <a:srgbClr val="FFFFFF"/>
                </a:solidFill>
              </a:rPr>
              <a:t>Now, about that job…</a:t>
            </a:r>
            <a:endParaRPr lang="en-US" dirty="0">
              <a:solidFill>
                <a:srgbClr val="FFFFFF"/>
              </a:solidFill>
            </a:endParaRP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23</a:t>
            </a:fld>
            <a:endParaRPr lang="en-US" dirty="0"/>
          </a:p>
        </p:txBody>
      </p:sp>
      <p:pic>
        <p:nvPicPr>
          <p:cNvPr id="6" name="Picture 5"/>
          <p:cNvPicPr>
            <a:picLocks noChangeAspect="1"/>
          </p:cNvPicPr>
          <p:nvPr/>
        </p:nvPicPr>
        <p:blipFill>
          <a:blip r:embed="rId2"/>
          <a:stretch>
            <a:fillRect/>
          </a:stretch>
        </p:blipFill>
        <p:spPr>
          <a:xfrm>
            <a:off x="5566366" y="999450"/>
            <a:ext cx="3436526" cy="2291557"/>
          </a:xfrm>
          <a:prstGeom prst="rect">
            <a:avLst/>
          </a:prstGeom>
        </p:spPr>
      </p:pic>
    </p:spTree>
    <p:extLst>
      <p:ext uri="{BB962C8B-B14F-4D97-AF65-F5344CB8AC3E}">
        <p14:creationId xmlns:p14="http://schemas.microsoft.com/office/powerpoint/2010/main" val="1602855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77" y="118268"/>
            <a:ext cx="7793038" cy="677863"/>
          </a:xfrm>
        </p:spPr>
        <p:txBody>
          <a:bodyPr/>
          <a:lstStyle/>
          <a:p>
            <a:r>
              <a:rPr lang="en-US" dirty="0" smtClean="0">
                <a:solidFill>
                  <a:srgbClr val="FFFFFF"/>
                </a:solidFill>
              </a:rPr>
              <a:t>Now, about that job…</a:t>
            </a:r>
            <a:endParaRPr lang="en-US" dirty="0">
              <a:solidFill>
                <a:srgbClr val="FFFFFF"/>
              </a:solidFill>
            </a:endParaRPr>
          </a:p>
        </p:txBody>
      </p:sp>
      <p:sp>
        <p:nvSpPr>
          <p:cNvPr id="3" name="Rectangle 2"/>
          <p:cNvSpPr/>
          <p:nvPr/>
        </p:nvSpPr>
        <p:spPr>
          <a:xfrm>
            <a:off x="1066800" y="1524000"/>
            <a:ext cx="6553200" cy="4930580"/>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What to look for… (cont.)</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Look at the “whole package”</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Dress code?</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Distance to work?</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Free parking?</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Starbucks (or pub) nearby?</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Shared office space?</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Time-off policy?</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Condition of office?</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Training and learning opportunities!</a:t>
            </a:r>
          </a:p>
          <a:p>
            <a:pPr marL="742950" lvl="1" indent="-285750" algn="l" eaLnBrk="0" hangingPunct="0">
              <a:spcBef>
                <a:spcPct val="20000"/>
              </a:spcBef>
              <a:buClr>
                <a:srgbClr val="A50021"/>
              </a:buClr>
              <a:buSzPct val="55000"/>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24</a:t>
            </a:fld>
            <a:endParaRPr lang="en-US" dirty="0"/>
          </a:p>
        </p:txBody>
      </p:sp>
    </p:spTree>
    <p:extLst>
      <p:ext uri="{BB962C8B-B14F-4D97-AF65-F5344CB8AC3E}">
        <p14:creationId xmlns:p14="http://schemas.microsoft.com/office/powerpoint/2010/main" val="16028556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371600"/>
            <a:ext cx="6553200" cy="5539978"/>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What to look for… (cont.)</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Interview the interviewer.</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Don’t be scared.  This is a two-way partnership.</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Ask for a guided tour.</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Ask to meet your “team”.</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Ask the interviewer how they like the job.</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This is a long-term commitment!</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Trust your instincts!  If your gut says “no”, then turn down the job.</a:t>
            </a:r>
          </a:p>
          <a:p>
            <a:pPr marL="1200150" lvl="2"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Keep that back out plan in place until the probationary period is over.</a:t>
            </a:r>
          </a:p>
          <a:p>
            <a:pPr marL="742950" lvl="1" indent="-285750" algn="l" eaLnBrk="0" hangingPunct="0">
              <a:spcBef>
                <a:spcPct val="20000"/>
              </a:spcBef>
              <a:buClr>
                <a:srgbClr val="A50021"/>
              </a:buClr>
              <a:buSzPct val="55000"/>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sp>
        <p:nvSpPr>
          <p:cNvPr id="3" name="Title 1"/>
          <p:cNvSpPr>
            <a:spLocks noGrp="1"/>
          </p:cNvSpPr>
          <p:nvPr>
            <p:ph type="title"/>
          </p:nvPr>
        </p:nvSpPr>
        <p:spPr>
          <a:xfrm>
            <a:off x="133177" y="118268"/>
            <a:ext cx="7793038" cy="677863"/>
          </a:xfrm>
        </p:spPr>
        <p:txBody>
          <a:bodyPr/>
          <a:lstStyle/>
          <a:p>
            <a:r>
              <a:rPr lang="en-US" dirty="0" smtClean="0">
                <a:solidFill>
                  <a:srgbClr val="FFFFFF"/>
                </a:solidFill>
              </a:rPr>
              <a:t>Now, about that job…</a:t>
            </a:r>
            <a:endParaRPr lang="en-US" dirty="0">
              <a:solidFill>
                <a:srgbClr val="FFFFFF"/>
              </a:solidFill>
            </a:endParaRP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25</a:t>
            </a:fld>
            <a:endParaRPr lang="en-US" dirty="0"/>
          </a:p>
        </p:txBody>
      </p:sp>
    </p:spTree>
    <p:extLst>
      <p:ext uri="{BB962C8B-B14F-4D97-AF65-F5344CB8AC3E}">
        <p14:creationId xmlns:p14="http://schemas.microsoft.com/office/powerpoint/2010/main" val="16028556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05000"/>
            <a:ext cx="6553200" cy="4795158"/>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Suggestions for success…</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Never compromise your morals.</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Be honest… it’s hard to remember all of the lies you’ve told, and who you told them to.</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Be there for other people… and they will be there for you.</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Be positive!  It’s contagious.</a:t>
            </a: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sp>
        <p:nvSpPr>
          <p:cNvPr id="3" name="Title 1"/>
          <p:cNvSpPr>
            <a:spLocks noGrp="1"/>
          </p:cNvSpPr>
          <p:nvPr>
            <p:ph type="title"/>
          </p:nvPr>
        </p:nvSpPr>
        <p:spPr>
          <a:xfrm>
            <a:off x="133177" y="118268"/>
            <a:ext cx="7793038" cy="677863"/>
          </a:xfrm>
        </p:spPr>
        <p:txBody>
          <a:bodyPr/>
          <a:lstStyle/>
          <a:p>
            <a:r>
              <a:rPr lang="en-US" dirty="0" smtClean="0">
                <a:solidFill>
                  <a:srgbClr val="FFFFFF"/>
                </a:solidFill>
              </a:rPr>
              <a:t>Congratulations!  But now…</a:t>
            </a:r>
            <a:endParaRPr lang="en-US" dirty="0">
              <a:solidFill>
                <a:srgbClr val="FFFFFF"/>
              </a:solidFill>
            </a:endParaRP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26</a:t>
            </a:fld>
            <a:endParaRPr lang="en-US" dirty="0"/>
          </a:p>
        </p:txBody>
      </p:sp>
      <p:pic>
        <p:nvPicPr>
          <p:cNvPr id="6" name="Picture 5"/>
          <p:cNvPicPr>
            <a:picLocks noChangeAspect="1"/>
          </p:cNvPicPr>
          <p:nvPr/>
        </p:nvPicPr>
        <p:blipFill>
          <a:blip r:embed="rId2"/>
          <a:stretch>
            <a:fillRect/>
          </a:stretch>
        </p:blipFill>
        <p:spPr>
          <a:xfrm>
            <a:off x="133177" y="999615"/>
            <a:ext cx="2808601" cy="3548199"/>
          </a:xfrm>
          <a:prstGeom prst="rect">
            <a:avLst/>
          </a:prstGeom>
        </p:spPr>
      </p:pic>
    </p:spTree>
    <p:extLst>
      <p:ext uri="{BB962C8B-B14F-4D97-AF65-F5344CB8AC3E}">
        <p14:creationId xmlns:p14="http://schemas.microsoft.com/office/powerpoint/2010/main" val="1602855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77" y="118268"/>
            <a:ext cx="7793038" cy="677863"/>
          </a:xfrm>
        </p:spPr>
        <p:txBody>
          <a:bodyPr/>
          <a:lstStyle/>
          <a:p>
            <a:r>
              <a:rPr lang="en-US" dirty="0" smtClean="0">
                <a:solidFill>
                  <a:srgbClr val="FFFFFF"/>
                </a:solidFill>
              </a:rPr>
              <a:t>Congratulations!  But now…</a:t>
            </a:r>
            <a:endParaRPr lang="en-US" dirty="0">
              <a:solidFill>
                <a:srgbClr val="FFFFFF"/>
              </a:solidFill>
            </a:endParaRPr>
          </a:p>
        </p:txBody>
      </p:sp>
      <p:sp>
        <p:nvSpPr>
          <p:cNvPr id="3" name="Rectangle 2"/>
          <p:cNvSpPr/>
          <p:nvPr/>
        </p:nvSpPr>
        <p:spPr>
          <a:xfrm>
            <a:off x="685800" y="1905000"/>
            <a:ext cx="7391400" cy="5539978"/>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Suggestions for success… (cont.)</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Don’t take things personally… in the grand scheme of things, it’s just a job!</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Rule your destiny.</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Step outside of your comfort zone. (ref. Office Space, the movie)</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Nothing in your job is worth getting angry over.</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Your customer is why you are where you are.  Be there for them.</a:t>
            </a: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http://</a:t>
            </a:r>
            <a:r>
              <a:rPr lang="en-US" dirty="0" err="1" smtClean="0"/>
              <a:t>www.oscer.ou.edu</a:t>
            </a:r>
            <a:r>
              <a:rPr lang="en-US" dirty="0" smtClean="0"/>
              <a:t>/</a:t>
            </a:r>
            <a:r>
              <a:rPr lang="en-US" dirty="0" err="1" smtClean="0"/>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27</a:t>
            </a:fld>
            <a:endParaRPr lang="en-US" dirty="0"/>
          </a:p>
        </p:txBody>
      </p:sp>
    </p:spTree>
    <p:extLst>
      <p:ext uri="{BB962C8B-B14F-4D97-AF65-F5344CB8AC3E}">
        <p14:creationId xmlns:p14="http://schemas.microsoft.com/office/powerpoint/2010/main" val="1602855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77" y="118268"/>
            <a:ext cx="7793038" cy="677863"/>
          </a:xfrm>
          <a:prstGeom prst="rect">
            <a:avLst/>
          </a:prstGeom>
        </p:spPr>
        <p:txBody>
          <a:bodyPr/>
          <a:lstStyle>
            <a:lvl1pPr algn="l" defTabSz="457200" rtl="0" eaLnBrk="1" latinLnBrk="0" hangingPunct="1">
              <a:spcBef>
                <a:spcPct val="0"/>
              </a:spcBef>
              <a:buNone/>
              <a:defRPr sz="3600" b="0" i="0" kern="1200">
                <a:solidFill>
                  <a:schemeClr val="tx1"/>
                </a:solidFill>
                <a:latin typeface="Frutiger LT Std 55 Roman"/>
                <a:ea typeface="+mj-ea"/>
                <a:cs typeface="Frutiger LT Std 55 Roman"/>
              </a:defRPr>
            </a:lvl1pPr>
          </a:lstStyle>
          <a:p>
            <a:r>
              <a:rPr lang="en-US" smtClean="0">
                <a:solidFill>
                  <a:srgbClr val="FFFFFF"/>
                </a:solidFill>
              </a:rPr>
              <a:t>Be relevant…</a:t>
            </a:r>
            <a:endParaRPr lang="en-US" dirty="0">
              <a:solidFill>
                <a:srgbClr val="FFFFFF"/>
              </a:solidFill>
            </a:endParaRPr>
          </a:p>
        </p:txBody>
      </p:sp>
      <p:sp>
        <p:nvSpPr>
          <p:cNvPr id="4" name="Rectangle 3"/>
          <p:cNvSpPr/>
          <p:nvPr/>
        </p:nvSpPr>
        <p:spPr>
          <a:xfrm>
            <a:off x="1066800" y="1371600"/>
            <a:ext cx="6553200" cy="2831544"/>
          </a:xfrm>
          <a:prstGeom prst="rect">
            <a:avLst/>
          </a:prstGeom>
        </p:spPr>
        <p:txBody>
          <a:bodyPr wrap="square">
            <a:spAutoFit/>
          </a:bodyPr>
          <a:lstStyle/>
          <a:p>
            <a:pPr marL="342900" lvl="0" indent="-342900" algn="l" eaLnBrk="0" hangingPunct="0">
              <a:spcBef>
                <a:spcPct val="20000"/>
              </a:spcBef>
              <a:buClr>
                <a:srgbClr val="333399"/>
              </a:buClr>
              <a:buSzPct val="60000"/>
              <a:buFont typeface="Wingdings" charset="2"/>
              <a:buChar char="n"/>
            </a:pPr>
            <a:r>
              <a:rPr lang="en-US" sz="2400" kern="0" dirty="0" smtClean="0">
                <a:solidFill>
                  <a:srgbClr val="000000"/>
                </a:solidFill>
                <a:latin typeface="Arial"/>
                <a:cs typeface="Arial"/>
              </a:rPr>
              <a:t>Technical Stuff… (cont.)</a:t>
            </a:r>
          </a:p>
          <a:p>
            <a:pPr marL="742950" lvl="1" indent="-285750" algn="l" eaLnBrk="0" hangingPunct="0">
              <a:spcBef>
                <a:spcPct val="20000"/>
              </a:spcBef>
              <a:buClr>
                <a:srgbClr val="A50021"/>
              </a:buClr>
              <a:buSzPct val="55000"/>
              <a:buFont typeface="Wingdings" charset="2"/>
              <a:buChar char="n"/>
            </a:pPr>
            <a:r>
              <a:rPr lang="en-US" sz="2200" kern="0" dirty="0" smtClean="0">
                <a:solidFill>
                  <a:srgbClr val="000000"/>
                </a:solidFill>
                <a:latin typeface="Arial"/>
                <a:cs typeface="Arial"/>
              </a:rPr>
              <a:t>Technology changes fast!  Try to keep pace, and don’t wait for “futures”…</a:t>
            </a: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a:p>
            <a:pPr marL="742950" lvl="1" indent="-285750" algn="l" eaLnBrk="0" hangingPunct="0">
              <a:spcBef>
                <a:spcPct val="20000"/>
              </a:spcBef>
              <a:buClr>
                <a:srgbClr val="A50021"/>
              </a:buClr>
              <a:buSzPct val="55000"/>
              <a:buFont typeface="Wingdings" charset="2"/>
              <a:buChar char="n"/>
            </a:pPr>
            <a:endParaRPr lang="en-US" sz="2200" kern="0" dirty="0" smtClean="0">
              <a:solidFill>
                <a:srgbClr val="000000"/>
              </a:solidFill>
              <a:latin typeface="Arial"/>
              <a:cs typeface="Arial"/>
            </a:endParaRPr>
          </a:p>
        </p:txBody>
      </p:sp>
      <p:pic>
        <p:nvPicPr>
          <p:cNvPr id="5" name="Star Trek - Picard Has iPad.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2438400" y="2667000"/>
            <a:ext cx="4978399" cy="3911600"/>
          </a:xfrm>
          <a:prstGeom prst="rect">
            <a:avLst/>
          </a:prstGeom>
        </p:spPr>
      </p:pic>
    </p:spTree>
    <p:extLst>
      <p:ext uri="{BB962C8B-B14F-4D97-AF65-F5344CB8AC3E}">
        <p14:creationId xmlns:p14="http://schemas.microsoft.com/office/powerpoint/2010/main" val="7563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0768" y="1140550"/>
            <a:ext cx="5245693" cy="5245693"/>
          </a:xfrm>
          <a:prstGeom prst="rect">
            <a:avLst/>
          </a:prstGeom>
        </p:spPr>
      </p:pic>
      <p:sp>
        <p:nvSpPr>
          <p:cNvPr id="3" name="Title 1"/>
          <p:cNvSpPr txBox="1">
            <a:spLocks/>
          </p:cNvSpPr>
          <p:nvPr/>
        </p:nvSpPr>
        <p:spPr>
          <a:xfrm>
            <a:off x="133177" y="118268"/>
            <a:ext cx="7793038" cy="677863"/>
          </a:xfrm>
          <a:prstGeom prst="rect">
            <a:avLst/>
          </a:prstGeom>
        </p:spPr>
        <p:txBody>
          <a:bodyPr/>
          <a:lstStyle>
            <a:lvl1pPr algn="l" defTabSz="457200" rtl="0" eaLnBrk="1" latinLnBrk="0" hangingPunct="1">
              <a:spcBef>
                <a:spcPct val="0"/>
              </a:spcBef>
              <a:buNone/>
              <a:defRPr sz="3600" b="0" i="0" kern="1200">
                <a:solidFill>
                  <a:schemeClr val="tx1"/>
                </a:solidFill>
                <a:latin typeface="Frutiger LT Std 55 Roman"/>
                <a:ea typeface="+mj-ea"/>
                <a:cs typeface="Frutiger LT Std 55 Roman"/>
              </a:defRPr>
            </a:lvl1pPr>
          </a:lstStyle>
          <a:p>
            <a:r>
              <a:rPr lang="en-US" dirty="0" smtClean="0">
                <a:solidFill>
                  <a:srgbClr val="FFFFFF"/>
                </a:solidFill>
              </a:rPr>
              <a:t>If you got ‘</a:t>
            </a:r>
            <a:r>
              <a:rPr lang="en-US" dirty="0" err="1" smtClean="0">
                <a:solidFill>
                  <a:srgbClr val="FFFFFF"/>
                </a:solidFill>
              </a:rPr>
              <a:t>em</a:t>
            </a:r>
            <a:r>
              <a:rPr lang="en-US" dirty="0" smtClean="0">
                <a:solidFill>
                  <a:srgbClr val="FFFFFF"/>
                </a:solidFill>
              </a:rPr>
              <a:t>, ask ‘</a:t>
            </a:r>
            <a:r>
              <a:rPr lang="en-US" dirty="0" err="1" smtClean="0">
                <a:solidFill>
                  <a:srgbClr val="FFFFFF"/>
                </a:solidFill>
              </a:rPr>
              <a:t>em</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56349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27" y="118268"/>
            <a:ext cx="7793038" cy="677863"/>
          </a:xfrm>
        </p:spPr>
        <p:txBody>
          <a:bodyPr/>
          <a:lstStyle/>
          <a:p>
            <a:r>
              <a:rPr lang="en-US" dirty="0" smtClean="0">
                <a:solidFill>
                  <a:schemeClr val="bg1"/>
                </a:solidFill>
              </a:rPr>
              <a:t>Job Shadowing</a:t>
            </a:r>
            <a:endParaRPr lang="en-US" dirty="0">
              <a:solidFill>
                <a:schemeClr val="bg1"/>
              </a:solidFill>
            </a:endParaRPr>
          </a:p>
        </p:txBody>
      </p:sp>
      <p:sp>
        <p:nvSpPr>
          <p:cNvPr id="3" name="Content Placeholder 2"/>
          <p:cNvSpPr>
            <a:spLocks noGrp="1"/>
          </p:cNvSpPr>
          <p:nvPr>
            <p:ph idx="1"/>
          </p:nvPr>
        </p:nvSpPr>
        <p:spPr>
          <a:xfrm>
            <a:off x="609600" y="1371600"/>
            <a:ext cx="7924800" cy="4648200"/>
          </a:xfrm>
        </p:spPr>
        <p:txBody>
          <a:bodyPr/>
          <a:lstStyle/>
          <a:p>
            <a:r>
              <a:rPr lang="en-US" b="1" dirty="0">
                <a:solidFill>
                  <a:schemeClr val="tx1"/>
                </a:solidFill>
              </a:rPr>
              <a:t>The goal</a:t>
            </a:r>
            <a:r>
              <a:rPr lang="en-US" dirty="0">
                <a:solidFill>
                  <a:schemeClr val="tx1"/>
                </a:solidFill>
              </a:rPr>
              <a:t>:  </a:t>
            </a:r>
            <a:endParaRPr lang="en-US" dirty="0" smtClean="0">
              <a:solidFill>
                <a:schemeClr val="tx1"/>
              </a:solidFill>
            </a:endParaRPr>
          </a:p>
          <a:p>
            <a:pPr marL="0" indent="0">
              <a:buNone/>
            </a:pPr>
            <a:r>
              <a:rPr lang="en-US" sz="3000" b="1" dirty="0" smtClean="0">
                <a:solidFill>
                  <a:schemeClr val="tx1"/>
                </a:solidFill>
              </a:rPr>
              <a:t> </a:t>
            </a:r>
            <a:r>
              <a:rPr lang="en-US" sz="3000" b="1" i="1" dirty="0" smtClean="0">
                <a:solidFill>
                  <a:srgbClr val="008000"/>
                </a:solidFill>
              </a:rPr>
              <a:t>IDENTIFY, DEVELOP </a:t>
            </a:r>
            <a:r>
              <a:rPr lang="en-US" sz="3000" b="1" i="1" dirty="0">
                <a:solidFill>
                  <a:srgbClr val="008000"/>
                </a:solidFill>
              </a:rPr>
              <a:t>and </a:t>
            </a:r>
            <a:r>
              <a:rPr lang="en-US" sz="3000" b="1" i="1" dirty="0" smtClean="0">
                <a:solidFill>
                  <a:srgbClr val="008000"/>
                </a:solidFill>
              </a:rPr>
              <a:t>RECRUIT Talent</a:t>
            </a:r>
          </a:p>
          <a:p>
            <a:pPr marL="0" indent="0">
              <a:buNone/>
            </a:pPr>
            <a:endParaRPr lang="en-US" sz="3000" b="1" i="1" dirty="0" smtClean="0">
              <a:solidFill>
                <a:srgbClr val="008000"/>
              </a:solidFill>
            </a:endParaRPr>
          </a:p>
          <a:p>
            <a:r>
              <a:rPr lang="en-US" dirty="0" smtClean="0">
                <a:solidFill>
                  <a:schemeClr val="tx1"/>
                </a:solidFill>
              </a:rPr>
              <a:t>Activities </a:t>
            </a:r>
            <a:r>
              <a:rPr lang="en-US" dirty="0">
                <a:solidFill>
                  <a:schemeClr val="tx1"/>
                </a:solidFill>
              </a:rPr>
              <a:t>include:</a:t>
            </a:r>
          </a:p>
          <a:p>
            <a:pPr lvl="1"/>
            <a:r>
              <a:rPr lang="en-US" dirty="0"/>
              <a:t>Presentations to students throughout OK</a:t>
            </a:r>
          </a:p>
          <a:p>
            <a:pPr lvl="1"/>
            <a:r>
              <a:rPr lang="en-US" dirty="0"/>
              <a:t>Job shadowing opportunities (on-site &amp; virtual)</a:t>
            </a:r>
          </a:p>
          <a:p>
            <a:pPr marL="0" indent="0">
              <a:buNone/>
            </a:pPr>
            <a:endParaRPr lang="en-US" sz="2000" dirty="0" smtClean="0"/>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t>http://</a:t>
            </a:r>
            <a:r>
              <a:rPr lang="en-US" dirty="0" err="1"/>
              <a:t>www.oscer.ou.edu</a:t>
            </a:r>
            <a:r>
              <a:rPr lang="en-US" dirty="0"/>
              <a:t>/</a:t>
            </a:r>
            <a:r>
              <a:rPr lang="en-US" dirty="0" err="1"/>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3</a:t>
            </a:fld>
            <a:endParaRPr lang="en-US"/>
          </a:p>
        </p:txBody>
      </p:sp>
    </p:spTree>
    <p:extLst>
      <p:ext uri="{BB962C8B-B14F-4D97-AF65-F5344CB8AC3E}">
        <p14:creationId xmlns:p14="http://schemas.microsoft.com/office/powerpoint/2010/main" val="27127712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113370" y="2065336"/>
            <a:ext cx="7924800" cy="4648200"/>
          </a:xfrm>
        </p:spPr>
        <p:txBody>
          <a:bodyPr/>
          <a:lstStyle/>
          <a:p>
            <a:endParaRPr lang="en-US" sz="1800" dirty="0" smtClean="0"/>
          </a:p>
          <a:p>
            <a:pPr marL="0" indent="0">
              <a:buNone/>
            </a:pPr>
            <a:r>
              <a:rPr lang="en-US" dirty="0" smtClean="0">
                <a:solidFill>
                  <a:schemeClr val="tx1"/>
                </a:solidFill>
              </a:rPr>
              <a:t>Please take a moment to fill out the evaluations…</a:t>
            </a:r>
          </a:p>
          <a:p>
            <a:pPr marL="0" indent="0">
              <a:buNone/>
            </a:pPr>
            <a:r>
              <a:rPr lang="en-US" dirty="0" smtClean="0">
                <a:solidFill>
                  <a:schemeClr val="tx1"/>
                </a:solidFill>
              </a:rPr>
              <a:t>or NOT!  The evaluations are completely optional!</a:t>
            </a:r>
          </a:p>
          <a:p>
            <a:endParaRPr lang="en-US" sz="1800" dirty="0">
              <a:solidFill>
                <a:schemeClr val="tx1"/>
              </a:solidFill>
            </a:endParaRPr>
          </a:p>
          <a:p>
            <a:endParaRPr lang="en-US" sz="1800" dirty="0" smtClean="0">
              <a:solidFill>
                <a:schemeClr val="tx1"/>
              </a:solidFill>
            </a:endParaRPr>
          </a:p>
          <a:p>
            <a:endParaRPr lang="en-US" sz="1800" dirty="0" smtClean="0">
              <a:solidFill>
                <a:schemeClr val="tx1"/>
              </a:solidFill>
            </a:endParaRPr>
          </a:p>
          <a:p>
            <a:pPr marL="0" indent="0">
              <a:buNone/>
            </a:pPr>
            <a:r>
              <a:rPr lang="en-US" sz="1800" dirty="0" smtClean="0">
                <a:solidFill>
                  <a:schemeClr val="tx1"/>
                </a:solidFill>
              </a:rPr>
              <a:t>       No personal or personally identifiable data is collected.</a:t>
            </a:r>
          </a:p>
          <a:p>
            <a:pPr marL="0" indent="0">
              <a:buNone/>
            </a:pPr>
            <a:endParaRPr lang="en-US" sz="1800" dirty="0" smtClean="0">
              <a:solidFill>
                <a:schemeClr val="tx1"/>
              </a:solidFill>
            </a:endParaRPr>
          </a:p>
          <a:p>
            <a:pPr marL="0" indent="0">
              <a:buNone/>
            </a:pPr>
            <a:r>
              <a:rPr lang="en-US" sz="1800" dirty="0" smtClean="0">
                <a:solidFill>
                  <a:schemeClr val="tx1"/>
                </a:solidFill>
              </a:rPr>
              <a:t>       Data is used by the grant providers to gauge success.</a:t>
            </a:r>
          </a:p>
        </p:txBody>
      </p:sp>
      <p:sp>
        <p:nvSpPr>
          <p:cNvPr id="3" name="Title 1"/>
          <p:cNvSpPr txBox="1">
            <a:spLocks/>
          </p:cNvSpPr>
          <p:nvPr/>
        </p:nvSpPr>
        <p:spPr>
          <a:xfrm>
            <a:off x="133177" y="118268"/>
            <a:ext cx="7793038" cy="677863"/>
          </a:xfrm>
          <a:prstGeom prst="rect">
            <a:avLst/>
          </a:prstGeom>
        </p:spPr>
        <p:txBody>
          <a:bodyPr/>
          <a:lstStyle>
            <a:lvl1pPr algn="l" defTabSz="457200" rtl="0" eaLnBrk="1" latinLnBrk="0" hangingPunct="1">
              <a:spcBef>
                <a:spcPct val="0"/>
              </a:spcBef>
              <a:buNone/>
              <a:defRPr sz="3600" b="0" i="0" kern="1200">
                <a:solidFill>
                  <a:schemeClr val="tx1"/>
                </a:solidFill>
                <a:latin typeface="Frutiger LT Std 55 Roman"/>
                <a:ea typeface="+mj-ea"/>
                <a:cs typeface="Frutiger LT Std 55 Roman"/>
              </a:defRPr>
            </a:lvl1pPr>
          </a:lstStyle>
          <a:p>
            <a:r>
              <a:rPr lang="en-US" dirty="0" smtClean="0">
                <a:solidFill>
                  <a:srgbClr val="FFFFFF"/>
                </a:solidFill>
              </a:rPr>
              <a:t>Evaluation Time!</a:t>
            </a:r>
            <a:endParaRPr lang="en-US" dirty="0">
              <a:solidFill>
                <a:srgbClr val="FFFFFF"/>
              </a:solidFill>
            </a:endParaRPr>
          </a:p>
        </p:txBody>
      </p:sp>
    </p:spTree>
    <p:extLst>
      <p:ext uri="{BB962C8B-B14F-4D97-AF65-F5344CB8AC3E}">
        <p14:creationId xmlns:p14="http://schemas.microsoft.com/office/powerpoint/2010/main" val="756349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3177" y="118268"/>
            <a:ext cx="7793038" cy="677863"/>
          </a:xfrm>
          <a:prstGeom prst="rect">
            <a:avLst/>
          </a:prstGeom>
        </p:spPr>
        <p:txBody>
          <a:bodyPr/>
          <a:lstStyle>
            <a:lvl1pPr algn="l" defTabSz="457200" rtl="0" eaLnBrk="1" latinLnBrk="0" hangingPunct="1">
              <a:spcBef>
                <a:spcPct val="0"/>
              </a:spcBef>
              <a:buNone/>
              <a:defRPr sz="3600" b="0" i="0" kern="1200">
                <a:solidFill>
                  <a:schemeClr val="tx1"/>
                </a:solidFill>
                <a:latin typeface="Frutiger LT Std 55 Roman"/>
                <a:ea typeface="+mj-ea"/>
                <a:cs typeface="Frutiger LT Std 55 Roman"/>
              </a:defRPr>
            </a:lvl1pPr>
          </a:lstStyle>
          <a:p>
            <a:r>
              <a:rPr lang="en-US" dirty="0" smtClean="0">
                <a:solidFill>
                  <a:srgbClr val="FFFFFF"/>
                </a:solidFill>
              </a:rPr>
              <a:t>The End (about time too…)</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661695" y="1458022"/>
            <a:ext cx="8251537" cy="5677057"/>
          </a:xfrm>
          <a:prstGeom prst="rect">
            <a:avLst/>
          </a:prstGeom>
        </p:spPr>
      </p:pic>
    </p:spTree>
    <p:extLst>
      <p:ext uri="{BB962C8B-B14F-4D97-AF65-F5344CB8AC3E}">
        <p14:creationId xmlns:p14="http://schemas.microsoft.com/office/powerpoint/2010/main" val="756349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27" y="118268"/>
            <a:ext cx="7793038" cy="677863"/>
          </a:xfrm>
        </p:spPr>
        <p:txBody>
          <a:bodyPr/>
          <a:lstStyle/>
          <a:p>
            <a:r>
              <a:rPr lang="en-US" dirty="0" smtClean="0">
                <a:solidFill>
                  <a:schemeClr val="bg1"/>
                </a:solidFill>
              </a:rPr>
              <a:t>Job Shadowing</a:t>
            </a:r>
            <a:endParaRPr lang="en-US" dirty="0">
              <a:solidFill>
                <a:schemeClr val="bg1"/>
              </a:solidFill>
            </a:endParaRPr>
          </a:p>
        </p:txBody>
      </p:sp>
      <p:sp>
        <p:nvSpPr>
          <p:cNvPr id="3" name="Content Placeholder 2"/>
          <p:cNvSpPr>
            <a:spLocks noGrp="1"/>
          </p:cNvSpPr>
          <p:nvPr>
            <p:ph idx="1"/>
          </p:nvPr>
        </p:nvSpPr>
        <p:spPr>
          <a:xfrm>
            <a:off x="609600" y="1371600"/>
            <a:ext cx="7924800" cy="4648200"/>
          </a:xfrm>
        </p:spPr>
        <p:txBody>
          <a:bodyPr/>
          <a:lstStyle/>
          <a:p>
            <a:r>
              <a:rPr lang="en-US" dirty="0" smtClean="0">
                <a:solidFill>
                  <a:srgbClr val="000000"/>
                </a:solidFill>
              </a:rPr>
              <a:t>On-Site</a:t>
            </a:r>
          </a:p>
          <a:p>
            <a:pPr lvl="1"/>
            <a:r>
              <a:rPr lang="en-US" sz="2000" dirty="0" smtClean="0"/>
              <a:t>Schedule a time with us to see what we do!</a:t>
            </a:r>
          </a:p>
          <a:p>
            <a:r>
              <a:rPr lang="en-US" dirty="0" smtClean="0">
                <a:solidFill>
                  <a:schemeClr val="tx1"/>
                </a:solidFill>
              </a:rPr>
              <a:t>Virtual</a:t>
            </a:r>
          </a:p>
          <a:p>
            <a:pPr lvl="1"/>
            <a:r>
              <a:rPr lang="en-US" sz="2000" dirty="0" smtClean="0"/>
              <a:t>e-mail us at </a:t>
            </a:r>
            <a:r>
              <a:rPr lang="en-US" sz="2000" dirty="0" smtClean="0">
                <a:hlinkClick r:id="rId2"/>
              </a:rPr>
              <a:t>kthomas1@ou.edu</a:t>
            </a:r>
            <a:r>
              <a:rPr lang="en-US" sz="2000" dirty="0" smtClean="0"/>
              <a:t> or  (OU IT Community Experience Academic Team) </a:t>
            </a: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t>http://</a:t>
            </a:r>
            <a:r>
              <a:rPr lang="en-US" dirty="0" err="1"/>
              <a:t>www.oscer.ou.edu</a:t>
            </a:r>
            <a:r>
              <a:rPr lang="en-US" dirty="0"/>
              <a:t>/</a:t>
            </a:r>
            <a:r>
              <a:rPr lang="en-US" dirty="0" err="1"/>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4</a:t>
            </a:fld>
            <a:endParaRPr lang="en-US"/>
          </a:p>
        </p:txBody>
      </p:sp>
    </p:spTree>
    <p:extLst>
      <p:ext uri="{BB962C8B-B14F-4D97-AF65-F5344CB8AC3E}">
        <p14:creationId xmlns:p14="http://schemas.microsoft.com/office/powerpoint/2010/main" val="10502666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1691" y="118268"/>
            <a:ext cx="7793038" cy="677863"/>
          </a:xfrm>
        </p:spPr>
        <p:txBody>
          <a:bodyPr/>
          <a:lstStyle/>
          <a:p>
            <a:r>
              <a:rPr lang="en-US" dirty="0" smtClean="0">
                <a:solidFill>
                  <a:schemeClr val="bg1"/>
                </a:solidFill>
              </a:rPr>
              <a:t>Other Opportunities/Resources</a:t>
            </a:r>
            <a:endParaRPr lang="en-US" dirty="0">
              <a:solidFill>
                <a:schemeClr val="bg1"/>
              </a:solidFill>
            </a:endParaRPr>
          </a:p>
        </p:txBody>
      </p:sp>
      <p:sp>
        <p:nvSpPr>
          <p:cNvPr id="7" name="Content Placeholder 2"/>
          <p:cNvSpPr>
            <a:spLocks noGrp="1"/>
          </p:cNvSpPr>
          <p:nvPr>
            <p:ph idx="1"/>
          </p:nvPr>
        </p:nvSpPr>
        <p:spPr>
          <a:xfrm>
            <a:off x="609600" y="1371600"/>
            <a:ext cx="7924800" cy="4648200"/>
          </a:xfrm>
        </p:spPr>
        <p:txBody>
          <a:bodyPr/>
          <a:lstStyle/>
          <a:p>
            <a:r>
              <a:rPr lang="en-US" dirty="0" smtClean="0">
                <a:solidFill>
                  <a:srgbClr val="000000"/>
                </a:solidFill>
              </a:rPr>
              <a:t>Jobs at OU</a:t>
            </a:r>
          </a:p>
          <a:p>
            <a:pPr lvl="1"/>
            <a:r>
              <a:rPr lang="en-US" dirty="0" smtClean="0">
                <a:hlinkClick r:id="rId2"/>
              </a:rPr>
              <a:t>http://jobs.ou.edu</a:t>
            </a:r>
            <a:endParaRPr lang="en-US" dirty="0" smtClean="0"/>
          </a:p>
          <a:p>
            <a:pPr marL="457200" lvl="1" indent="0">
              <a:buNone/>
            </a:pPr>
            <a:endParaRPr lang="en-US" dirty="0" smtClean="0"/>
          </a:p>
          <a:p>
            <a:r>
              <a:rPr lang="en-US" dirty="0" smtClean="0">
                <a:solidFill>
                  <a:srgbClr val="000000"/>
                </a:solidFill>
              </a:rPr>
              <a:t>Jobs at </a:t>
            </a:r>
            <a:r>
              <a:rPr lang="en-US" dirty="0" err="1" smtClean="0">
                <a:solidFill>
                  <a:srgbClr val="000000"/>
                </a:solidFill>
              </a:rPr>
              <a:t>OneNet</a:t>
            </a:r>
            <a:endParaRPr lang="en-US" dirty="0" smtClean="0">
              <a:solidFill>
                <a:srgbClr val="000000"/>
              </a:solidFill>
            </a:endParaRPr>
          </a:p>
          <a:p>
            <a:pPr lvl="1"/>
            <a:r>
              <a:rPr lang="en-US" dirty="0" smtClean="0"/>
              <a:t>http://</a:t>
            </a:r>
            <a:r>
              <a:rPr lang="en-US" dirty="0" err="1" smtClean="0"/>
              <a:t>www.okhighered.org</a:t>
            </a:r>
            <a:r>
              <a:rPr lang="en-US" dirty="0" smtClean="0"/>
              <a:t>/job-opportunities/</a:t>
            </a:r>
          </a:p>
        </p:txBody>
      </p:sp>
      <p:sp>
        <p:nvSpPr>
          <p:cNvPr id="8"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t>http://</a:t>
            </a:r>
            <a:r>
              <a:rPr lang="en-US" dirty="0" err="1"/>
              <a:t>www.oscer.ou.edu</a:t>
            </a:r>
            <a:r>
              <a:rPr lang="en-US" dirty="0"/>
              <a:t>/</a:t>
            </a:r>
            <a:r>
              <a:rPr lang="en-US" dirty="0" err="1"/>
              <a:t>ostemmp.php</a:t>
            </a:r>
            <a:endParaRPr lang="en-US" dirty="0"/>
          </a:p>
        </p:txBody>
      </p:sp>
      <p:sp>
        <p:nvSpPr>
          <p:cNvPr id="9"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5</a:t>
            </a:fld>
            <a:endParaRPr lang="en-US"/>
          </a:p>
        </p:txBody>
      </p:sp>
    </p:spTree>
    <p:extLst>
      <p:ext uri="{BB962C8B-B14F-4D97-AF65-F5344CB8AC3E}">
        <p14:creationId xmlns:p14="http://schemas.microsoft.com/office/powerpoint/2010/main" val="734845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09" y="118268"/>
            <a:ext cx="7793038" cy="677863"/>
          </a:xfrm>
        </p:spPr>
        <p:txBody>
          <a:bodyPr/>
          <a:lstStyle/>
          <a:p>
            <a:r>
              <a:rPr lang="en-US" dirty="0" smtClean="0">
                <a:solidFill>
                  <a:schemeClr val="bg1"/>
                </a:solidFill>
              </a:rPr>
              <a:t>About This Presentation</a:t>
            </a:r>
            <a:endParaRPr lang="en-US" dirty="0">
              <a:solidFill>
                <a:schemeClr val="bg1"/>
              </a:solidFill>
              <a:latin typeface="Arial"/>
              <a:cs typeface="Arial"/>
            </a:endParaRPr>
          </a:p>
        </p:txBody>
      </p:sp>
      <p:sp>
        <p:nvSpPr>
          <p:cNvPr id="3" name="Content Placeholder 2"/>
          <p:cNvSpPr>
            <a:spLocks noGrp="1"/>
          </p:cNvSpPr>
          <p:nvPr>
            <p:ph idx="1"/>
          </p:nvPr>
        </p:nvSpPr>
        <p:spPr>
          <a:xfrm>
            <a:off x="609600" y="1371600"/>
            <a:ext cx="7924800" cy="4648200"/>
          </a:xfrm>
        </p:spPr>
        <p:txBody>
          <a:bodyPr/>
          <a:lstStyle/>
          <a:p>
            <a:r>
              <a:rPr lang="en-US" dirty="0" smtClean="0">
                <a:solidFill>
                  <a:srgbClr val="000000"/>
                </a:solidFill>
              </a:rPr>
              <a:t>What do I do in the IT field?</a:t>
            </a:r>
            <a:endParaRPr lang="en-US" dirty="0">
              <a:solidFill>
                <a:srgbClr val="000000"/>
              </a:solidFill>
            </a:endParaRPr>
          </a:p>
          <a:p>
            <a:r>
              <a:rPr lang="en-US" dirty="0" smtClean="0">
                <a:solidFill>
                  <a:srgbClr val="000000"/>
                </a:solidFill>
              </a:rPr>
              <a:t>Lessons learned for getting this job.</a:t>
            </a:r>
          </a:p>
          <a:p>
            <a:r>
              <a:rPr lang="en-US" dirty="0" smtClean="0">
                <a:solidFill>
                  <a:srgbClr val="000000"/>
                </a:solidFill>
              </a:rPr>
              <a:t>Recommendations for keeping the job.</a:t>
            </a:r>
          </a:p>
          <a:p>
            <a:r>
              <a:rPr lang="en-US" dirty="0" smtClean="0">
                <a:solidFill>
                  <a:srgbClr val="000000"/>
                </a:solidFill>
              </a:rPr>
              <a:t>Being successful in this field.</a:t>
            </a:r>
          </a:p>
        </p:txBody>
      </p:sp>
      <p:sp>
        <p:nvSpPr>
          <p:cNvPr id="4" name="Footer Placeholder 3"/>
          <p:cNvSpPr txBox="1">
            <a:spLocks/>
          </p:cNvSpPr>
          <p:nvPr/>
        </p:nvSpPr>
        <p:spPr>
          <a:xfrm>
            <a:off x="2133600" y="6172200"/>
            <a:ext cx="5240338"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t>http://</a:t>
            </a:r>
            <a:r>
              <a:rPr lang="en-US" dirty="0" err="1"/>
              <a:t>www.oscer.ou.edu</a:t>
            </a:r>
            <a:r>
              <a:rPr lang="en-US" dirty="0"/>
              <a:t>/</a:t>
            </a:r>
            <a:r>
              <a:rPr lang="en-US" dirty="0" err="1"/>
              <a:t>ostemmp.php</a:t>
            </a:r>
            <a:endParaRPr lang="en-US" dirty="0"/>
          </a:p>
        </p:txBody>
      </p:sp>
      <p:sp>
        <p:nvSpPr>
          <p:cNvPr id="5" name="Slide Number Placeholder 4"/>
          <p:cNvSpPr txBox="1">
            <a:spLocks/>
          </p:cNvSpPr>
          <p:nvPr/>
        </p:nvSpPr>
        <p:spPr>
          <a:xfrm>
            <a:off x="7162800" y="6191250"/>
            <a:ext cx="12954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E5B335-BAA7-4B6B-B34D-AA405BF5630A}" type="slidenum">
              <a:rPr lang="en-US" smtClean="0"/>
              <a:pPr/>
              <a:t>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7257" y="1602130"/>
            <a:ext cx="2516928" cy="418713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702643" y="3789965"/>
            <a:ext cx="3288785" cy="2177535"/>
          </a:xfrm>
          <a:prstGeom prst="rect">
            <a:avLst/>
          </a:prstGeom>
        </p:spPr>
      </p:pic>
    </p:spTree>
    <p:extLst>
      <p:ext uri="{BB962C8B-B14F-4D97-AF65-F5344CB8AC3E}">
        <p14:creationId xmlns:p14="http://schemas.microsoft.com/office/powerpoint/2010/main" val="27127712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Kim Thomas – Sr. Technology Strategist </a:t>
            </a:r>
            <a:endParaRPr lang="en-US" dirty="0"/>
          </a:p>
        </p:txBody>
      </p:sp>
      <p:sp>
        <p:nvSpPr>
          <p:cNvPr id="3" name="Content Placeholder 2"/>
          <p:cNvSpPr>
            <a:spLocks noGrp="1"/>
          </p:cNvSpPr>
          <p:nvPr>
            <p:ph sz="half" idx="1"/>
          </p:nvPr>
        </p:nvSpPr>
        <p:spPr>
          <a:xfrm>
            <a:off x="0" y="2087881"/>
            <a:ext cx="4648200" cy="4630553"/>
          </a:xfrm>
        </p:spPr>
        <p:txBody>
          <a:bodyPr/>
          <a:lstStyle/>
          <a:p>
            <a:pPr marL="0" lvl="0" indent="0" defTabSz="222250" fontAlgn="base">
              <a:spcBef>
                <a:spcPct val="0"/>
              </a:spcBef>
              <a:spcAft>
                <a:spcPct val="0"/>
              </a:spcAft>
              <a:buNone/>
            </a:pPr>
            <a:endParaRPr lang="en-US" sz="1600" b="1" i="1" dirty="0">
              <a:solidFill>
                <a:srgbClr val="000000"/>
              </a:solidFill>
              <a:latin typeface="Times New Roman" pitchFamily="18" charset="0"/>
              <a:cs typeface="+mn-cs"/>
            </a:endParaRPr>
          </a:p>
          <a:p>
            <a:pPr marL="0" lvl="0" indent="0" algn="ctr" defTabSz="914400" fontAlgn="base">
              <a:spcBef>
                <a:spcPct val="0"/>
              </a:spcBef>
              <a:spcAft>
                <a:spcPct val="0"/>
              </a:spcAft>
              <a:buNone/>
            </a:pPr>
            <a:r>
              <a:rPr lang="en-US" sz="1400" b="1" dirty="0">
                <a:solidFill>
                  <a:srgbClr val="000000"/>
                </a:solidFill>
                <a:latin typeface="Arial" charset="0"/>
                <a:cs typeface="+mn-cs"/>
              </a:rPr>
              <a:t>As Senior Technology Strategist with the University of Oklahoma IT,  Academic North, Kim focuses on building and maintaining partnerships between OU IT and the Academic North Colleges.  Kim has been recognized for her exceptional leadership, self motivation and her ability to communicate effectively with people of diverse backgrounds.</a:t>
            </a:r>
          </a:p>
          <a:p>
            <a:pPr marL="0" lvl="0" indent="0" algn="ctr" defTabSz="914400" fontAlgn="base">
              <a:spcBef>
                <a:spcPct val="0"/>
              </a:spcBef>
              <a:spcAft>
                <a:spcPct val="0"/>
              </a:spcAft>
              <a:buNone/>
            </a:pPr>
            <a:r>
              <a:rPr lang="en-US" sz="1400" b="1" dirty="0">
                <a:solidFill>
                  <a:srgbClr val="000000"/>
                </a:solidFill>
                <a:latin typeface="Arial" charset="0"/>
                <a:cs typeface="+mn-cs"/>
              </a:rPr>
              <a:t>“Our primary mission is to build our team to be a strategic partner with the Academic North Colleges by offering our insight and expertise to streamline processes and technology, while partnering with other areas of the campus that are dealing with technology challenges.” </a:t>
            </a:r>
          </a:p>
          <a:p>
            <a:pPr marL="0" lvl="0" indent="0" algn="ctr" defTabSz="914400" fontAlgn="base">
              <a:spcBef>
                <a:spcPct val="0"/>
              </a:spcBef>
              <a:spcAft>
                <a:spcPct val="0"/>
              </a:spcAft>
              <a:buNone/>
            </a:pPr>
            <a:r>
              <a:rPr lang="en-US" sz="1400" b="1" dirty="0">
                <a:solidFill>
                  <a:srgbClr val="000000"/>
                </a:solidFill>
                <a:latin typeface="Arial" charset="0"/>
                <a:cs typeface="+mn-cs"/>
              </a:rPr>
              <a:t>Before coming to OU IT in August of 2013, Kim worked as a results-driven leader, with extensive experience implementing technologies and processes in IT and enterprise environments.  Her experience includes software implementation consulting, portfolio and project management, quality assurance and testing, business analysis, and process improvement.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94124" y="2374792"/>
            <a:ext cx="2946752" cy="1962536"/>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4624239"/>
            <a:ext cx="2743199" cy="1964977"/>
          </a:xfrm>
          <a:prstGeom prst="rect">
            <a:avLst/>
          </a:prstGeom>
        </p:spPr>
      </p:pic>
    </p:spTree>
    <p:extLst>
      <p:ext uri="{BB962C8B-B14F-4D97-AF65-F5344CB8AC3E}">
        <p14:creationId xmlns:p14="http://schemas.microsoft.com/office/powerpoint/2010/main" val="1676750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Traits of an IT </a:t>
            </a:r>
            <a:endParaRPr lang="en-US" dirty="0">
              <a:solidFill>
                <a:schemeClr val="bg1"/>
              </a:solidFill>
            </a:endParaRPr>
          </a:p>
        </p:txBody>
      </p:sp>
      <p:sp>
        <p:nvSpPr>
          <p:cNvPr id="3" name="Content Placeholder 2"/>
          <p:cNvSpPr>
            <a:spLocks noGrp="1"/>
          </p:cNvSpPr>
          <p:nvPr>
            <p:ph sz="half" idx="2"/>
          </p:nvPr>
        </p:nvSpPr>
        <p:spPr>
          <a:xfrm>
            <a:off x="499886" y="1303676"/>
            <a:ext cx="4005713" cy="3670050"/>
          </a:xfrm>
        </p:spPr>
        <p:txBody>
          <a:bodyPr/>
          <a:lstStyle/>
          <a:p>
            <a:pPr marL="0" indent="0">
              <a:buNone/>
            </a:pPr>
            <a:r>
              <a:rPr lang="en-US" dirty="0" smtClean="0">
                <a:solidFill>
                  <a:schemeClr val="tx1"/>
                </a:solidFill>
              </a:rPr>
              <a:t>Active Listener					 Self Starter</a:t>
            </a:r>
          </a:p>
          <a:p>
            <a:pPr marL="0" indent="0">
              <a:buNone/>
            </a:pPr>
            <a:r>
              <a:rPr lang="en-US" dirty="0" smtClean="0">
                <a:solidFill>
                  <a:schemeClr val="tx1"/>
                </a:solidFill>
              </a:rPr>
              <a:t>Strategic Thinker				  </a:t>
            </a:r>
          </a:p>
          <a:p>
            <a:pPr marL="0" indent="0">
              <a:buNone/>
            </a:pPr>
            <a:r>
              <a:rPr lang="en-US" dirty="0" smtClean="0">
                <a:solidFill>
                  <a:schemeClr val="tx1"/>
                </a:solidFill>
              </a:rPr>
              <a:t>Motivator</a:t>
            </a:r>
            <a:endParaRPr lang="en-US" dirty="0">
              <a:solidFill>
                <a:schemeClr val="tx1"/>
              </a:solidFill>
            </a:endParaRPr>
          </a:p>
          <a:p>
            <a:pPr marL="0" indent="0">
              <a:buNone/>
            </a:pPr>
            <a:r>
              <a:rPr lang="en-US" dirty="0" smtClean="0">
                <a:solidFill>
                  <a:schemeClr val="tx1"/>
                </a:solidFill>
              </a:rPr>
              <a:t>Organization Skills				 </a:t>
            </a:r>
          </a:p>
          <a:p>
            <a:pPr marL="0" indent="0">
              <a:buNone/>
            </a:pPr>
            <a:r>
              <a:rPr lang="en-US" dirty="0" smtClean="0">
                <a:solidFill>
                  <a:schemeClr val="tx1"/>
                </a:solidFill>
              </a:rPr>
              <a:t> Persistence</a:t>
            </a:r>
            <a:endParaRPr lang="en-US" dirty="0">
              <a:solidFill>
                <a:schemeClr val="tx1"/>
              </a:solidFill>
            </a:endParaRPr>
          </a:p>
          <a:p>
            <a:pPr marL="0" indent="0">
              <a:buNone/>
            </a:pPr>
            <a:r>
              <a:rPr lang="en-US" dirty="0" smtClean="0">
                <a:solidFill>
                  <a:schemeClr val="tx1"/>
                </a:solidFill>
              </a:rPr>
              <a:t>Communications				</a:t>
            </a:r>
          </a:p>
          <a:p>
            <a:pPr marL="0" indent="0">
              <a:buNone/>
            </a:pPr>
            <a:r>
              <a:rPr lang="en-US" dirty="0" smtClean="0">
                <a:solidFill>
                  <a:schemeClr val="tx1"/>
                </a:solidFill>
              </a:rPr>
              <a:t>Ask Questions 	   </a:t>
            </a:r>
          </a:p>
        </p:txBody>
      </p:sp>
      <p:sp>
        <p:nvSpPr>
          <p:cNvPr id="7" name="Content Placeholder 6"/>
          <p:cNvSpPr>
            <a:spLocks noGrp="1"/>
          </p:cNvSpPr>
          <p:nvPr>
            <p:ph sz="quarter" idx="4"/>
          </p:nvPr>
        </p:nvSpPr>
        <p:spPr>
          <a:xfrm>
            <a:off x="4885657" y="1303676"/>
            <a:ext cx="4041775" cy="3670050"/>
          </a:xfrm>
        </p:spPr>
        <p:txBody>
          <a:bodyPr/>
          <a:lstStyle/>
          <a:p>
            <a:pPr marL="0" indent="0">
              <a:buNone/>
            </a:pPr>
            <a:r>
              <a:rPr lang="en-US" dirty="0" smtClean="0"/>
              <a:t>Adaptable</a:t>
            </a:r>
          </a:p>
          <a:p>
            <a:pPr marL="0" indent="0">
              <a:buNone/>
            </a:pPr>
            <a:r>
              <a:rPr lang="en-US" dirty="0" smtClean="0"/>
              <a:t>Positive </a:t>
            </a:r>
          </a:p>
          <a:p>
            <a:pPr marL="0" indent="0">
              <a:buNone/>
            </a:pPr>
            <a:r>
              <a:rPr lang="en-US" dirty="0" smtClean="0"/>
              <a:t>Creative </a:t>
            </a:r>
            <a:endParaRPr lang="en-US" dirty="0"/>
          </a:p>
          <a:p>
            <a:pPr marL="0" indent="0">
              <a:buNone/>
            </a:pPr>
            <a:r>
              <a:rPr lang="en-US" dirty="0"/>
              <a:t>Leadership						  Facilitator</a:t>
            </a:r>
          </a:p>
          <a:p>
            <a:pPr marL="0" indent="0">
              <a:buNone/>
            </a:pPr>
            <a:r>
              <a:rPr lang="en-US" dirty="0"/>
              <a:t>Referee- Conflict </a:t>
            </a:r>
            <a:r>
              <a:rPr lang="en-US" dirty="0" smtClean="0"/>
              <a:t>Resolution</a:t>
            </a:r>
            <a:r>
              <a:rPr lang="en-US" dirty="0"/>
              <a:t>	  </a:t>
            </a:r>
          </a:p>
          <a:p>
            <a:pPr marL="0" indent="0">
              <a:buNone/>
            </a:pPr>
            <a:r>
              <a:rPr lang="en-US" dirty="0"/>
              <a:t>Multi-</a:t>
            </a:r>
            <a:r>
              <a:rPr lang="en-US" dirty="0" err="1"/>
              <a:t>tasker</a:t>
            </a:r>
            <a:r>
              <a:rPr lang="en-US" dirty="0"/>
              <a:t>	</a:t>
            </a:r>
            <a:endParaRPr lang="en-US" dirty="0" smtClean="0"/>
          </a:p>
          <a:p>
            <a:pPr marL="0" indent="0">
              <a:buNone/>
            </a:pPr>
            <a:r>
              <a:rPr lang="en-US" dirty="0" smtClean="0"/>
              <a:t>Willingness to Learn </a:t>
            </a:r>
            <a:r>
              <a:rPr lang="en-US" dirty="0"/>
              <a:t>			</a:t>
            </a:r>
          </a:p>
        </p:txBody>
      </p:sp>
      <p:sp>
        <p:nvSpPr>
          <p:cNvPr id="4" name="Rectangle 3"/>
          <p:cNvSpPr/>
          <p:nvPr/>
        </p:nvSpPr>
        <p:spPr>
          <a:xfrm>
            <a:off x="2593381" y="5734871"/>
            <a:ext cx="5708408" cy="369332"/>
          </a:xfrm>
          <a:prstGeom prst="rect">
            <a:avLst/>
          </a:prstGeom>
        </p:spPr>
        <p:txBody>
          <a:bodyPr wrap="square">
            <a:spAutoFit/>
          </a:bodyPr>
          <a:lstStyle/>
          <a:p>
            <a:pPr>
              <a:defRPr/>
            </a:pPr>
            <a:r>
              <a:rPr lang="en-US" dirty="0">
                <a:hlinkClick r:id="rId2"/>
              </a:rPr>
              <a:t>http://</a:t>
            </a:r>
            <a:r>
              <a:rPr lang="en-US" dirty="0" smtClean="0">
                <a:hlinkClick r:id="rId2"/>
              </a:rPr>
              <a:t>www.oscer.ou.edu/ostemmp.php</a:t>
            </a:r>
            <a:r>
              <a:rPr lang="en-US" dirty="0" smtClean="0"/>
              <a:t>                            </a:t>
            </a:r>
            <a:r>
              <a:rPr lang="en-US" dirty="0"/>
              <a:t>7</a:t>
            </a:r>
          </a:p>
        </p:txBody>
      </p:sp>
      <p:sp>
        <p:nvSpPr>
          <p:cNvPr id="6" name="TextBox 5"/>
          <p:cNvSpPr txBox="1"/>
          <p:nvPr/>
        </p:nvSpPr>
        <p:spPr>
          <a:xfrm>
            <a:off x="320842" y="136358"/>
            <a:ext cx="4724563" cy="646331"/>
          </a:xfrm>
          <a:prstGeom prst="rect">
            <a:avLst/>
          </a:prstGeom>
          <a:noFill/>
        </p:spPr>
        <p:txBody>
          <a:bodyPr wrap="none" rtlCol="0">
            <a:spAutoFit/>
          </a:bodyPr>
          <a:lstStyle/>
          <a:p>
            <a:r>
              <a:rPr lang="en-US" sz="3600" dirty="0" smtClean="0">
                <a:solidFill>
                  <a:schemeClr val="bg1"/>
                </a:solidFill>
                <a:latin typeface="Frutiger LT Std 55 Roman"/>
              </a:rPr>
              <a:t>Traits of an IT Person </a:t>
            </a:r>
            <a:endParaRPr lang="en-US" sz="3600" dirty="0">
              <a:solidFill>
                <a:schemeClr val="bg1"/>
              </a:solidFill>
              <a:latin typeface="Frutiger LT Std 55 Roman"/>
            </a:endParaRPr>
          </a:p>
        </p:txBody>
      </p:sp>
    </p:spTree>
    <p:extLst>
      <p:ext uri="{BB962C8B-B14F-4D97-AF65-F5344CB8AC3E}">
        <p14:creationId xmlns:p14="http://schemas.microsoft.com/office/powerpoint/2010/main" val="3551132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dirty="0" smtClean="0"/>
              <a:t>Meet the staff</a:t>
            </a:r>
            <a:endParaRPr lang="en-US" dirty="0"/>
          </a:p>
        </p:txBody>
      </p:sp>
      <p:sp>
        <p:nvSpPr>
          <p:cNvPr id="11" name="Content Placeholder 10"/>
          <p:cNvSpPr>
            <a:spLocks noGrp="1"/>
          </p:cNvSpPr>
          <p:nvPr>
            <p:ph idx="1"/>
          </p:nvPr>
        </p:nvSpPr>
        <p:spPr/>
        <p:txBody>
          <a:bodyPr>
            <a:normAutofit/>
          </a:bodyPr>
          <a:lstStyle/>
          <a:p>
            <a:r>
              <a:rPr lang="en-US" sz="2400" b="1" dirty="0" smtClean="0"/>
              <a:t>Kim Thomas </a:t>
            </a:r>
            <a:r>
              <a:rPr lang="en-US" sz="2400" dirty="0" smtClean="0"/>
              <a:t>– Senior Technology Strategist</a:t>
            </a:r>
          </a:p>
          <a:p>
            <a:r>
              <a:rPr lang="en-US" sz="2400" b="1" dirty="0" smtClean="0"/>
              <a:t>Grant Butler </a:t>
            </a:r>
            <a:r>
              <a:rPr lang="en-US" sz="2400" dirty="0" smtClean="0"/>
              <a:t>– Technology Strategist (MCEE)</a:t>
            </a:r>
          </a:p>
          <a:p>
            <a:r>
              <a:rPr lang="en-US" sz="2400" b="1" dirty="0" smtClean="0"/>
              <a:t>Lynnetta Eyachabbe </a:t>
            </a:r>
            <a:r>
              <a:rPr lang="en-US" sz="2400" dirty="0" smtClean="0"/>
              <a:t>– Technology Strategist (COE)</a:t>
            </a:r>
          </a:p>
          <a:p>
            <a:r>
              <a:rPr lang="en-US" sz="2400" b="1" dirty="0" smtClean="0"/>
              <a:t>Peter Tran </a:t>
            </a:r>
            <a:r>
              <a:rPr lang="en-US" sz="2400" dirty="0" smtClean="0"/>
              <a:t>– Technology Support Specialist</a:t>
            </a:r>
          </a:p>
          <a:p>
            <a:r>
              <a:rPr lang="en-US" sz="2400" b="1" dirty="0" smtClean="0"/>
              <a:t>Nicholas Wright  </a:t>
            </a:r>
            <a:r>
              <a:rPr lang="en-US" sz="2400" dirty="0" smtClean="0"/>
              <a:t>– Technology Support Specialist</a:t>
            </a:r>
          </a:p>
          <a:p>
            <a:r>
              <a:rPr lang="en-US" sz="2400" b="1" dirty="0" smtClean="0"/>
              <a:t>Justin Miller </a:t>
            </a:r>
            <a:r>
              <a:rPr lang="en-US" sz="2400" dirty="0" smtClean="0"/>
              <a:t>– Technology Support Specialist</a:t>
            </a:r>
            <a:endParaRPr lang="en-US" sz="2400" dirty="0"/>
          </a:p>
        </p:txBody>
      </p:sp>
    </p:spTree>
    <p:extLst>
      <p:ext uri="{BB962C8B-B14F-4D97-AF65-F5344CB8AC3E}">
        <p14:creationId xmlns:p14="http://schemas.microsoft.com/office/powerpoint/2010/main" val="11964845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UMMACSH"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7E0424"/>
      </a:dk2>
      <a:lt2>
        <a:srgbClr val="A09689"/>
      </a:lt2>
      <a:accent1>
        <a:srgbClr val="70171D"/>
      </a:accent1>
      <a:accent2>
        <a:srgbClr val="000000"/>
      </a:accent2>
      <a:accent3>
        <a:srgbClr val="83171F"/>
      </a:accent3>
      <a:accent4>
        <a:srgbClr val="A09689"/>
      </a:accent4>
      <a:accent5>
        <a:srgbClr val="80171D"/>
      </a:accent5>
      <a:accent6>
        <a:srgbClr val="FFFFF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documentManagement>
    <_dlc_DocId xmlns="8a2480bf-cc95-4fdd-a1d0-afd655e5373b">DHSQMJPQNKM7-2-97</_dlc_DocId>
    <_dlc_DocIdUrl xmlns="8a2480bf-cc95-4fdd-a1d0-afd655e5373b">
      <Url>https://share.ou.edu/sites/IT/_layouts/DocIdRedir.aspx?ID=DHSQMJPQNKM7-2-97</Url>
      <Description>DHSQMJPQNKM7-2-97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832DFB53EC87E4C81B85292B91BEC15" ma:contentTypeVersion="4" ma:contentTypeDescription="Create a new document." ma:contentTypeScope="" ma:versionID="8d6100910239c87bccfe1603389a3c93">
  <xsd:schema xmlns:xsd="http://www.w3.org/2001/XMLSchema" xmlns:xs="http://www.w3.org/2001/XMLSchema" xmlns:p="http://schemas.microsoft.com/office/2006/metadata/properties" xmlns:ns2="8a2480bf-cc95-4fdd-a1d0-afd655e5373b" targetNamespace="http://schemas.microsoft.com/office/2006/metadata/properties" ma:root="true" ma:fieldsID="d0adf29750df24d64f23445b8585a56d" ns2:_="">
    <xsd:import namespace="8a2480bf-cc95-4fdd-a1d0-afd655e5373b"/>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2480bf-cc95-4fdd-a1d0-afd655e5373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C715F2-107F-434F-A960-0AAD701EA5A3}">
  <ds:schemaRefs>
    <ds:schemaRef ds:uri="http://schemas.microsoft.com/sharepoint/v3/contenttype/forms"/>
  </ds:schemaRefs>
</ds:datastoreItem>
</file>

<file path=customXml/itemProps2.xml><?xml version="1.0" encoding="utf-8"?>
<ds:datastoreItem xmlns:ds="http://schemas.openxmlformats.org/officeDocument/2006/customXml" ds:itemID="{1DD854A3-7600-4EC6-A7F6-4BEEFE471C94}">
  <ds:schemaRefs>
    <ds:schemaRef ds:uri="http://schemas.microsoft.com/sharepoint/events"/>
  </ds:schemaRefs>
</ds:datastoreItem>
</file>

<file path=customXml/itemProps3.xml><?xml version="1.0" encoding="utf-8"?>
<ds:datastoreItem xmlns:ds="http://schemas.openxmlformats.org/officeDocument/2006/customXml" ds:itemID="{FE37D4BC-BFC3-4236-826C-26CFC4E7476E}">
  <ds:schemaRefs>
    <ds:schemaRef ds:uri="http://purl.org/dc/terms/"/>
    <ds:schemaRef ds:uri="8a2480bf-cc95-4fdd-a1d0-afd655e5373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4E622409-FD93-4092-8AC8-B8DB6AD41C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2480bf-cc95-4fdd-a1d0-afd655e53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728</TotalTime>
  <Words>1243</Words>
  <Application>Microsoft Office PowerPoint</Application>
  <PresentationFormat>On-screen Show (4:3)</PresentationFormat>
  <Paragraphs>231</Paragraphs>
  <Slides>31</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Century Gothic</vt:lpstr>
      <vt:lpstr>Courier New</vt:lpstr>
      <vt:lpstr>Frutiger LT Std 55 Roman</vt:lpstr>
      <vt:lpstr>Frutiger LT Std 65 Bold</vt:lpstr>
      <vt:lpstr>Times New Roman</vt:lpstr>
      <vt:lpstr>Wingdings</vt:lpstr>
      <vt:lpstr>Office Theme</vt:lpstr>
      <vt:lpstr>2_Office Theme</vt:lpstr>
      <vt:lpstr>PowerPoint Presentation</vt:lpstr>
      <vt:lpstr>What is the OSTEMMP?</vt:lpstr>
      <vt:lpstr>Job Shadowing</vt:lpstr>
      <vt:lpstr>Job Shadowing</vt:lpstr>
      <vt:lpstr>Other Opportunities/Resources</vt:lpstr>
      <vt:lpstr>About This Presentation</vt:lpstr>
      <vt:lpstr>Kim Thomas – Sr. Technology Strategist </vt:lpstr>
      <vt:lpstr>Traits of an IT </vt:lpstr>
      <vt:lpstr>Meet the staff</vt:lpstr>
      <vt:lpstr>Coverage buildings</vt:lpstr>
      <vt:lpstr>Coverage buildings</vt:lpstr>
      <vt:lpstr>Coverage buildings</vt:lpstr>
      <vt:lpstr> </vt:lpstr>
      <vt:lpstr>Kim Thomas – Sr Technolgy Stratgiest </vt:lpstr>
      <vt:lpstr>So, What is it Like to be Me?</vt:lpstr>
      <vt:lpstr>A Day in My Life…</vt:lpstr>
      <vt:lpstr>A Day in My Life…</vt:lpstr>
      <vt:lpstr>A Day in My Life…</vt:lpstr>
      <vt:lpstr>A Day in My Life…</vt:lpstr>
      <vt:lpstr>The Resume…</vt:lpstr>
      <vt:lpstr>Preparing yourself…</vt:lpstr>
      <vt:lpstr>Preparing yourself…</vt:lpstr>
      <vt:lpstr>Now, about that job…</vt:lpstr>
      <vt:lpstr>Now, about that job…</vt:lpstr>
      <vt:lpstr>Now, about that job…</vt:lpstr>
      <vt:lpstr>Congratulations!  But now…</vt:lpstr>
      <vt:lpstr>Congratulations!  But now…</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Fuller</dc:creator>
  <cp:lastModifiedBy>Thomas, Kimberly K.</cp:lastModifiedBy>
  <cp:revision>57</cp:revision>
  <dcterms:created xsi:type="dcterms:W3CDTF">2012-07-02T17:00:14Z</dcterms:created>
  <dcterms:modified xsi:type="dcterms:W3CDTF">2014-11-10T03:13:19Z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0x0101000832DFB53EC87E4C81B85292B91BEC15</vt:lpwstr>
  </property>
  <property fmtid="{D5CDD505-2E9C-101B-9397-08002B2CF9AE}" pid="3" name="_dlc_DocIdItemGuid">
    <vt:lpwstr>4dba62d6-c2d3-40b8-b8ed-59d1fbc45977</vt:lpwstr>
  </property>
</Properties>
</file>