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80" r:id="rId3"/>
    <p:sldId id="258" r:id="rId4"/>
    <p:sldId id="287" r:id="rId5"/>
    <p:sldId id="288" r:id="rId6"/>
    <p:sldId id="264" r:id="rId7"/>
    <p:sldId id="276" r:id="rId8"/>
    <p:sldId id="277" r:id="rId9"/>
    <p:sldId id="278" r:id="rId10"/>
    <p:sldId id="279" r:id="rId11"/>
    <p:sldId id="269" r:id="rId12"/>
    <p:sldId id="281" r:id="rId13"/>
    <p:sldId id="272" r:id="rId14"/>
    <p:sldId id="273" r:id="rId15"/>
    <p:sldId id="283" r:id="rId16"/>
    <p:sldId id="274" r:id="rId17"/>
    <p:sldId id="284" r:id="rId18"/>
    <p:sldId id="271" r:id="rId19"/>
    <p:sldId id="275" r:id="rId20"/>
    <p:sldId id="268" r:id="rId21"/>
    <p:sldId id="285" r:id="rId22"/>
    <p:sldId id="286" r:id="rId23"/>
    <p:sldId id="26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F0EFC76-B79D-1D42-93C9-932B66854203}">
          <p14:sldIdLst>
            <p14:sldId id="256"/>
            <p14:sldId id="280"/>
            <p14:sldId id="258"/>
            <p14:sldId id="287"/>
            <p14:sldId id="288"/>
            <p14:sldId id="264"/>
            <p14:sldId id="276"/>
            <p14:sldId id="277"/>
            <p14:sldId id="278"/>
            <p14:sldId id="279"/>
            <p14:sldId id="269"/>
            <p14:sldId id="281"/>
            <p14:sldId id="272"/>
            <p14:sldId id="273"/>
            <p14:sldId id="283"/>
            <p14:sldId id="274"/>
            <p14:sldId id="284"/>
            <p14:sldId id="271"/>
            <p14:sldId id="275"/>
            <p14:sldId id="268"/>
            <p14:sldId id="285"/>
            <p14:sldId id="286"/>
            <p14:sldId id="267"/>
          </p14:sldIdLst>
        </p14:section>
        <p14:section name="Untitled Section" id="{DAB01BA4-4A73-E444-A613-71D1D5449F7B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93" autoAdjust="0"/>
  </p:normalViewPr>
  <p:slideViewPr>
    <p:cSldViewPr snapToGrid="0" snapToObjects="1">
      <p:cViewPr>
        <p:scale>
          <a:sx n="75" d="100"/>
          <a:sy n="75" d="100"/>
        </p:scale>
        <p:origin x="-2408" y="-8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25544-5A45-454E-BC9E-CAA98279E06D}" type="datetimeFigureOut">
              <a:rPr lang="en-US" smtClean="0"/>
              <a:t>3/14/12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822C1-730E-184B-AC4C-7B6C258BB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88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822C1-730E-184B-AC4C-7B6C258BBF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56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22B5-33B6-F24D-83F1-C4070983D57C}" type="datetimeFigureOut">
              <a:rPr lang="en-US" smtClean="0"/>
              <a:t>3/14/12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8261-D217-F04D-9803-24F564AA06E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UpdatedPPTCover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22B5-33B6-F24D-83F1-C4070983D57C}" type="datetimeFigureOut">
              <a:rPr lang="en-US" smtClean="0"/>
              <a:t>3/14/12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8261-D217-F04D-9803-24F564AA0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03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22B5-33B6-F24D-83F1-C4070983D57C}" type="datetimeFigureOut">
              <a:rPr lang="en-US" smtClean="0"/>
              <a:t>3/14/12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8261-D217-F04D-9803-24F564AA0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37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22B5-33B6-F24D-83F1-C4070983D57C}" type="datetimeFigureOut">
              <a:rPr lang="en-US" smtClean="0"/>
              <a:t>3/14/12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8261-D217-F04D-9803-24F564AA0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39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22B5-33B6-F24D-83F1-C4070983D57C}" type="datetimeFigureOut">
              <a:rPr lang="en-US" smtClean="0"/>
              <a:t>3/14/12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8261-D217-F04D-9803-24F564AA0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35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22B5-33B6-F24D-83F1-C4070983D57C}" type="datetimeFigureOut">
              <a:rPr lang="en-US" smtClean="0"/>
              <a:t>3/14/12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8261-D217-F04D-9803-24F564AA0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9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22B5-33B6-F24D-83F1-C4070983D57C}" type="datetimeFigureOut">
              <a:rPr lang="en-US" smtClean="0"/>
              <a:t>3/14/12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8261-D217-F04D-9803-24F564AA0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11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22B5-33B6-F24D-83F1-C4070983D57C}" type="datetimeFigureOut">
              <a:rPr lang="en-US" smtClean="0"/>
              <a:t>3/14/12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8261-D217-F04D-9803-24F564AA0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1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22B5-33B6-F24D-83F1-C4070983D57C}" type="datetimeFigureOut">
              <a:rPr lang="en-US" smtClean="0"/>
              <a:t>3/14/12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8261-D217-F04D-9803-24F564AA0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5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22B5-33B6-F24D-83F1-C4070983D57C}" type="datetimeFigureOut">
              <a:rPr lang="en-US" smtClean="0"/>
              <a:t>3/14/12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8261-D217-F04D-9803-24F564AA0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45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22B5-33B6-F24D-83F1-C4070983D57C}" type="datetimeFigureOut">
              <a:rPr lang="en-US" smtClean="0"/>
              <a:t>3/14/12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8261-D217-F04D-9803-24F564AA0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74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522B5-33B6-F24D-83F1-C4070983D57C}" type="datetimeFigureOut">
              <a:rPr lang="en-US" smtClean="0"/>
              <a:t>3/14/12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C8261-D217-F04D-9803-24F564AA06E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UpdatedPPT-01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68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4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42634"/>
            <a:ext cx="7772400" cy="1470025"/>
          </a:xfrm>
        </p:spPr>
        <p:txBody>
          <a:bodyPr>
            <a:normAutofit/>
          </a:bodyPr>
          <a:lstStyle/>
          <a:p>
            <a:r>
              <a:rPr lang="en-US" sz="5000" dirty="0" smtClean="0">
                <a:solidFill>
                  <a:schemeClr val="bg1"/>
                </a:solidFill>
              </a:rPr>
              <a:t>A Day in the Life of a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4273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Web Development Professional</a:t>
            </a:r>
          </a:p>
          <a:p>
            <a:endParaRPr lang="en-US" sz="4000" dirty="0" smtClean="0"/>
          </a:p>
          <a:p>
            <a:r>
              <a:rPr lang="en-US" sz="3000" dirty="0" smtClean="0"/>
              <a:t>2012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73603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Mobile Development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500" y="1473482"/>
            <a:ext cx="8633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Native Apps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Built Specifically for a particular OS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Available in that platforms application store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Mobile Web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Compatible with most Smartphones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Available from a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url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(ex: http://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m.sears.com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19" y="3754966"/>
            <a:ext cx="1790700" cy="3136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700" y="3825566"/>
            <a:ext cx="2026670" cy="262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5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Development </a:t>
            </a:r>
            <a:r>
              <a:rPr lang="en-US" dirty="0" err="1" smtClean="0">
                <a:solidFill>
                  <a:srgbClr val="FFFFFF"/>
                </a:solidFill>
              </a:rPr>
              <a:t>LifeCycle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500" y="1473482"/>
            <a:ext cx="863300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New Development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Scheduled Maintenance</a:t>
            </a:r>
          </a:p>
          <a:p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Enhancements</a:t>
            </a:r>
          </a:p>
          <a:p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Emergency Fixes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2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New Development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500" y="1473482"/>
            <a:ext cx="8633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Scope the Project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Gather details and requirements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Research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Does it make sense to build this project?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Create a timeline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What milestones are needed in this project?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What resources are available? 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Start the Project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2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New Development Part 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500" y="1473482"/>
            <a:ext cx="8633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Design the layout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Start with Drawings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Prototype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Create a partially functional prototype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Product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Create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the product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Test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Internal Testing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User Testing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Deployment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Release the product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More Testing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457200">
              <a:buFont typeface="Arial"/>
              <a:buChar char="•"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27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New Development: Example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500" y="1473482"/>
            <a:ext cx="863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Sooner Jr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360" y="2199640"/>
            <a:ext cx="4785360" cy="319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86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Scheduled Maintenance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500" y="1473482"/>
            <a:ext cx="8633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The world changes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Technology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changes</a:t>
            </a:r>
          </a:p>
          <a:p>
            <a:pPr marL="1371600" lvl="2" indent="-4572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Database Changes</a:t>
            </a:r>
          </a:p>
          <a:p>
            <a:pPr marL="1371600" lvl="2" indent="-4572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Infrastructure Changes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Project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Depending on the scope of a change, it could follow a similar process to a new project.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215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Maintenance: Example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500" y="1473482"/>
            <a:ext cx="863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Oracle 9i to 10g Conversion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140+ ColdFusion sites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680" y="3368040"/>
            <a:ext cx="3810000" cy="101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2946400"/>
            <a:ext cx="2219960" cy="2219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0640" y="3510280"/>
            <a:ext cx="416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+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31623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Enhancements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500" y="1473482"/>
            <a:ext cx="8633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Now I need…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Customer needs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change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Want more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Scope Creep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Project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Treated like a new project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108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Emergency Fixes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500" y="1473482"/>
            <a:ext cx="8633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Coding for every possibility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Not Possible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The broken app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Where is the problem located? (The code, network, firewall, infrastructure,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etc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What is the quickest way to fix it?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What is the permanent fix?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22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Emergency Fixes: Example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500" y="1473482"/>
            <a:ext cx="863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OU4YOU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Gaylord News Site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180" y="2565400"/>
            <a:ext cx="17907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29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Roadmap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0" y="1465189"/>
            <a:ext cx="8229600" cy="3896607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Who Am I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OITMP</a:t>
            </a:r>
          </a:p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Types of Development</a:t>
            </a:r>
          </a:p>
          <a:p>
            <a:r>
              <a:rPr lang="en-US" sz="2800" b="1" dirty="0" smtClean="0">
                <a:solidFill>
                  <a:prstClr val="white">
                    <a:lumMod val="50000"/>
                  </a:prstClr>
                </a:solidFill>
              </a:rPr>
              <a:t>Development Process</a:t>
            </a:r>
            <a:endParaRPr lang="en-US" sz="2800" b="1" dirty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en-US" sz="2800" b="1" dirty="0" smtClean="0">
                <a:solidFill>
                  <a:prstClr val="white">
                    <a:lumMod val="50000"/>
                  </a:prstClr>
                </a:solidFill>
              </a:rPr>
              <a:t>Jobs</a:t>
            </a:r>
            <a:endParaRPr lang="en-US" sz="2800" b="1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343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Job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188" y="1417638"/>
            <a:ext cx="7994332" cy="5236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Where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Pure Web: Limited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Developer: Anywhere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Who wouldn’t want something made specifically for them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en-U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Salary Range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40k – 150k</a:t>
            </a:r>
          </a:p>
        </p:txBody>
      </p:sp>
    </p:spTree>
    <p:extLst>
      <p:ext uri="{BB962C8B-B14F-4D97-AF65-F5344CB8AC3E}">
        <p14:creationId xmlns:p14="http://schemas.microsoft.com/office/powerpoint/2010/main" val="3985503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Job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500" y="1473482"/>
            <a:ext cx="86330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What are they looking for?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Strong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understanding of the building blocks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Experience / Projects</a:t>
            </a:r>
          </a:p>
          <a:p>
            <a:pPr marL="1371600" lvl="2" indent="-4572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Something you can show them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Passion</a:t>
            </a:r>
          </a:p>
        </p:txBody>
      </p:sp>
    </p:spTree>
    <p:extLst>
      <p:ext uri="{BB962C8B-B14F-4D97-AF65-F5344CB8AC3E}">
        <p14:creationId xmlns:p14="http://schemas.microsoft.com/office/powerpoint/2010/main" val="585108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Shadowing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500" y="1473482"/>
            <a:ext cx="863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Interested in seeing what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development is like?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97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Contact Info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rgbClr val="7F7F7F"/>
                </a:solidFill>
              </a:rPr>
              <a:t>Gray Delacluyse</a:t>
            </a:r>
          </a:p>
          <a:p>
            <a:pPr marL="0" indent="0" algn="ctr">
              <a:buNone/>
            </a:pPr>
            <a:r>
              <a:rPr lang="en-US" sz="2800" smtClean="0">
                <a:solidFill>
                  <a:srgbClr val="7F7F7F"/>
                </a:solidFill>
              </a:rPr>
              <a:t>OU IT </a:t>
            </a:r>
            <a:r>
              <a:rPr lang="en-US" sz="2800" dirty="0" smtClean="0">
                <a:solidFill>
                  <a:srgbClr val="7F7F7F"/>
                </a:solidFill>
              </a:rPr>
              <a:t>Software Architect</a:t>
            </a:r>
          </a:p>
          <a:p>
            <a:pPr marL="0" indent="0" algn="ctr">
              <a:buNone/>
            </a:pPr>
            <a:r>
              <a:rPr lang="en-US" sz="2800" dirty="0" err="1" smtClean="0">
                <a:solidFill>
                  <a:srgbClr val="7F7F7F"/>
                </a:solidFill>
              </a:rPr>
              <a:t>Gray.Delacluyse@ou.edu</a:t>
            </a:r>
            <a:endParaRPr lang="en-US" sz="2800" b="1" dirty="0" smtClean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295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Who Am I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0" y="1465189"/>
            <a:ext cx="8229600" cy="38966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Job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Software Architect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104 ColdFusion Sites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30+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.Net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Sites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6 iOS Applications (OU2GO, OU4YOU, Regent, IT App, IT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DataCenter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App, Sooner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Jr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Team Lead for IT Studio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Education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Bachelor of Science in Computer Science 2010 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Working on MS in Management Information System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3916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What is the OITMP?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0" y="1465189"/>
            <a:ext cx="8229600" cy="3896607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2800" b="1" i="1" u="sng" dirty="0">
                <a:solidFill>
                  <a:schemeClr val="bg1">
                    <a:lumMod val="50000"/>
                  </a:schemeClr>
                </a:solidFill>
              </a:rPr>
              <a:t>Oklahoma Information Technology Mentorship Program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(OITMP) is an outreach initiative that connects networking professionals from Oklahoma institutions with students who are studying networks at Oklahoma academic institutions.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The OITMP is part of a National Science Foundation grant whose purpose is to boost Oklahoma’s education and research capability through network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improvements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04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OITMP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Goals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0" y="1465189"/>
            <a:ext cx="8229600" cy="3896607"/>
          </a:xfrm>
        </p:spPr>
        <p:txBody>
          <a:bodyPr>
            <a:noAutofit/>
          </a:bodyPr>
          <a:lstStyle/>
          <a:p>
            <a:pPr>
              <a:spcBef>
                <a:spcPts val="697"/>
              </a:spcBef>
            </a:pPr>
            <a:r>
              <a:rPr lang="en-US" sz="2800" u="sng" dirty="0">
                <a:solidFill>
                  <a:srgbClr val="7F7F7F"/>
                </a:solidFill>
              </a:rPr>
              <a:t>Official Goal</a:t>
            </a:r>
            <a:r>
              <a:rPr lang="en-US" sz="2800" dirty="0">
                <a:solidFill>
                  <a:srgbClr val="7F7F7F"/>
                </a:solidFill>
              </a:rPr>
              <a:t>: Expose Oklahoma security/networking students to the practical day-to-day life of security/networking professionals.</a:t>
            </a:r>
          </a:p>
          <a:p>
            <a:pPr>
              <a:spcBef>
                <a:spcPts val="697"/>
              </a:spcBef>
            </a:pPr>
            <a:r>
              <a:rPr lang="en-US" sz="2800" u="sng" dirty="0">
                <a:solidFill>
                  <a:srgbClr val="7F7F7F"/>
                </a:solidFill>
              </a:rPr>
              <a:t>Hidden Secret Goal</a:t>
            </a:r>
            <a:r>
              <a:rPr lang="en-US" sz="2800" dirty="0">
                <a:solidFill>
                  <a:srgbClr val="7F7F7F"/>
                </a:solidFill>
              </a:rPr>
              <a:t>: Identify, develop and recruit talent!</a:t>
            </a:r>
            <a:endParaRPr lang="en-US" sz="28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06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Types of Development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500" y="1473482"/>
            <a:ext cx="8633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Static Sites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HTML,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CSS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Content does not change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Dynamic Sites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JavaScript,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jQuery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Content can change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Coded Sites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On-The-Fly Compilation</a:t>
            </a:r>
          </a:p>
          <a:p>
            <a:pPr marL="1371600" lvl="2" indent="-4572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PHP,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ColdFusion, Grails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Pre-Compiled</a:t>
            </a:r>
          </a:p>
          <a:p>
            <a:pPr marL="1371600" lvl="2" indent="-457200">
              <a:buFont typeface="Arial"/>
              <a:buChar char="•"/>
            </a:pP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Net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Complex sites</a:t>
            </a:r>
          </a:p>
          <a:p>
            <a:pPr lvl="0"/>
            <a:r>
              <a:rPr lang="en-US" sz="2800" dirty="0" smtClean="0">
                <a:solidFill>
                  <a:prstClr val="white">
                    <a:lumMod val="50000"/>
                  </a:prstClr>
                </a:solidFill>
              </a:rPr>
              <a:t>Mobile Sites?</a:t>
            </a:r>
            <a:endParaRPr lang="en-US" sz="28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10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Types of Development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500" y="1473482"/>
            <a:ext cx="863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Static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Sites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33" y="2066263"/>
            <a:ext cx="4702852" cy="426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89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Types of Development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500" y="1473482"/>
            <a:ext cx="863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Dynamic Sites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1" y="2182965"/>
            <a:ext cx="5330470" cy="409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62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Types of Development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500" y="1473482"/>
            <a:ext cx="863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Coded Sites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734" y="2132166"/>
            <a:ext cx="5436987" cy="430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25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11169</TotalTime>
  <Words>529</Words>
  <Application>Microsoft Macintosh PowerPoint</Application>
  <PresentationFormat>On-screen Show (4:3)</PresentationFormat>
  <Paragraphs>134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A Day in the Life of a</vt:lpstr>
      <vt:lpstr>Roadmap</vt:lpstr>
      <vt:lpstr>Who Am I</vt:lpstr>
      <vt:lpstr>What is the OITMP?</vt:lpstr>
      <vt:lpstr>OITMP Goals</vt:lpstr>
      <vt:lpstr>Types of Development</vt:lpstr>
      <vt:lpstr>Types of Development</vt:lpstr>
      <vt:lpstr>Types of Development</vt:lpstr>
      <vt:lpstr>Types of Development</vt:lpstr>
      <vt:lpstr>Mobile Development</vt:lpstr>
      <vt:lpstr>Development LifeCycle</vt:lpstr>
      <vt:lpstr>New Development</vt:lpstr>
      <vt:lpstr>New Development Part 2</vt:lpstr>
      <vt:lpstr>New Development: Example</vt:lpstr>
      <vt:lpstr>Scheduled Maintenance</vt:lpstr>
      <vt:lpstr>Maintenance: Example</vt:lpstr>
      <vt:lpstr>Enhancements</vt:lpstr>
      <vt:lpstr>Emergency Fixes</vt:lpstr>
      <vt:lpstr>Emergency Fixes: Example</vt:lpstr>
      <vt:lpstr>Job</vt:lpstr>
      <vt:lpstr>Job</vt:lpstr>
      <vt:lpstr>Shadowing</vt:lpstr>
      <vt:lpstr>Contact Info</vt:lpstr>
    </vt:vector>
  </TitlesOfParts>
  <Company>The University of Oklahoma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strategy &amp; recommendations</dc:title>
  <dc:creator>Becky Grant</dc:creator>
  <cp:lastModifiedBy>Gray Delacluyse</cp:lastModifiedBy>
  <cp:revision>77</cp:revision>
  <cp:lastPrinted>2011-05-10T16:06:28Z</cp:lastPrinted>
  <dcterms:created xsi:type="dcterms:W3CDTF">2011-05-05T18:21:51Z</dcterms:created>
  <dcterms:modified xsi:type="dcterms:W3CDTF">2012-03-14T14:24:47Z</dcterms:modified>
</cp:coreProperties>
</file>