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sldIdLst>
    <p:sldId id="256" r:id="rId5"/>
    <p:sldId id="257" r:id="rId6"/>
    <p:sldId id="258" r:id="rId7"/>
    <p:sldId id="284" r:id="rId8"/>
    <p:sldId id="283" r:id="rId9"/>
    <p:sldId id="285" r:id="rId10"/>
    <p:sldId id="261" r:id="rId11"/>
    <p:sldId id="262" r:id="rId12"/>
    <p:sldId id="263" r:id="rId13"/>
    <p:sldId id="287" r:id="rId14"/>
    <p:sldId id="286" r:id="rId15"/>
    <p:sldId id="297" r:id="rId16"/>
    <p:sldId id="265" r:id="rId17"/>
    <p:sldId id="282" r:id="rId18"/>
    <p:sldId id="271" r:id="rId19"/>
    <p:sldId id="272" r:id="rId20"/>
    <p:sldId id="274" r:id="rId21"/>
    <p:sldId id="277" r:id="rId22"/>
    <p:sldId id="278" r:id="rId23"/>
    <p:sldId id="279" r:id="rId24"/>
    <p:sldId id="280" r:id="rId25"/>
    <p:sldId id="281" r:id="rId26"/>
    <p:sldId id="276" r:id="rId27"/>
    <p:sldId id="273" r:id="rId28"/>
    <p:sldId id="288" r:id="rId29"/>
    <p:sldId id="289" r:id="rId30"/>
    <p:sldId id="290" r:id="rId31"/>
    <p:sldId id="291" r:id="rId32"/>
    <p:sldId id="295" r:id="rId33"/>
    <p:sldId id="275" r:id="rId34"/>
    <p:sldId id="299" r:id="rId35"/>
    <p:sldId id="296" r:id="rId36"/>
    <p:sldId id="298" r:id="rId37"/>
    <p:sldId id="30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88"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365"/>
            <a:ext cx="9140825" cy="685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276600" y="1981200"/>
            <a:ext cx="5715000" cy="1298575"/>
          </a:xfrm>
        </p:spPr>
        <p:txBody>
          <a:bodyPr/>
          <a:lstStyle>
            <a:lvl1pPr algn="ctr">
              <a:defRPr sz="3600" b="1">
                <a:solidFill>
                  <a:srgbClr val="292929"/>
                </a:solidFill>
              </a:defRPr>
            </a:lvl1pPr>
          </a:lstStyle>
          <a:p>
            <a:r>
              <a:rPr lang="en-US"/>
              <a:t>Click to edit Master title style</a:t>
            </a:r>
          </a:p>
        </p:txBody>
      </p:sp>
      <p:sp>
        <p:nvSpPr>
          <p:cNvPr id="4100" name="Rectangle 4"/>
          <p:cNvSpPr>
            <a:spLocks noGrp="1" noChangeArrowheads="1"/>
          </p:cNvSpPr>
          <p:nvPr>
            <p:ph type="subTitle" idx="1"/>
          </p:nvPr>
        </p:nvSpPr>
        <p:spPr>
          <a:xfrm>
            <a:off x="3276600" y="3352800"/>
            <a:ext cx="5715000" cy="838200"/>
          </a:xfrm>
        </p:spPr>
        <p:txBody>
          <a:bodyPr anchor="ctr"/>
          <a:lstStyle>
            <a:lvl1pPr marL="0" indent="0" algn="ctr">
              <a:buFontTx/>
              <a:buNone/>
              <a:defRPr sz="2600"/>
            </a:lvl1pPr>
          </a:lstStyle>
          <a:p>
            <a:r>
              <a:rPr lang="en-US"/>
              <a:t>Click to edit Master subtitle style</a:t>
            </a:r>
          </a:p>
        </p:txBody>
      </p:sp>
      <p:sp>
        <p:nvSpPr>
          <p:cNvPr id="5" name="Rectangle 5"/>
          <p:cNvSpPr>
            <a:spLocks noGrp="1" noChangeArrowheads="1"/>
          </p:cNvSpPr>
          <p:nvPr>
            <p:ph type="dt" sz="half" idx="10"/>
          </p:nvPr>
        </p:nvSpPr>
        <p:spPr>
          <a:xfrm>
            <a:off x="3276600" y="4343400"/>
            <a:ext cx="5715000" cy="304800"/>
          </a:xfrm>
        </p:spPr>
        <p:txBody>
          <a:bodyPr anchor="ctr"/>
          <a:lstStyle>
            <a:lvl1pPr algn="ctr">
              <a:defRPr sz="1400">
                <a:solidFill>
                  <a:srgbClr val="292929"/>
                </a:solidFill>
              </a:defRPr>
            </a:lvl1pPr>
          </a:lstStyle>
          <a:p>
            <a:pPr>
              <a:defRPr/>
            </a:pPr>
            <a:endParaRPr lang="en-US"/>
          </a:p>
        </p:txBody>
      </p:sp>
    </p:spTree>
    <p:extLst>
      <p:ext uri="{BB962C8B-B14F-4D97-AF65-F5344CB8AC3E}">
        <p14:creationId xmlns:p14="http://schemas.microsoft.com/office/powerpoint/2010/main" val="47006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6" name="Rectangle 7"/>
          <p:cNvSpPr>
            <a:spLocks noGrp="1" noChangeArrowheads="1"/>
          </p:cNvSpPr>
          <p:nvPr>
            <p:ph type="sldNum" sz="quarter" idx="12"/>
          </p:nvPr>
        </p:nvSpPr>
        <p:spPr>
          <a:ln/>
        </p:spPr>
        <p:txBody>
          <a:bodyPr/>
          <a:lstStyle>
            <a:lvl1pPr>
              <a:defRPr/>
            </a:lvl1pPr>
          </a:lstStyle>
          <a:p>
            <a:pPr>
              <a:defRPr/>
            </a:pPr>
            <a:fld id="{30D9AAD2-A0A2-4862-A460-37D05AE5D346}" type="slidenum">
              <a:rPr lang="en-US"/>
              <a:pPr>
                <a:defRPr/>
              </a:pPr>
              <a:t>‹#›</a:t>
            </a:fld>
            <a:endParaRPr lang="en-US"/>
          </a:p>
        </p:txBody>
      </p:sp>
    </p:spTree>
    <p:extLst>
      <p:ext uri="{BB962C8B-B14F-4D97-AF65-F5344CB8AC3E}">
        <p14:creationId xmlns:p14="http://schemas.microsoft.com/office/powerpoint/2010/main" val="397671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73025"/>
            <a:ext cx="2057400" cy="5718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73025"/>
            <a:ext cx="6019800" cy="5718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6" name="Rectangle 7"/>
          <p:cNvSpPr>
            <a:spLocks noGrp="1" noChangeArrowheads="1"/>
          </p:cNvSpPr>
          <p:nvPr>
            <p:ph type="sldNum" sz="quarter" idx="12"/>
          </p:nvPr>
        </p:nvSpPr>
        <p:spPr>
          <a:ln/>
        </p:spPr>
        <p:txBody>
          <a:bodyPr/>
          <a:lstStyle>
            <a:lvl1pPr>
              <a:defRPr/>
            </a:lvl1pPr>
          </a:lstStyle>
          <a:p>
            <a:pPr>
              <a:defRPr/>
            </a:pPr>
            <a:fld id="{C198274C-5D3A-490C-BB73-A704BBEAA6DA}" type="slidenum">
              <a:rPr lang="en-US"/>
              <a:pPr>
                <a:defRPr/>
              </a:pPr>
              <a:t>‹#›</a:t>
            </a:fld>
            <a:endParaRPr lang="en-US"/>
          </a:p>
        </p:txBody>
      </p:sp>
    </p:spTree>
    <p:extLst>
      <p:ext uri="{BB962C8B-B14F-4D97-AF65-F5344CB8AC3E}">
        <p14:creationId xmlns:p14="http://schemas.microsoft.com/office/powerpoint/2010/main" val="215808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6" name="Rectangle 7"/>
          <p:cNvSpPr>
            <a:spLocks noGrp="1" noChangeArrowheads="1"/>
          </p:cNvSpPr>
          <p:nvPr>
            <p:ph type="sldNum" sz="quarter" idx="12"/>
          </p:nvPr>
        </p:nvSpPr>
        <p:spPr>
          <a:ln/>
        </p:spPr>
        <p:txBody>
          <a:bodyPr/>
          <a:lstStyle>
            <a:lvl1pPr>
              <a:defRPr/>
            </a:lvl1pPr>
          </a:lstStyle>
          <a:p>
            <a:pPr>
              <a:defRPr/>
            </a:pPr>
            <a:fld id="{70A3213C-1DC1-4E4E-8D85-5B3695FEAFA0}" type="slidenum">
              <a:rPr lang="en-US"/>
              <a:pPr>
                <a:defRPr/>
              </a:pPr>
              <a:t>‹#›</a:t>
            </a:fld>
            <a:endParaRPr lang="en-US"/>
          </a:p>
        </p:txBody>
      </p:sp>
    </p:spTree>
    <p:extLst>
      <p:ext uri="{BB962C8B-B14F-4D97-AF65-F5344CB8AC3E}">
        <p14:creationId xmlns:p14="http://schemas.microsoft.com/office/powerpoint/2010/main" val="99834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6" name="Rectangle 7"/>
          <p:cNvSpPr>
            <a:spLocks noGrp="1" noChangeArrowheads="1"/>
          </p:cNvSpPr>
          <p:nvPr>
            <p:ph type="sldNum" sz="quarter" idx="12"/>
          </p:nvPr>
        </p:nvSpPr>
        <p:spPr>
          <a:ln/>
        </p:spPr>
        <p:txBody>
          <a:bodyPr/>
          <a:lstStyle>
            <a:lvl1pPr>
              <a:defRPr/>
            </a:lvl1pPr>
          </a:lstStyle>
          <a:p>
            <a:pPr>
              <a:defRPr/>
            </a:pPr>
            <a:fld id="{2D6A5D64-405E-4ACB-9056-7C5B765E0524}" type="slidenum">
              <a:rPr lang="en-US"/>
              <a:pPr>
                <a:defRPr/>
              </a:pPr>
              <a:t>‹#›</a:t>
            </a:fld>
            <a:endParaRPr lang="en-US"/>
          </a:p>
        </p:txBody>
      </p:sp>
    </p:spTree>
    <p:extLst>
      <p:ext uri="{BB962C8B-B14F-4D97-AF65-F5344CB8AC3E}">
        <p14:creationId xmlns:p14="http://schemas.microsoft.com/office/powerpoint/2010/main" val="98641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1525588"/>
            <a:ext cx="4038600" cy="4265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25588"/>
            <a:ext cx="4038600" cy="4265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7" name="Rectangle 7"/>
          <p:cNvSpPr>
            <a:spLocks noGrp="1" noChangeArrowheads="1"/>
          </p:cNvSpPr>
          <p:nvPr>
            <p:ph type="sldNum" sz="quarter" idx="12"/>
          </p:nvPr>
        </p:nvSpPr>
        <p:spPr>
          <a:ln/>
        </p:spPr>
        <p:txBody>
          <a:bodyPr/>
          <a:lstStyle>
            <a:lvl1pPr>
              <a:defRPr/>
            </a:lvl1pPr>
          </a:lstStyle>
          <a:p>
            <a:pPr>
              <a:defRPr/>
            </a:pPr>
            <a:fld id="{E7F01B01-AA63-49D3-908B-AF05E1557A31}" type="slidenum">
              <a:rPr lang="en-US"/>
              <a:pPr>
                <a:defRPr/>
              </a:pPr>
              <a:t>‹#›</a:t>
            </a:fld>
            <a:endParaRPr lang="en-US"/>
          </a:p>
        </p:txBody>
      </p:sp>
    </p:spTree>
    <p:extLst>
      <p:ext uri="{BB962C8B-B14F-4D97-AF65-F5344CB8AC3E}">
        <p14:creationId xmlns:p14="http://schemas.microsoft.com/office/powerpoint/2010/main" val="199574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9" name="Rectangle 7"/>
          <p:cNvSpPr>
            <a:spLocks noGrp="1" noChangeArrowheads="1"/>
          </p:cNvSpPr>
          <p:nvPr>
            <p:ph type="sldNum" sz="quarter" idx="12"/>
          </p:nvPr>
        </p:nvSpPr>
        <p:spPr>
          <a:ln/>
        </p:spPr>
        <p:txBody>
          <a:bodyPr/>
          <a:lstStyle>
            <a:lvl1pPr>
              <a:defRPr/>
            </a:lvl1pPr>
          </a:lstStyle>
          <a:p>
            <a:pPr>
              <a:defRPr/>
            </a:pPr>
            <a:fld id="{55377D69-054F-4732-B7E5-1D2E40773730}" type="slidenum">
              <a:rPr lang="en-US"/>
              <a:pPr>
                <a:defRPr/>
              </a:pPr>
              <a:t>‹#›</a:t>
            </a:fld>
            <a:endParaRPr lang="en-US"/>
          </a:p>
        </p:txBody>
      </p:sp>
    </p:spTree>
    <p:extLst>
      <p:ext uri="{BB962C8B-B14F-4D97-AF65-F5344CB8AC3E}">
        <p14:creationId xmlns:p14="http://schemas.microsoft.com/office/powerpoint/2010/main" val="169738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5" name="Rectangle 7"/>
          <p:cNvSpPr>
            <a:spLocks noGrp="1" noChangeArrowheads="1"/>
          </p:cNvSpPr>
          <p:nvPr>
            <p:ph type="sldNum" sz="quarter" idx="12"/>
          </p:nvPr>
        </p:nvSpPr>
        <p:spPr>
          <a:ln/>
        </p:spPr>
        <p:txBody>
          <a:bodyPr/>
          <a:lstStyle>
            <a:lvl1pPr>
              <a:defRPr/>
            </a:lvl1pPr>
          </a:lstStyle>
          <a:p>
            <a:pPr>
              <a:defRPr/>
            </a:pPr>
            <a:fld id="{1315BC84-3790-4A35-B56C-525D93F9C75E}" type="slidenum">
              <a:rPr lang="en-US"/>
              <a:pPr>
                <a:defRPr/>
              </a:pPr>
              <a:t>‹#›</a:t>
            </a:fld>
            <a:endParaRPr lang="en-US"/>
          </a:p>
        </p:txBody>
      </p:sp>
    </p:spTree>
    <p:extLst>
      <p:ext uri="{BB962C8B-B14F-4D97-AF65-F5344CB8AC3E}">
        <p14:creationId xmlns:p14="http://schemas.microsoft.com/office/powerpoint/2010/main" val="232423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4" name="Rectangle 7"/>
          <p:cNvSpPr>
            <a:spLocks noGrp="1" noChangeArrowheads="1"/>
          </p:cNvSpPr>
          <p:nvPr>
            <p:ph type="sldNum" sz="quarter" idx="12"/>
          </p:nvPr>
        </p:nvSpPr>
        <p:spPr>
          <a:ln/>
        </p:spPr>
        <p:txBody>
          <a:bodyPr/>
          <a:lstStyle>
            <a:lvl1pPr>
              <a:defRPr/>
            </a:lvl1pPr>
          </a:lstStyle>
          <a:p>
            <a:pPr>
              <a:defRPr/>
            </a:pPr>
            <a:fld id="{8123BC74-C39E-4095-A95C-DBA1243F3434}" type="slidenum">
              <a:rPr lang="en-US"/>
              <a:pPr>
                <a:defRPr/>
              </a:pPr>
              <a:t>‹#›</a:t>
            </a:fld>
            <a:endParaRPr lang="en-US"/>
          </a:p>
        </p:txBody>
      </p:sp>
    </p:spTree>
    <p:extLst>
      <p:ext uri="{BB962C8B-B14F-4D97-AF65-F5344CB8AC3E}">
        <p14:creationId xmlns:p14="http://schemas.microsoft.com/office/powerpoint/2010/main" val="31817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7" name="Rectangle 7"/>
          <p:cNvSpPr>
            <a:spLocks noGrp="1" noChangeArrowheads="1"/>
          </p:cNvSpPr>
          <p:nvPr>
            <p:ph type="sldNum" sz="quarter" idx="12"/>
          </p:nvPr>
        </p:nvSpPr>
        <p:spPr>
          <a:ln/>
        </p:spPr>
        <p:txBody>
          <a:bodyPr/>
          <a:lstStyle>
            <a:lvl1pPr>
              <a:defRPr/>
            </a:lvl1pPr>
          </a:lstStyle>
          <a:p>
            <a:pPr>
              <a:defRPr/>
            </a:pPr>
            <a:fld id="{45393431-7136-4D92-9BF0-0E0232B96576}" type="slidenum">
              <a:rPr lang="en-US"/>
              <a:pPr>
                <a:defRPr/>
              </a:pPr>
              <a:t>‹#›</a:t>
            </a:fld>
            <a:endParaRPr lang="en-US"/>
          </a:p>
        </p:txBody>
      </p:sp>
    </p:spTree>
    <p:extLst>
      <p:ext uri="{BB962C8B-B14F-4D97-AF65-F5344CB8AC3E}">
        <p14:creationId xmlns:p14="http://schemas.microsoft.com/office/powerpoint/2010/main" val="98814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technology for all.</a:t>
            </a:r>
          </a:p>
        </p:txBody>
      </p:sp>
      <p:sp>
        <p:nvSpPr>
          <p:cNvPr id="7" name="Rectangle 7"/>
          <p:cNvSpPr>
            <a:spLocks noGrp="1" noChangeArrowheads="1"/>
          </p:cNvSpPr>
          <p:nvPr>
            <p:ph type="sldNum" sz="quarter" idx="12"/>
          </p:nvPr>
        </p:nvSpPr>
        <p:spPr>
          <a:ln/>
        </p:spPr>
        <p:txBody>
          <a:bodyPr/>
          <a:lstStyle>
            <a:lvl1pPr>
              <a:defRPr/>
            </a:lvl1pPr>
          </a:lstStyle>
          <a:p>
            <a:pPr>
              <a:defRPr/>
            </a:pPr>
            <a:fld id="{84506C82-3093-46EB-96C4-F61910FE155A}" type="slidenum">
              <a:rPr lang="en-US"/>
              <a:pPr>
                <a:defRPr/>
              </a:pPr>
              <a:t>‹#›</a:t>
            </a:fld>
            <a:endParaRPr lang="en-US"/>
          </a:p>
        </p:txBody>
      </p:sp>
    </p:spTree>
    <p:extLst>
      <p:ext uri="{BB962C8B-B14F-4D97-AF65-F5344CB8AC3E}">
        <p14:creationId xmlns:p14="http://schemas.microsoft.com/office/powerpoint/2010/main" val="395016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pt_squareConte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28638" y="730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28638" y="1525588"/>
            <a:ext cx="82296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1066800" y="6369050"/>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pPr>
              <a:defRPr/>
            </a:pPr>
            <a:endParaRPr lang="en-US"/>
          </a:p>
        </p:txBody>
      </p:sp>
      <p:sp>
        <p:nvSpPr>
          <p:cNvPr id="3078" name="Rectangle 6"/>
          <p:cNvSpPr>
            <a:spLocks noGrp="1" noChangeArrowheads="1"/>
          </p:cNvSpPr>
          <p:nvPr>
            <p:ph type="ftr" sz="quarter" idx="3"/>
          </p:nvPr>
        </p:nvSpPr>
        <p:spPr bwMode="auto">
          <a:xfrm>
            <a:off x="10668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b="1">
                <a:solidFill>
                  <a:schemeClr val="bg1"/>
                </a:solidFill>
              </a:defRPr>
            </a:lvl1pPr>
          </a:lstStyle>
          <a:p>
            <a:pPr>
              <a:defRPr/>
            </a:pPr>
            <a:r>
              <a:rPr lang="en-US"/>
              <a:t>technology for all.</a:t>
            </a:r>
          </a:p>
        </p:txBody>
      </p:sp>
      <p:sp>
        <p:nvSpPr>
          <p:cNvPr id="3079" name="Rectangle 7"/>
          <p:cNvSpPr>
            <a:spLocks noGrp="1" noChangeArrowheads="1"/>
          </p:cNvSpPr>
          <p:nvPr>
            <p:ph type="sldNum" sz="quarter" idx="4"/>
          </p:nvPr>
        </p:nvSpPr>
        <p:spPr bwMode="auto">
          <a:xfrm>
            <a:off x="6934200" y="0"/>
            <a:ext cx="2133600" cy="425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solidFill>
                  <a:srgbClr val="9C8E83"/>
                </a:solidFill>
              </a:defRPr>
            </a:lvl1pPr>
          </a:lstStyle>
          <a:p>
            <a:pPr>
              <a:defRPr/>
            </a:pPr>
            <a:fld id="{4D132274-F5B8-43F3-97F6-10D210FA5E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0" fontAlgn="base" hangingPunct="0">
        <a:spcBef>
          <a:spcPct val="0"/>
        </a:spcBef>
        <a:spcAft>
          <a:spcPct val="0"/>
        </a:spcAft>
        <a:defRPr sz="4600">
          <a:solidFill>
            <a:schemeClr val="bg1"/>
          </a:solidFill>
          <a:latin typeface="+mj-lt"/>
          <a:ea typeface="+mj-ea"/>
          <a:cs typeface="+mj-cs"/>
        </a:defRPr>
      </a:lvl1pPr>
      <a:lvl2pPr algn="l" rtl="0" eaLnBrk="0" fontAlgn="base" hangingPunct="0">
        <a:spcBef>
          <a:spcPct val="0"/>
        </a:spcBef>
        <a:spcAft>
          <a:spcPct val="0"/>
        </a:spcAft>
        <a:defRPr sz="4600">
          <a:solidFill>
            <a:schemeClr val="bg1"/>
          </a:solidFill>
          <a:latin typeface="Arial" charset="0"/>
        </a:defRPr>
      </a:lvl2pPr>
      <a:lvl3pPr algn="l" rtl="0" eaLnBrk="0" fontAlgn="base" hangingPunct="0">
        <a:spcBef>
          <a:spcPct val="0"/>
        </a:spcBef>
        <a:spcAft>
          <a:spcPct val="0"/>
        </a:spcAft>
        <a:defRPr sz="4600">
          <a:solidFill>
            <a:schemeClr val="bg1"/>
          </a:solidFill>
          <a:latin typeface="Arial" charset="0"/>
        </a:defRPr>
      </a:lvl3pPr>
      <a:lvl4pPr algn="l" rtl="0" eaLnBrk="0" fontAlgn="base" hangingPunct="0">
        <a:spcBef>
          <a:spcPct val="0"/>
        </a:spcBef>
        <a:spcAft>
          <a:spcPct val="0"/>
        </a:spcAft>
        <a:defRPr sz="4600">
          <a:solidFill>
            <a:schemeClr val="bg1"/>
          </a:solidFill>
          <a:latin typeface="Arial" charset="0"/>
        </a:defRPr>
      </a:lvl4pPr>
      <a:lvl5pPr algn="l" rtl="0" eaLnBrk="0" fontAlgn="base" hangingPunct="0">
        <a:spcBef>
          <a:spcPct val="0"/>
        </a:spcBef>
        <a:spcAft>
          <a:spcPct val="0"/>
        </a:spcAft>
        <a:defRPr sz="4600">
          <a:solidFill>
            <a:schemeClr val="bg1"/>
          </a:solidFill>
          <a:latin typeface="Arial" charset="0"/>
        </a:defRPr>
      </a:lvl5pPr>
      <a:lvl6pPr marL="457200" algn="l" rtl="0" fontAlgn="base">
        <a:spcBef>
          <a:spcPct val="0"/>
        </a:spcBef>
        <a:spcAft>
          <a:spcPct val="0"/>
        </a:spcAft>
        <a:defRPr sz="4600">
          <a:solidFill>
            <a:schemeClr val="bg1"/>
          </a:solidFill>
          <a:latin typeface="Arial" charset="0"/>
        </a:defRPr>
      </a:lvl6pPr>
      <a:lvl7pPr marL="914400" algn="l" rtl="0" fontAlgn="base">
        <a:spcBef>
          <a:spcPct val="0"/>
        </a:spcBef>
        <a:spcAft>
          <a:spcPct val="0"/>
        </a:spcAft>
        <a:defRPr sz="4600">
          <a:solidFill>
            <a:schemeClr val="bg1"/>
          </a:solidFill>
          <a:latin typeface="Arial" charset="0"/>
        </a:defRPr>
      </a:lvl7pPr>
      <a:lvl8pPr marL="1371600" algn="l" rtl="0" fontAlgn="base">
        <a:spcBef>
          <a:spcPct val="0"/>
        </a:spcBef>
        <a:spcAft>
          <a:spcPct val="0"/>
        </a:spcAft>
        <a:defRPr sz="4600">
          <a:solidFill>
            <a:schemeClr val="bg1"/>
          </a:solidFill>
          <a:latin typeface="Arial" charset="0"/>
        </a:defRPr>
      </a:lvl8pPr>
      <a:lvl9pPr marL="1828800" algn="l" rtl="0" fontAlgn="base">
        <a:spcBef>
          <a:spcPct val="0"/>
        </a:spcBef>
        <a:spcAft>
          <a:spcPct val="0"/>
        </a:spcAft>
        <a:defRPr sz="4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Char char="–"/>
        <a:defRPr sz="2400">
          <a:solidFill>
            <a:srgbClr val="292929"/>
          </a:solidFill>
          <a:latin typeface="+mn-lt"/>
        </a:defRPr>
      </a:lvl2pPr>
      <a:lvl3pPr marL="1143000" indent="-228600" algn="l" rtl="0" eaLnBrk="0" fontAlgn="base" hangingPunct="0">
        <a:spcBef>
          <a:spcPct val="20000"/>
        </a:spcBef>
        <a:spcAft>
          <a:spcPct val="0"/>
        </a:spcAft>
        <a:buChar char="•"/>
        <a:defRPr sz="2000">
          <a:solidFill>
            <a:srgbClr val="292929"/>
          </a:solidFill>
          <a:latin typeface="+mn-lt"/>
        </a:defRPr>
      </a:lvl3pPr>
      <a:lvl4pPr marL="1600200" indent="-228600" algn="l" rtl="0" eaLnBrk="0" fontAlgn="base" hangingPunct="0">
        <a:spcBef>
          <a:spcPct val="20000"/>
        </a:spcBef>
        <a:spcAft>
          <a:spcPct val="0"/>
        </a:spcAft>
        <a:buChar char="–"/>
        <a:defRPr sz="1600">
          <a:solidFill>
            <a:srgbClr val="292929"/>
          </a:solidFill>
          <a:latin typeface="+mn-lt"/>
        </a:defRPr>
      </a:lvl4pPr>
      <a:lvl5pPr marL="2057400" indent="-228600" algn="l" rtl="0" eaLnBrk="0" fontAlgn="base" hangingPunct="0">
        <a:spcBef>
          <a:spcPct val="20000"/>
        </a:spcBef>
        <a:spcAft>
          <a:spcPct val="0"/>
        </a:spcAft>
        <a:buChar char="»"/>
        <a:defRPr sz="1200">
          <a:solidFill>
            <a:srgbClr val="292929"/>
          </a:solidFill>
          <a:latin typeface="+mn-lt"/>
        </a:defRPr>
      </a:lvl5pPr>
      <a:lvl6pPr marL="2514600" indent="-228600" algn="l" rtl="0" fontAlgn="base">
        <a:spcBef>
          <a:spcPct val="20000"/>
        </a:spcBef>
        <a:spcAft>
          <a:spcPct val="0"/>
        </a:spcAft>
        <a:buChar char="»"/>
        <a:defRPr sz="1200">
          <a:solidFill>
            <a:srgbClr val="292929"/>
          </a:solidFill>
          <a:latin typeface="+mn-lt"/>
        </a:defRPr>
      </a:lvl6pPr>
      <a:lvl7pPr marL="2971800" indent="-228600" algn="l" rtl="0" fontAlgn="base">
        <a:spcBef>
          <a:spcPct val="20000"/>
        </a:spcBef>
        <a:spcAft>
          <a:spcPct val="0"/>
        </a:spcAft>
        <a:buChar char="»"/>
        <a:defRPr sz="1200">
          <a:solidFill>
            <a:srgbClr val="292929"/>
          </a:solidFill>
          <a:latin typeface="+mn-lt"/>
        </a:defRPr>
      </a:lvl7pPr>
      <a:lvl8pPr marL="3429000" indent="-228600" algn="l" rtl="0" fontAlgn="base">
        <a:spcBef>
          <a:spcPct val="20000"/>
        </a:spcBef>
        <a:spcAft>
          <a:spcPct val="0"/>
        </a:spcAft>
        <a:buChar char="»"/>
        <a:defRPr sz="1200">
          <a:solidFill>
            <a:srgbClr val="292929"/>
          </a:solidFill>
          <a:latin typeface="+mn-lt"/>
        </a:defRPr>
      </a:lvl8pPr>
      <a:lvl9pPr marL="3886200" indent="-228600" algn="l" rtl="0" fontAlgn="base">
        <a:spcBef>
          <a:spcPct val="20000"/>
        </a:spcBef>
        <a:spcAft>
          <a:spcPct val="0"/>
        </a:spcAft>
        <a:buChar char="»"/>
        <a:defRPr sz="12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91000" y="1981200"/>
            <a:ext cx="4038600" cy="1298575"/>
          </a:xfrm>
        </p:spPr>
        <p:txBody>
          <a:bodyPr/>
          <a:lstStyle/>
          <a:p>
            <a:pPr algn="l" eaLnBrk="1" hangingPunct="1"/>
            <a:r>
              <a:rPr lang="en-US" sz="4800" dirty="0" smtClean="0"/>
              <a:t>OITMP</a:t>
            </a:r>
          </a:p>
        </p:txBody>
      </p:sp>
      <p:sp>
        <p:nvSpPr>
          <p:cNvPr id="3075" name="Rectangle 3"/>
          <p:cNvSpPr>
            <a:spLocks noGrp="1" noChangeArrowheads="1"/>
          </p:cNvSpPr>
          <p:nvPr>
            <p:ph type="subTitle" idx="1"/>
          </p:nvPr>
        </p:nvSpPr>
        <p:spPr>
          <a:xfrm>
            <a:off x="4267200" y="3352800"/>
            <a:ext cx="4724400" cy="838200"/>
          </a:xfrm>
        </p:spPr>
        <p:txBody>
          <a:bodyPr/>
          <a:lstStyle/>
          <a:p>
            <a:pPr algn="l" eaLnBrk="1" hangingPunct="1"/>
            <a:r>
              <a:rPr lang="en-US" dirty="0" smtClean="0"/>
              <a:t>Great Plains Tech Center</a:t>
            </a:r>
          </a:p>
          <a:p>
            <a:pPr algn="l" eaLnBrk="1" hangingPunct="1"/>
            <a:r>
              <a:rPr lang="en-US" sz="1600" dirty="0" smtClean="0"/>
              <a:t>March 13, 2012</a:t>
            </a:r>
          </a:p>
          <a:p>
            <a:pPr algn="l" eaLnBrk="1" hangingPunct="1"/>
            <a:endParaRPr lang="en-US" sz="1600" dirty="0"/>
          </a:p>
          <a:p>
            <a:pPr algn="l" eaLnBrk="1" hangingPunct="1"/>
            <a:r>
              <a:rPr lang="en-US" sz="1600" dirty="0" smtClean="0"/>
              <a:t>Chris Mallow, University of Oklahoma CSIRT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a:t>
            </a:r>
            <a:endParaRPr lang="en-US" dirty="0"/>
          </a:p>
        </p:txBody>
      </p:sp>
      <p:sp>
        <p:nvSpPr>
          <p:cNvPr id="3" name="Content Placeholder 2"/>
          <p:cNvSpPr>
            <a:spLocks noGrp="1"/>
          </p:cNvSpPr>
          <p:nvPr>
            <p:ph sz="half" idx="1"/>
          </p:nvPr>
        </p:nvSpPr>
        <p:spPr>
          <a:xfrm>
            <a:off x="528638" y="1525588"/>
            <a:ext cx="4957762" cy="4265612"/>
          </a:xfrm>
        </p:spPr>
        <p:txBody>
          <a:bodyPr/>
          <a:lstStyle/>
          <a:p>
            <a:r>
              <a:rPr lang="en-US" sz="3600" dirty="0" smtClean="0"/>
              <a:t>What do I NOT do?</a:t>
            </a:r>
          </a:p>
          <a:p>
            <a:r>
              <a:rPr lang="en-US" sz="3600" dirty="0" smtClean="0"/>
              <a:t>I am NOT a “hacker” or “cracker”</a:t>
            </a:r>
          </a:p>
          <a:p>
            <a:r>
              <a:rPr lang="en-US" sz="3600" dirty="0" smtClean="0"/>
              <a:t>I play </a:t>
            </a:r>
            <a:r>
              <a:rPr lang="en-US" sz="3600" b="1" dirty="0" smtClean="0"/>
              <a:t>defense</a:t>
            </a:r>
            <a:r>
              <a:rPr lang="en-US" sz="3600" dirty="0" smtClean="0"/>
              <a:t>, not offense</a:t>
            </a:r>
          </a:p>
          <a:p>
            <a:r>
              <a:rPr lang="en-US" sz="3600" dirty="0" smtClean="0"/>
              <a:t>I am not a “cowboy”</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1371600"/>
            <a:ext cx="2489200" cy="2418080"/>
          </a:xfrm>
        </p:spPr>
      </p:pic>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619500"/>
            <a:ext cx="2489200" cy="1866900"/>
          </a:xfrm>
          <a:prstGeom prst="rect">
            <a:avLst/>
          </a:prstGeom>
        </p:spPr>
      </p:pic>
    </p:spTree>
    <p:extLst>
      <p:ext uri="{BB962C8B-B14F-4D97-AF65-F5344CB8AC3E}">
        <p14:creationId xmlns:p14="http://schemas.microsoft.com/office/powerpoint/2010/main" val="2130601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a:t>
            </a:r>
            <a:endParaRPr lang="en-US" dirty="0"/>
          </a:p>
        </p:txBody>
      </p:sp>
      <p:sp>
        <p:nvSpPr>
          <p:cNvPr id="3" name="Content Placeholder 2"/>
          <p:cNvSpPr>
            <a:spLocks noGrp="1"/>
          </p:cNvSpPr>
          <p:nvPr>
            <p:ph idx="1"/>
          </p:nvPr>
        </p:nvSpPr>
        <p:spPr>
          <a:xfrm>
            <a:off x="528638" y="1525588"/>
            <a:ext cx="8229600" cy="4265612"/>
          </a:xfrm>
        </p:spPr>
        <p:txBody>
          <a:bodyPr/>
          <a:lstStyle/>
          <a:p>
            <a:r>
              <a:rPr lang="en-US" dirty="0" smtClean="0"/>
              <a:t>Proactive…</a:t>
            </a:r>
          </a:p>
          <a:p>
            <a:pPr lvl="1"/>
            <a:r>
              <a:rPr lang="en-US" sz="2000" dirty="0" smtClean="0"/>
              <a:t>Network security</a:t>
            </a:r>
          </a:p>
          <a:p>
            <a:pPr lvl="1"/>
            <a:r>
              <a:rPr lang="en-US" sz="2000" dirty="0" smtClean="0"/>
              <a:t>AAA</a:t>
            </a:r>
          </a:p>
          <a:p>
            <a:pPr lvl="1"/>
            <a:r>
              <a:rPr lang="en-US" sz="2000" dirty="0" smtClean="0"/>
              <a:t>Controls</a:t>
            </a:r>
          </a:p>
          <a:p>
            <a:pPr lvl="1"/>
            <a:r>
              <a:rPr lang="en-US" sz="2000" dirty="0" smtClean="0"/>
              <a:t>Cryptography</a:t>
            </a:r>
          </a:p>
          <a:p>
            <a:pPr lvl="1"/>
            <a:r>
              <a:rPr lang="en-US" sz="2000" dirty="0" smtClean="0"/>
              <a:t>Security Engineering</a:t>
            </a:r>
          </a:p>
          <a:p>
            <a:r>
              <a:rPr lang="en-US" dirty="0" smtClean="0"/>
              <a:t>And Reactive</a:t>
            </a:r>
            <a:endParaRPr lang="en-US" dirty="0"/>
          </a:p>
          <a:p>
            <a:pPr lvl="1"/>
            <a:r>
              <a:rPr lang="en-US" sz="2000" dirty="0" smtClean="0"/>
              <a:t>Network monitoring</a:t>
            </a:r>
          </a:p>
          <a:p>
            <a:pPr lvl="1"/>
            <a:r>
              <a:rPr lang="en-US" sz="2000" dirty="0" smtClean="0"/>
              <a:t>Intrusion detection and analysis</a:t>
            </a:r>
          </a:p>
          <a:p>
            <a:pPr lvl="1"/>
            <a:r>
              <a:rPr lang="en-US" sz="2000" dirty="0" smtClean="0"/>
              <a:t>Investigations</a:t>
            </a:r>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Tree>
    <p:extLst>
      <p:ext uri="{BB962C8B-B14F-4D97-AF65-F5344CB8AC3E}">
        <p14:creationId xmlns:p14="http://schemas.microsoft.com/office/powerpoint/2010/main" val="2380230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
        <p:nvSpPr>
          <p:cNvPr id="5" name="Content Placeholder 4"/>
          <p:cNvSpPr>
            <a:spLocks noGrp="1"/>
          </p:cNvSpPr>
          <p:nvPr>
            <p:ph idx="1"/>
          </p:nvPr>
        </p:nvSpPr>
        <p:spPr/>
        <p:txBody>
          <a:bodyPr/>
          <a:lstStyle/>
          <a:p>
            <a:r>
              <a:rPr lang="en-US" sz="2400" dirty="0" smtClean="0"/>
              <a:t>The Exciting…</a:t>
            </a:r>
          </a:p>
          <a:p>
            <a:pPr lvl="1"/>
            <a:r>
              <a:rPr lang="en-US" sz="2000" dirty="0" smtClean="0"/>
              <a:t>“Our systems have been hacked!!”</a:t>
            </a:r>
          </a:p>
          <a:p>
            <a:pPr lvl="1"/>
            <a:r>
              <a:rPr lang="en-US" sz="2000" dirty="0" smtClean="0"/>
              <a:t>“We can’t get to the Internet!!”</a:t>
            </a:r>
          </a:p>
          <a:p>
            <a:pPr lvl="1"/>
            <a:r>
              <a:rPr lang="en-US" sz="2000" dirty="0" smtClean="0"/>
              <a:t>“Our e-mail system is down</a:t>
            </a:r>
            <a:r>
              <a:rPr lang="en-US" sz="2000" dirty="0" smtClean="0"/>
              <a:t>!!”</a:t>
            </a:r>
          </a:p>
          <a:p>
            <a:pPr lvl="1"/>
            <a:r>
              <a:rPr lang="en-US" sz="2000" dirty="0" smtClean="0"/>
              <a:t>“Tracking the wily hacker”</a:t>
            </a:r>
            <a:endParaRPr lang="en-US" sz="2000" dirty="0" smtClean="0"/>
          </a:p>
          <a:p>
            <a:r>
              <a:rPr lang="en-US" sz="2400" dirty="0" smtClean="0"/>
              <a:t>And The Mundane</a:t>
            </a:r>
          </a:p>
          <a:p>
            <a:pPr lvl="1"/>
            <a:r>
              <a:rPr lang="en-US" sz="2000" dirty="0" smtClean="0"/>
              <a:t>Log review/console-watching</a:t>
            </a:r>
          </a:p>
          <a:p>
            <a:pPr lvl="1"/>
            <a:r>
              <a:rPr lang="en-US" sz="2000" dirty="0" smtClean="0"/>
              <a:t>System health checks and configuration checks</a:t>
            </a:r>
          </a:p>
          <a:p>
            <a:pPr lvl="1"/>
            <a:r>
              <a:rPr lang="en-US" sz="2000" dirty="0" smtClean="0"/>
              <a:t>Protocol baselines</a:t>
            </a:r>
            <a:endParaRPr lang="en-US" sz="2000" dirty="0"/>
          </a:p>
          <a:p>
            <a:pPr lvl="1"/>
            <a:r>
              <a:rPr lang="en-US" sz="2000" dirty="0" smtClean="0"/>
              <a:t>Paperwork (policy creation, incident reports)</a:t>
            </a:r>
          </a:p>
          <a:p>
            <a:pPr lvl="1"/>
            <a:endParaRPr lang="en-US" dirty="0"/>
          </a:p>
        </p:txBody>
      </p:sp>
    </p:spTree>
    <p:extLst>
      <p:ext uri="{BB962C8B-B14F-4D97-AF65-F5344CB8AC3E}">
        <p14:creationId xmlns:p14="http://schemas.microsoft.com/office/powerpoint/2010/main" val="145841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Security?</a:t>
            </a:r>
            <a:endParaRPr lang="en-US" dirty="0"/>
          </a:p>
        </p:txBody>
      </p:sp>
      <p:sp>
        <p:nvSpPr>
          <p:cNvPr id="3" name="Content Placeholder 2"/>
          <p:cNvSpPr>
            <a:spLocks noGrp="1"/>
          </p:cNvSpPr>
          <p:nvPr>
            <p:ph sz="half" idx="1"/>
          </p:nvPr>
        </p:nvSpPr>
        <p:spPr>
          <a:xfrm>
            <a:off x="304800" y="1677988"/>
            <a:ext cx="4419600" cy="4265612"/>
          </a:xfrm>
        </p:spPr>
        <p:txBody>
          <a:bodyPr/>
          <a:lstStyle/>
          <a:p>
            <a:r>
              <a:rPr lang="en-US" sz="2400" dirty="0" smtClean="0"/>
              <a:t>Access Control</a:t>
            </a:r>
          </a:p>
          <a:p>
            <a:r>
              <a:rPr lang="en-US" sz="2400" dirty="0" smtClean="0"/>
              <a:t>Application Development Security</a:t>
            </a:r>
          </a:p>
          <a:p>
            <a:r>
              <a:rPr lang="en-US" sz="2400" dirty="0" smtClean="0"/>
              <a:t>Business Continuity/</a:t>
            </a:r>
            <a:br>
              <a:rPr lang="en-US" sz="2400" dirty="0" smtClean="0"/>
            </a:br>
            <a:r>
              <a:rPr lang="en-US" sz="2400" dirty="0" smtClean="0"/>
              <a:t>Disaster Recovery</a:t>
            </a:r>
          </a:p>
          <a:p>
            <a:r>
              <a:rPr lang="en-US" sz="2400" dirty="0" smtClean="0"/>
              <a:t>Cryptography</a:t>
            </a:r>
          </a:p>
          <a:p>
            <a:r>
              <a:rPr lang="en-US" sz="2400" dirty="0" smtClean="0"/>
              <a:t>Governance and Risk Management</a:t>
            </a:r>
            <a:endParaRPr lang="en-US" sz="2400" dirty="0"/>
          </a:p>
        </p:txBody>
      </p:sp>
      <p:sp>
        <p:nvSpPr>
          <p:cNvPr id="5" name="Content Placeholder 4"/>
          <p:cNvSpPr>
            <a:spLocks noGrp="1"/>
          </p:cNvSpPr>
          <p:nvPr>
            <p:ph sz="half" idx="2"/>
          </p:nvPr>
        </p:nvSpPr>
        <p:spPr>
          <a:xfrm>
            <a:off x="4719638" y="1677988"/>
            <a:ext cx="4348162" cy="4265612"/>
          </a:xfrm>
        </p:spPr>
        <p:txBody>
          <a:bodyPr/>
          <a:lstStyle/>
          <a:p>
            <a:r>
              <a:rPr lang="en-US" sz="2400" dirty="0" smtClean="0"/>
              <a:t>Legal, Regulations, Investigations, and Compliance</a:t>
            </a:r>
          </a:p>
          <a:p>
            <a:r>
              <a:rPr lang="en-US" sz="2400" dirty="0" smtClean="0"/>
              <a:t>Operations Security</a:t>
            </a:r>
          </a:p>
          <a:p>
            <a:r>
              <a:rPr lang="en-US" sz="2400" dirty="0" smtClean="0"/>
              <a:t>Physical (Environmental) Security</a:t>
            </a:r>
          </a:p>
          <a:p>
            <a:r>
              <a:rPr lang="en-US" sz="2400" dirty="0" smtClean="0"/>
              <a:t>Security Architecture</a:t>
            </a:r>
          </a:p>
          <a:p>
            <a:r>
              <a:rPr lang="en-US" sz="2400" dirty="0" smtClean="0"/>
              <a:t>Network Security</a:t>
            </a:r>
            <a:endParaRPr lang="en-US" sz="2400"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4101655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Career Opportunities</a:t>
            </a:r>
          </a:p>
        </p:txBody>
      </p:sp>
      <p:sp>
        <p:nvSpPr>
          <p:cNvPr id="3" name="Content Placeholder 2"/>
          <p:cNvSpPr>
            <a:spLocks noGrp="1"/>
          </p:cNvSpPr>
          <p:nvPr>
            <p:ph idx="1"/>
          </p:nvPr>
        </p:nvSpPr>
        <p:spPr/>
        <p:txBody>
          <a:bodyPr/>
          <a:lstStyle/>
          <a:p>
            <a:r>
              <a:rPr lang="en-US" dirty="0" smtClean="0"/>
              <a:t>SANS "20 Coolest Jobs In </a:t>
            </a:r>
            <a:r>
              <a:rPr lang="en-US" dirty="0" err="1" smtClean="0"/>
              <a:t>InfoSec</a:t>
            </a:r>
            <a:r>
              <a:rPr lang="en-US" dirty="0" smtClean="0"/>
              <a:t>" </a:t>
            </a:r>
            <a:r>
              <a:rPr lang="en-US" sz="1600" dirty="0" smtClean="0"/>
              <a:t>(Numbers correspond to the number on the list)</a:t>
            </a:r>
          </a:p>
          <a:p>
            <a:pPr lvl="1"/>
            <a:r>
              <a:rPr lang="en-US" b="1" dirty="0" smtClean="0"/>
              <a:t>Incident Response/Analysis and Forensic Work </a:t>
            </a:r>
            <a:r>
              <a:rPr lang="en-US" dirty="0" smtClean="0"/>
              <a:t>(1,3,4,6,9,13,15)</a:t>
            </a:r>
          </a:p>
          <a:p>
            <a:pPr lvl="1"/>
            <a:r>
              <a:rPr lang="en-US" dirty="0" smtClean="0"/>
              <a:t>Penetration Testing and Auditing (2,11,17)</a:t>
            </a:r>
          </a:p>
          <a:p>
            <a:pPr lvl="1"/>
            <a:r>
              <a:rPr lang="en-US" dirty="0" smtClean="0"/>
              <a:t>Security Design and Architecture (5,10,14,20)</a:t>
            </a:r>
          </a:p>
          <a:p>
            <a:pPr lvl="1"/>
            <a:r>
              <a:rPr lang="en-US" dirty="0" smtClean="0"/>
              <a:t>Security Administration and Operations (7,8,12)</a:t>
            </a:r>
          </a:p>
          <a:p>
            <a:pPr lvl="1"/>
            <a:r>
              <a:rPr lang="en-US" dirty="0" smtClean="0"/>
              <a:t>Secure Application Development (18,19)</a:t>
            </a:r>
          </a:p>
          <a:p>
            <a:pPr lvl="1"/>
            <a:r>
              <a:rPr lang="en-US" dirty="0" smtClean="0"/>
              <a:t>Security Research (2,3,6,11,16)</a:t>
            </a:r>
          </a:p>
          <a:p>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Response</a:t>
            </a:r>
            <a:endParaRPr lang="en-US" dirty="0"/>
          </a:p>
        </p:txBody>
      </p:sp>
      <p:sp>
        <p:nvSpPr>
          <p:cNvPr id="3" name="Content Placeholder 2"/>
          <p:cNvSpPr>
            <a:spLocks noGrp="1"/>
          </p:cNvSpPr>
          <p:nvPr>
            <p:ph idx="1"/>
          </p:nvPr>
        </p:nvSpPr>
        <p:spPr/>
        <p:txBody>
          <a:bodyPr/>
          <a:lstStyle/>
          <a:p>
            <a:r>
              <a:rPr lang="en-US" dirty="0" smtClean="0"/>
              <a:t>The rapid detection of adverse events to minimize loss and destruction, mitigate weaknesses that are exploited, and restore service.</a:t>
            </a:r>
          </a:p>
          <a:p>
            <a:endParaRPr lang="en-US" dirty="0"/>
          </a:p>
          <a:p>
            <a:endParaRPr lang="en-US" dirty="0" smtClean="0"/>
          </a:p>
          <a:p>
            <a:endParaRPr lang="en-US" dirty="0"/>
          </a:p>
          <a:p>
            <a:pPr marL="0" indent="0">
              <a:buNone/>
            </a:pPr>
            <a:endParaRPr lang="en-US" dirty="0"/>
          </a:p>
          <a:p>
            <a:pPr marL="0" indent="0">
              <a:buNone/>
            </a:pPr>
            <a:r>
              <a:rPr lang="en-US" sz="1200" dirty="0" smtClean="0"/>
              <a:t>Source: NIST SP800-61</a:t>
            </a:r>
            <a:endParaRPr lang="en-US" sz="1200"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429000"/>
            <a:ext cx="61722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995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3" name="Content Placeholder 2"/>
          <p:cNvSpPr>
            <a:spLocks noGrp="1"/>
          </p:cNvSpPr>
          <p:nvPr>
            <p:ph idx="1"/>
          </p:nvPr>
        </p:nvSpPr>
        <p:spPr/>
        <p:txBody>
          <a:bodyPr/>
          <a:lstStyle/>
          <a:p>
            <a:r>
              <a:rPr lang="en-US" dirty="0" smtClean="0"/>
              <a:t>In depth analysis using specialized tools</a:t>
            </a:r>
          </a:p>
          <a:p>
            <a:pPr lvl="1"/>
            <a:r>
              <a:rPr lang="en-US" dirty="0" smtClean="0"/>
              <a:t>Hard drive </a:t>
            </a:r>
          </a:p>
          <a:p>
            <a:pPr lvl="1"/>
            <a:r>
              <a:rPr lang="en-US" dirty="0" smtClean="0"/>
              <a:t>Memory</a:t>
            </a:r>
          </a:p>
          <a:p>
            <a:pPr lvl="1"/>
            <a:r>
              <a:rPr lang="en-US" dirty="0" smtClean="0"/>
              <a:t>Log data</a:t>
            </a:r>
          </a:p>
          <a:p>
            <a:pPr lvl="1"/>
            <a:r>
              <a:rPr lang="en-US" dirty="0" smtClean="0"/>
              <a:t>Mobile devices</a:t>
            </a:r>
          </a:p>
          <a:p>
            <a:pPr lvl="1"/>
            <a:r>
              <a:rPr lang="en-US" dirty="0" smtClean="0"/>
              <a:t>Email</a:t>
            </a:r>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23620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371600"/>
            <a:ext cx="4572000" cy="421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07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3" name="Content Placeholder 2"/>
          <p:cNvSpPr>
            <a:spLocks noGrp="1"/>
          </p:cNvSpPr>
          <p:nvPr>
            <p:ph idx="1"/>
          </p:nvPr>
        </p:nvSpPr>
        <p:spPr/>
        <p:txBody>
          <a:bodyPr/>
          <a:lstStyle/>
          <a:p>
            <a:r>
              <a:rPr lang="en-US" dirty="0" smtClean="0"/>
              <a:t>Hard drive analysis</a:t>
            </a:r>
          </a:p>
          <a:p>
            <a:pPr lvl="1"/>
            <a:r>
              <a:rPr lang="en-US" dirty="0" smtClean="0"/>
              <a:t>Use hardware write-blocker</a:t>
            </a:r>
          </a:p>
          <a:p>
            <a:pPr lvl="1"/>
            <a:r>
              <a:rPr lang="en-US" dirty="0" smtClean="0"/>
              <a:t>Make bit perfect image</a:t>
            </a:r>
          </a:p>
          <a:p>
            <a:pPr lvl="1"/>
            <a:r>
              <a:rPr lang="en-US" dirty="0" smtClean="0"/>
              <a:t>Parse and categorize files</a:t>
            </a:r>
          </a:p>
          <a:p>
            <a:pPr lvl="1"/>
            <a:r>
              <a:rPr lang="en-US" dirty="0" smtClean="0"/>
              <a:t>Index all data for keyword searches</a:t>
            </a:r>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886200"/>
            <a:ext cx="47625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991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3" name="Content Placeholder 2"/>
          <p:cNvSpPr>
            <a:spLocks noGrp="1"/>
          </p:cNvSpPr>
          <p:nvPr>
            <p:ph idx="1"/>
          </p:nvPr>
        </p:nvSpPr>
        <p:spPr>
          <a:xfrm>
            <a:off x="528638" y="1525588"/>
            <a:ext cx="5110162" cy="4265612"/>
          </a:xfrm>
        </p:spPr>
        <p:txBody>
          <a:bodyPr/>
          <a:lstStyle/>
          <a:p>
            <a:r>
              <a:rPr lang="en-US" dirty="0" smtClean="0"/>
              <a:t>Memory analysis</a:t>
            </a:r>
          </a:p>
          <a:p>
            <a:pPr lvl="1"/>
            <a:r>
              <a:rPr lang="en-US" dirty="0" smtClean="0"/>
              <a:t>Software to copy running memory</a:t>
            </a:r>
          </a:p>
          <a:p>
            <a:pPr lvl="1"/>
            <a:r>
              <a:rPr lang="en-US" dirty="0"/>
              <a:t>R</a:t>
            </a:r>
            <a:r>
              <a:rPr lang="en-US" dirty="0" smtClean="0"/>
              <a:t>unning processes</a:t>
            </a:r>
          </a:p>
          <a:p>
            <a:pPr lvl="1"/>
            <a:r>
              <a:rPr lang="en-US" dirty="0"/>
              <a:t>B</a:t>
            </a:r>
            <a:r>
              <a:rPr lang="en-US" dirty="0" smtClean="0"/>
              <a:t>rowser history</a:t>
            </a:r>
          </a:p>
          <a:p>
            <a:pPr lvl="1"/>
            <a:r>
              <a:rPr lang="en-US" dirty="0"/>
              <a:t>C</a:t>
            </a:r>
            <a:r>
              <a:rPr lang="en-US" dirty="0" smtClean="0"/>
              <a:t>hat logs</a:t>
            </a:r>
          </a:p>
          <a:p>
            <a:pPr lvl="1"/>
            <a:r>
              <a:rPr lang="en-US" dirty="0"/>
              <a:t>P</a:t>
            </a:r>
            <a:r>
              <a:rPr lang="en-US" dirty="0" smtClean="0"/>
              <a:t>asswords</a:t>
            </a:r>
          </a:p>
          <a:p>
            <a:pPr lvl="1"/>
            <a:r>
              <a:rPr lang="en-US" dirty="0"/>
              <a:t>E</a:t>
            </a:r>
            <a:r>
              <a:rPr lang="en-US" dirty="0" smtClean="0"/>
              <a:t>ncryption keys</a:t>
            </a:r>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95400"/>
            <a:ext cx="2957513"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188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76400" y="73025"/>
            <a:ext cx="7081838" cy="1143000"/>
          </a:xfrm>
        </p:spPr>
        <p:txBody>
          <a:bodyPr/>
          <a:lstStyle/>
          <a:p>
            <a:pPr eaLnBrk="1" hangingPunct="1"/>
            <a:r>
              <a:rPr lang="en-US" dirty="0" smtClean="0"/>
              <a:t>IT Security Professional</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technology for all.</a:t>
            </a:r>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05000"/>
            <a:ext cx="8162925" cy="2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3" name="Content Placeholder 2"/>
          <p:cNvSpPr>
            <a:spLocks noGrp="1"/>
          </p:cNvSpPr>
          <p:nvPr>
            <p:ph idx="1"/>
          </p:nvPr>
        </p:nvSpPr>
        <p:spPr>
          <a:xfrm>
            <a:off x="381000" y="1524000"/>
            <a:ext cx="5715000" cy="4265612"/>
          </a:xfrm>
        </p:spPr>
        <p:txBody>
          <a:bodyPr/>
          <a:lstStyle/>
          <a:p>
            <a:r>
              <a:rPr lang="en-US" dirty="0"/>
              <a:t>Cloud </a:t>
            </a:r>
            <a:r>
              <a:rPr lang="en-US" dirty="0" smtClean="0"/>
              <a:t>Forensics</a:t>
            </a:r>
          </a:p>
          <a:p>
            <a:pPr lvl="1"/>
            <a:r>
              <a:rPr lang="en-US" dirty="0" smtClean="0"/>
              <a:t>Really just plain old log analysis</a:t>
            </a:r>
          </a:p>
          <a:p>
            <a:pPr lvl="1"/>
            <a:r>
              <a:rPr lang="en-US" dirty="0" smtClean="0"/>
              <a:t>Network logs</a:t>
            </a:r>
          </a:p>
          <a:p>
            <a:pPr lvl="2"/>
            <a:r>
              <a:rPr lang="en-US" dirty="0" smtClean="0"/>
              <a:t>DHCP</a:t>
            </a:r>
          </a:p>
          <a:p>
            <a:pPr lvl="2"/>
            <a:r>
              <a:rPr lang="en-US" dirty="0" smtClean="0"/>
              <a:t>Firewall</a:t>
            </a:r>
          </a:p>
          <a:p>
            <a:pPr lvl="2"/>
            <a:r>
              <a:rPr lang="en-US" dirty="0" err="1" smtClean="0"/>
              <a:t>Netflow</a:t>
            </a:r>
            <a:endParaRPr lang="en-US" dirty="0" smtClean="0"/>
          </a:p>
          <a:p>
            <a:pPr lvl="1"/>
            <a:r>
              <a:rPr lang="en-US" dirty="0" smtClean="0"/>
              <a:t>User activity logs</a:t>
            </a:r>
          </a:p>
          <a:p>
            <a:pPr lvl="2"/>
            <a:r>
              <a:rPr lang="en-US" dirty="0" smtClean="0"/>
              <a:t>Authentications</a:t>
            </a:r>
          </a:p>
          <a:p>
            <a:pPr lvl="2"/>
            <a:r>
              <a:rPr lang="en-US" dirty="0" smtClean="0">
                <a:ea typeface="+mn-ea"/>
                <a:cs typeface="+mn-cs"/>
              </a:rPr>
              <a:t>Web server</a:t>
            </a:r>
          </a:p>
          <a:p>
            <a:pPr lvl="2"/>
            <a:r>
              <a:rPr lang="en-US" dirty="0" smtClean="0">
                <a:ea typeface="+mn-ea"/>
                <a:cs typeface="+mn-cs"/>
              </a:rPr>
              <a:t>Application</a:t>
            </a:r>
            <a:endParaRPr lang="en-US" dirty="0">
              <a:ea typeface="+mn-ea"/>
              <a:cs typeface="+mn-cs"/>
            </a:endParaRPr>
          </a:p>
          <a:p>
            <a:pPr lvl="1"/>
            <a:endParaRPr lang="en-US" sz="2800" dirty="0">
              <a:ea typeface="+mn-ea"/>
              <a:cs typeface="+mn-cs"/>
            </a:endParaRPr>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331140"/>
            <a:ext cx="33051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127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3" name="Content Placeholder 2"/>
          <p:cNvSpPr>
            <a:spLocks noGrp="1"/>
          </p:cNvSpPr>
          <p:nvPr>
            <p:ph idx="1"/>
          </p:nvPr>
        </p:nvSpPr>
        <p:spPr>
          <a:xfrm>
            <a:off x="528638" y="1525588"/>
            <a:ext cx="5795962" cy="4265612"/>
          </a:xfrm>
        </p:spPr>
        <p:txBody>
          <a:bodyPr/>
          <a:lstStyle/>
          <a:p>
            <a:r>
              <a:rPr lang="en-US" dirty="0" smtClean="0"/>
              <a:t>Mobile devices</a:t>
            </a:r>
          </a:p>
          <a:p>
            <a:pPr lvl="1"/>
            <a:r>
              <a:rPr lang="en-US" dirty="0" smtClean="0"/>
              <a:t>SMS/MMS </a:t>
            </a:r>
          </a:p>
          <a:p>
            <a:pPr lvl="1"/>
            <a:r>
              <a:rPr lang="en-US" dirty="0" smtClean="0"/>
              <a:t>Pictures/Video</a:t>
            </a:r>
          </a:p>
          <a:p>
            <a:pPr lvl="1"/>
            <a:r>
              <a:rPr lang="en-US" dirty="0" smtClean="0"/>
              <a:t>Contacts</a:t>
            </a:r>
          </a:p>
          <a:p>
            <a:pPr lvl="1"/>
            <a:r>
              <a:rPr lang="en-US" dirty="0" smtClean="0"/>
              <a:t>Email</a:t>
            </a:r>
          </a:p>
          <a:p>
            <a:pPr lvl="1"/>
            <a:r>
              <a:rPr lang="en-US" dirty="0" smtClean="0"/>
              <a:t>Location history (GPS)</a:t>
            </a:r>
          </a:p>
          <a:p>
            <a:pPr lvl="1"/>
            <a:r>
              <a:rPr lang="en-US" dirty="0" smtClean="0"/>
              <a:t>WIFI history</a:t>
            </a:r>
          </a:p>
          <a:p>
            <a:pPr lvl="1"/>
            <a:r>
              <a:rPr lang="en-US" dirty="0" smtClean="0"/>
              <a:t>Browsing history</a:t>
            </a:r>
          </a:p>
          <a:p>
            <a:pPr lvl="1"/>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295400"/>
            <a:ext cx="2400300" cy="248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548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3" name="Content Placeholder 2"/>
          <p:cNvSpPr>
            <a:spLocks noGrp="1"/>
          </p:cNvSpPr>
          <p:nvPr>
            <p:ph idx="1"/>
          </p:nvPr>
        </p:nvSpPr>
        <p:spPr>
          <a:xfrm>
            <a:off x="528638" y="1525588"/>
            <a:ext cx="6024562" cy="4265612"/>
          </a:xfrm>
        </p:spPr>
        <p:txBody>
          <a:bodyPr/>
          <a:lstStyle/>
          <a:p>
            <a:r>
              <a:rPr lang="en-US" dirty="0" smtClean="0"/>
              <a:t>Electronic Mail</a:t>
            </a:r>
          </a:p>
          <a:p>
            <a:pPr lvl="1"/>
            <a:r>
              <a:rPr lang="en-US" dirty="0" smtClean="0"/>
              <a:t>Header analysis</a:t>
            </a:r>
          </a:p>
          <a:p>
            <a:pPr lvl="1"/>
            <a:r>
              <a:rPr lang="en-US" dirty="0" smtClean="0"/>
              <a:t>Keyword searches</a:t>
            </a:r>
          </a:p>
          <a:p>
            <a:pPr lvl="1"/>
            <a:r>
              <a:rPr lang="en-US" dirty="0" smtClean="0"/>
              <a:t>Conversation analysis</a:t>
            </a:r>
          </a:p>
          <a:p>
            <a:pPr lvl="1"/>
            <a:r>
              <a:rPr lang="en-US" dirty="0" smtClean="0"/>
              <a:t>Attachments</a:t>
            </a:r>
          </a:p>
          <a:p>
            <a:pPr lvl="1"/>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295400"/>
            <a:ext cx="2193257"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525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Investigations</a:t>
            </a:r>
            <a:endParaRPr lang="en-US" dirty="0"/>
          </a:p>
        </p:txBody>
      </p:sp>
      <p:sp>
        <p:nvSpPr>
          <p:cNvPr id="3" name="Content Placeholder 2"/>
          <p:cNvSpPr>
            <a:spLocks noGrp="1"/>
          </p:cNvSpPr>
          <p:nvPr>
            <p:ph idx="1"/>
          </p:nvPr>
        </p:nvSpPr>
        <p:spPr/>
        <p:txBody>
          <a:bodyPr/>
          <a:lstStyle/>
          <a:p>
            <a:r>
              <a:rPr lang="en-US" dirty="0" smtClean="0"/>
              <a:t>Last steps…</a:t>
            </a:r>
          </a:p>
          <a:p>
            <a:r>
              <a:rPr lang="en-US" dirty="0" smtClean="0"/>
              <a:t>Document forensic process </a:t>
            </a:r>
            <a:r>
              <a:rPr lang="en-US" dirty="0"/>
              <a:t>and findings</a:t>
            </a:r>
          </a:p>
          <a:p>
            <a:pPr lvl="1"/>
            <a:r>
              <a:rPr lang="en-US" dirty="0"/>
              <a:t>Must be able to demonstrate conclusions</a:t>
            </a:r>
          </a:p>
          <a:p>
            <a:pPr lvl="1"/>
            <a:r>
              <a:rPr lang="en-US" dirty="0"/>
              <a:t>Might have to testify</a:t>
            </a:r>
          </a:p>
          <a:p>
            <a:r>
              <a:rPr lang="en-US" dirty="0"/>
              <a:t>Be Thorough</a:t>
            </a:r>
            <a:r>
              <a:rPr lang="en-US" dirty="0" smtClean="0"/>
              <a:t>!</a:t>
            </a:r>
          </a:p>
          <a:p>
            <a:r>
              <a:rPr lang="en-US" dirty="0" smtClean="0"/>
              <a:t>Post-incident analysis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3483515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See at OU</a:t>
            </a:r>
            <a:endParaRPr lang="en-US" dirty="0"/>
          </a:p>
        </p:txBody>
      </p:sp>
      <p:sp>
        <p:nvSpPr>
          <p:cNvPr id="3" name="Content Placeholder 2"/>
          <p:cNvSpPr>
            <a:spLocks noGrp="1"/>
          </p:cNvSpPr>
          <p:nvPr>
            <p:ph idx="1"/>
          </p:nvPr>
        </p:nvSpPr>
        <p:spPr>
          <a:xfrm>
            <a:off x="533400" y="1524000"/>
            <a:ext cx="8229600" cy="4191000"/>
          </a:xfrm>
        </p:spPr>
        <p:txBody>
          <a:bodyPr/>
          <a:lstStyle/>
          <a:p>
            <a:r>
              <a:rPr lang="en-US" sz="2400" dirty="0" smtClean="0"/>
              <a:t>Copyright violations</a:t>
            </a:r>
          </a:p>
          <a:p>
            <a:pPr lvl="1"/>
            <a:r>
              <a:rPr lang="en-US" sz="2000" dirty="0" smtClean="0"/>
              <a:t>~</a:t>
            </a:r>
            <a:r>
              <a:rPr lang="en-US" sz="2000" dirty="0" smtClean="0"/>
              <a:t>1-2 day (down from </a:t>
            </a:r>
            <a:r>
              <a:rPr lang="en-US" sz="2000" smtClean="0"/>
              <a:t>15-20 per day)</a:t>
            </a:r>
            <a:endParaRPr lang="en-US" sz="2000" dirty="0" smtClean="0"/>
          </a:p>
          <a:p>
            <a:r>
              <a:rPr lang="en-US" sz="2400" dirty="0" smtClean="0"/>
              <a:t>System misuse</a:t>
            </a:r>
          </a:p>
          <a:p>
            <a:pPr lvl="1"/>
            <a:r>
              <a:rPr lang="en-US" sz="2000" dirty="0" smtClean="0"/>
              <a:t>Password resets / Account usage</a:t>
            </a:r>
          </a:p>
          <a:p>
            <a:r>
              <a:rPr lang="en-US" sz="2400" dirty="0" smtClean="0"/>
              <a:t>Policy violations</a:t>
            </a:r>
          </a:p>
          <a:p>
            <a:pPr lvl="1"/>
            <a:r>
              <a:rPr lang="en-US" sz="2000" dirty="0" smtClean="0"/>
              <a:t>HR / Student Conduct Violations</a:t>
            </a:r>
          </a:p>
          <a:p>
            <a:r>
              <a:rPr lang="en-US" sz="2400" dirty="0" smtClean="0"/>
              <a:t>Hacking / Malware</a:t>
            </a:r>
          </a:p>
          <a:p>
            <a:pPr lvl="1"/>
            <a:r>
              <a:rPr lang="en-US" sz="2000" dirty="0" smtClean="0"/>
              <a:t>Data breaches</a:t>
            </a:r>
          </a:p>
          <a:p>
            <a:r>
              <a:rPr lang="en-US" sz="2400" dirty="0" smtClean="0"/>
              <a:t>E-Discovery</a:t>
            </a:r>
          </a:p>
          <a:p>
            <a:pPr lvl="1"/>
            <a:r>
              <a:rPr lang="en-US" sz="2000" dirty="0" smtClean="0"/>
              <a:t>Email analysis</a:t>
            </a:r>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410745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t>
            </a:r>
            <a:r>
              <a:rPr lang="en-US" dirty="0" smtClean="0"/>
              <a:t>a Professional</a:t>
            </a:r>
            <a:endParaRPr lang="en-US" dirty="0"/>
          </a:p>
        </p:txBody>
      </p:sp>
      <p:sp>
        <p:nvSpPr>
          <p:cNvPr id="3" name="Content Placeholder 2"/>
          <p:cNvSpPr>
            <a:spLocks noGrp="1"/>
          </p:cNvSpPr>
          <p:nvPr>
            <p:ph idx="1"/>
          </p:nvPr>
        </p:nvSpPr>
        <p:spPr>
          <a:xfrm>
            <a:off x="528638" y="1447800"/>
            <a:ext cx="8229600" cy="4570412"/>
          </a:xfrm>
        </p:spPr>
        <p:txBody>
          <a:bodyPr/>
          <a:lstStyle/>
          <a:p>
            <a:r>
              <a:rPr lang="en-US" dirty="0" smtClean="0"/>
              <a:t>Technical aptitude</a:t>
            </a:r>
          </a:p>
          <a:p>
            <a:r>
              <a:rPr lang="en-US" dirty="0" smtClean="0"/>
              <a:t>Logical thinking (i.e., troubleshooting)</a:t>
            </a:r>
          </a:p>
          <a:p>
            <a:r>
              <a:rPr lang="en-US" dirty="0" smtClean="0"/>
              <a:t>FUNDAMENTALS</a:t>
            </a:r>
          </a:p>
          <a:p>
            <a:pPr lvl="1"/>
            <a:r>
              <a:rPr lang="en-US" dirty="0" smtClean="0"/>
              <a:t>IT Fundamentals</a:t>
            </a:r>
          </a:p>
          <a:p>
            <a:pPr lvl="2"/>
            <a:r>
              <a:rPr lang="en-US" dirty="0" smtClean="0"/>
              <a:t>Hardware</a:t>
            </a:r>
          </a:p>
          <a:p>
            <a:pPr lvl="2"/>
            <a:r>
              <a:rPr lang="en-US" dirty="0" smtClean="0"/>
              <a:t>Operating systems</a:t>
            </a:r>
          </a:p>
          <a:p>
            <a:pPr lvl="2"/>
            <a:r>
              <a:rPr lang="en-US" dirty="0" smtClean="0"/>
              <a:t>Networks</a:t>
            </a:r>
          </a:p>
          <a:p>
            <a:pPr lvl="2"/>
            <a:r>
              <a:rPr lang="en-US" dirty="0" smtClean="0"/>
              <a:t>Applications</a:t>
            </a:r>
          </a:p>
          <a:p>
            <a:pPr lvl="2"/>
            <a:r>
              <a:rPr lang="en-US" dirty="0" smtClean="0"/>
              <a:t>Databases</a:t>
            </a:r>
          </a:p>
          <a:p>
            <a:pPr lvl="1"/>
            <a:r>
              <a:rPr lang="en-US" dirty="0" smtClean="0"/>
              <a:t>Security Fundamentals</a:t>
            </a:r>
          </a:p>
          <a:p>
            <a:pPr lvl="2"/>
            <a:r>
              <a:rPr lang="en-US" dirty="0" smtClean="0"/>
              <a:t>CISSP’s Ten Domains</a:t>
            </a:r>
          </a:p>
          <a:p>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Tree>
    <p:extLst>
      <p:ext uri="{BB962C8B-B14F-4D97-AF65-F5344CB8AC3E}">
        <p14:creationId xmlns:p14="http://schemas.microsoft.com/office/powerpoint/2010/main" val="40418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Becoming </a:t>
            </a:r>
            <a:r>
              <a:rPr lang="en-US" sz="4200" dirty="0" smtClean="0"/>
              <a:t>a Professional (cont’d)</a:t>
            </a:r>
            <a:endParaRPr lang="en-US" sz="4200" dirty="0"/>
          </a:p>
        </p:txBody>
      </p:sp>
      <p:sp>
        <p:nvSpPr>
          <p:cNvPr id="3" name="Content Placeholder 2"/>
          <p:cNvSpPr>
            <a:spLocks noGrp="1"/>
          </p:cNvSpPr>
          <p:nvPr>
            <p:ph idx="1"/>
          </p:nvPr>
        </p:nvSpPr>
        <p:spPr>
          <a:xfrm>
            <a:off x="528638" y="1525588"/>
            <a:ext cx="8229600" cy="4570412"/>
          </a:xfrm>
        </p:spPr>
        <p:txBody>
          <a:bodyPr/>
          <a:lstStyle/>
          <a:p>
            <a:r>
              <a:rPr lang="en-US" dirty="0" smtClean="0"/>
              <a:t>Pop Quiz, Hot Shot…</a:t>
            </a:r>
          </a:p>
          <a:p>
            <a:pPr lvl="1"/>
            <a:r>
              <a:rPr lang="en-US" dirty="0" smtClean="0"/>
              <a:t>What is the three-way handshake?</a:t>
            </a:r>
          </a:p>
          <a:p>
            <a:pPr lvl="1"/>
            <a:r>
              <a:rPr lang="en-US" dirty="0" smtClean="0"/>
              <a:t>What is AAA? How about CIA?</a:t>
            </a:r>
            <a:endParaRPr lang="en-US" dirty="0"/>
          </a:p>
          <a:p>
            <a:pPr lvl="1"/>
            <a:r>
              <a:rPr lang="en-US" dirty="0" smtClean="0"/>
              <a:t>What is the different between TCP and UDP?</a:t>
            </a:r>
          </a:p>
          <a:p>
            <a:pPr lvl="1"/>
            <a:r>
              <a:rPr lang="en-US" dirty="0" smtClean="0"/>
              <a:t>Where do critical system logs live in Linux?</a:t>
            </a:r>
          </a:p>
          <a:p>
            <a:pPr lvl="1"/>
            <a:r>
              <a:rPr lang="en-US" dirty="0" smtClean="0"/>
              <a:t>What three kinds of event logs do we have in Windows?</a:t>
            </a:r>
          </a:p>
          <a:p>
            <a:pPr lvl="1"/>
            <a:r>
              <a:rPr lang="en-US" dirty="0" smtClean="0"/>
              <a:t>What are </a:t>
            </a:r>
            <a:r>
              <a:rPr lang="en-US" dirty="0" err="1" smtClean="0"/>
              <a:t>inodes</a:t>
            </a:r>
            <a:r>
              <a:rPr lang="en-US" dirty="0" smtClean="0"/>
              <a:t>?</a:t>
            </a:r>
          </a:p>
          <a:p>
            <a:pPr lvl="1"/>
            <a:r>
              <a:rPr lang="en-US" dirty="0" smtClean="0"/>
              <a:t>What is a hash?</a:t>
            </a:r>
          </a:p>
          <a:p>
            <a:r>
              <a:rPr lang="en-US" dirty="0" smtClean="0"/>
              <a:t>Tech screens and interviews</a:t>
            </a:r>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Tree>
    <p:extLst>
      <p:ext uri="{BB962C8B-B14F-4D97-AF65-F5344CB8AC3E}">
        <p14:creationId xmlns:p14="http://schemas.microsoft.com/office/powerpoint/2010/main" val="36710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Becoming </a:t>
            </a:r>
            <a:r>
              <a:rPr lang="en-US" sz="4200" dirty="0" smtClean="0"/>
              <a:t>a Professional (cont’d)</a:t>
            </a:r>
            <a:endParaRPr lang="en-US" sz="4200" dirty="0"/>
          </a:p>
        </p:txBody>
      </p:sp>
      <p:sp>
        <p:nvSpPr>
          <p:cNvPr id="3" name="Content Placeholder 2"/>
          <p:cNvSpPr>
            <a:spLocks noGrp="1"/>
          </p:cNvSpPr>
          <p:nvPr>
            <p:ph idx="1"/>
          </p:nvPr>
        </p:nvSpPr>
        <p:spPr>
          <a:xfrm>
            <a:off x="528638" y="1525588"/>
            <a:ext cx="8229600" cy="4570412"/>
          </a:xfrm>
        </p:spPr>
        <p:txBody>
          <a:bodyPr/>
          <a:lstStyle/>
          <a:p>
            <a:r>
              <a:rPr lang="en-US" dirty="0" smtClean="0"/>
              <a:t>Intangibles</a:t>
            </a:r>
          </a:p>
          <a:p>
            <a:pPr lvl="1"/>
            <a:r>
              <a:rPr lang="en-US" dirty="0" smtClean="0"/>
              <a:t>Communication skills</a:t>
            </a:r>
          </a:p>
          <a:p>
            <a:pPr lvl="1"/>
            <a:r>
              <a:rPr lang="en-US" dirty="0" smtClean="0"/>
              <a:t>Interpersonal skills and conflict resolution (teamwork)</a:t>
            </a:r>
          </a:p>
          <a:p>
            <a:pPr lvl="1"/>
            <a:r>
              <a:rPr lang="en-US" dirty="0" smtClean="0"/>
              <a:t>Business understanding (maintaining the balance)</a:t>
            </a:r>
          </a:p>
          <a:p>
            <a:pPr lvl="1"/>
            <a:r>
              <a:rPr lang="en-US" dirty="0" smtClean="0"/>
              <a:t>Environmental understanding</a:t>
            </a:r>
          </a:p>
          <a:p>
            <a:pPr lvl="1"/>
            <a:r>
              <a:rPr lang="en-US" dirty="0" smtClean="0"/>
              <a:t>Passion</a:t>
            </a:r>
          </a:p>
          <a:p>
            <a:pPr lvl="2"/>
            <a:r>
              <a:rPr lang="en-US" dirty="0" smtClean="0"/>
              <a:t>Drive to learn</a:t>
            </a:r>
          </a:p>
          <a:p>
            <a:pPr lvl="2"/>
            <a:r>
              <a:rPr lang="en-US" dirty="0" smtClean="0"/>
              <a:t>Initiative (“moxie” or “spunk” or “enthusiasm”)</a:t>
            </a:r>
          </a:p>
          <a:p>
            <a:pPr lvl="1"/>
            <a:r>
              <a:rPr lang="en-US" dirty="0" smtClean="0"/>
              <a:t>Flexibility/adaptability</a:t>
            </a:r>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Tree>
    <p:extLst>
      <p:ext uri="{BB962C8B-B14F-4D97-AF65-F5344CB8AC3E}">
        <p14:creationId xmlns:p14="http://schemas.microsoft.com/office/powerpoint/2010/main" val="28702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Becoming </a:t>
            </a:r>
            <a:r>
              <a:rPr lang="en-US" sz="4200" dirty="0" smtClean="0"/>
              <a:t>a Professional (cont’d)</a:t>
            </a:r>
            <a:endParaRPr lang="en-US" sz="4200" dirty="0"/>
          </a:p>
        </p:txBody>
      </p:sp>
      <p:sp>
        <p:nvSpPr>
          <p:cNvPr id="3" name="Content Placeholder 2"/>
          <p:cNvSpPr>
            <a:spLocks noGrp="1"/>
          </p:cNvSpPr>
          <p:nvPr>
            <p:ph idx="1"/>
          </p:nvPr>
        </p:nvSpPr>
        <p:spPr>
          <a:xfrm>
            <a:off x="528638" y="1525588"/>
            <a:ext cx="8229600" cy="4570412"/>
          </a:xfrm>
        </p:spPr>
        <p:txBody>
          <a:bodyPr/>
          <a:lstStyle/>
          <a:p>
            <a:r>
              <a:rPr lang="en-US" dirty="0" smtClean="0"/>
              <a:t>Intangibles</a:t>
            </a:r>
          </a:p>
          <a:p>
            <a:pPr lvl="1"/>
            <a:r>
              <a:rPr lang="en-US" dirty="0" smtClean="0"/>
              <a:t>Ethics</a:t>
            </a:r>
          </a:p>
          <a:p>
            <a:pPr lvl="2"/>
            <a:r>
              <a:rPr lang="en-US" dirty="0" smtClean="0"/>
              <a:t>Honesty</a:t>
            </a:r>
          </a:p>
          <a:p>
            <a:pPr lvl="2"/>
            <a:r>
              <a:rPr lang="en-US" dirty="0" smtClean="0"/>
              <a:t>Integrity</a:t>
            </a:r>
          </a:p>
          <a:p>
            <a:pPr lvl="2"/>
            <a:r>
              <a:rPr lang="en-US" dirty="0" smtClean="0"/>
              <a:t>Discretion</a:t>
            </a:r>
          </a:p>
          <a:p>
            <a:pPr lvl="2"/>
            <a:r>
              <a:rPr lang="en-US" dirty="0" smtClean="0"/>
              <a:t>Work ethic</a:t>
            </a:r>
          </a:p>
          <a:p>
            <a:pPr lvl="1"/>
            <a:r>
              <a:rPr lang="en-US" dirty="0" smtClean="0"/>
              <a:t>Fortitude</a:t>
            </a:r>
          </a:p>
          <a:p>
            <a:pPr lvl="1"/>
            <a:r>
              <a:rPr lang="en-US" dirty="0" smtClean="0"/>
              <a:t>Willingness</a:t>
            </a:r>
          </a:p>
          <a:p>
            <a:pPr lvl="1"/>
            <a:r>
              <a:rPr lang="en-US" dirty="0" smtClean="0"/>
              <a:t>Responsibility</a:t>
            </a:r>
          </a:p>
          <a:p>
            <a:pPr lvl="1"/>
            <a:r>
              <a:rPr lang="en-US" dirty="0" smtClean="0"/>
              <a:t>The Ability to Handle and Learn from FAILURE</a:t>
            </a:r>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Tree>
    <p:extLst>
      <p:ext uri="{BB962C8B-B14F-4D97-AF65-F5344CB8AC3E}">
        <p14:creationId xmlns:p14="http://schemas.microsoft.com/office/powerpoint/2010/main" val="27519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Finding Your IT Job</a:t>
            </a:r>
            <a:endParaRPr lang="en-US" sz="42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
        <p:nvSpPr>
          <p:cNvPr id="3" name="Content Placeholder 2"/>
          <p:cNvSpPr>
            <a:spLocks noGrp="1"/>
          </p:cNvSpPr>
          <p:nvPr>
            <p:ph idx="1"/>
          </p:nvPr>
        </p:nvSpPr>
        <p:spPr/>
        <p:txBody>
          <a:bodyPr/>
          <a:lstStyle/>
          <a:p>
            <a:r>
              <a:rPr lang="en-US" dirty="0" smtClean="0"/>
              <a:t>Where do you want to go?</a:t>
            </a:r>
          </a:p>
          <a:p>
            <a:pPr lvl="1"/>
            <a:r>
              <a:rPr lang="en-US" dirty="0" smtClean="0"/>
              <a:t>Security? Database? Networking? </a:t>
            </a:r>
            <a:r>
              <a:rPr lang="en-US" dirty="0" err="1" smtClean="0"/>
              <a:t>SysAdmin</a:t>
            </a:r>
            <a:r>
              <a:rPr lang="en-US" dirty="0" smtClean="0"/>
              <a:t>?</a:t>
            </a:r>
          </a:p>
          <a:p>
            <a:r>
              <a:rPr lang="en-US" dirty="0" smtClean="0"/>
              <a:t>Build your resume</a:t>
            </a:r>
          </a:p>
          <a:p>
            <a:pPr lvl="1"/>
            <a:r>
              <a:rPr lang="en-US" dirty="0" smtClean="0"/>
              <a:t>Customize it for the position you’re applying for</a:t>
            </a:r>
          </a:p>
          <a:p>
            <a:pPr lvl="1"/>
            <a:r>
              <a:rPr lang="en-US" dirty="0" smtClean="0"/>
              <a:t>Maximize what goes the direction you want</a:t>
            </a:r>
          </a:p>
          <a:p>
            <a:pPr lvl="1"/>
            <a:r>
              <a:rPr lang="en-US" dirty="0" smtClean="0"/>
              <a:t>De-emphasize items that don’t help you</a:t>
            </a:r>
          </a:p>
          <a:p>
            <a:pPr lvl="1"/>
            <a:r>
              <a:rPr lang="en-US" dirty="0" smtClean="0"/>
              <a:t>Demonstrate achievements, not responsibilities</a:t>
            </a:r>
          </a:p>
          <a:p>
            <a:pPr lvl="1"/>
            <a:r>
              <a:rPr lang="en-US" dirty="0" smtClean="0"/>
              <a:t>Format and proof-read</a:t>
            </a:r>
          </a:p>
        </p:txBody>
      </p:sp>
    </p:spTree>
    <p:extLst>
      <p:ext uri="{BB962C8B-B14F-4D97-AF65-F5344CB8AC3E}">
        <p14:creationId xmlns:p14="http://schemas.microsoft.com/office/powerpoint/2010/main" val="28195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Infamous Incidents</a:t>
            </a:r>
            <a:endParaRPr lang="en-US" dirty="0"/>
          </a:p>
        </p:txBody>
      </p:sp>
      <p:sp>
        <p:nvSpPr>
          <p:cNvPr id="3" name="Content Placeholder 2"/>
          <p:cNvSpPr>
            <a:spLocks noGrp="1"/>
          </p:cNvSpPr>
          <p:nvPr>
            <p:ph idx="1"/>
          </p:nvPr>
        </p:nvSpPr>
        <p:spPr/>
        <p:txBody>
          <a:bodyPr/>
          <a:lstStyle/>
          <a:p>
            <a:r>
              <a:rPr lang="en-US" sz="2400" dirty="0" smtClean="0"/>
              <a:t>A grad student at Cornell discovers a serious flaw in the UNIX mail program </a:t>
            </a:r>
            <a:r>
              <a:rPr lang="en-US" sz="2400" dirty="0" err="1" smtClean="0"/>
              <a:t>sendmail</a:t>
            </a:r>
            <a:endParaRPr lang="en-US" sz="2400" dirty="0" smtClean="0"/>
          </a:p>
          <a:p>
            <a:r>
              <a:rPr lang="en-US" sz="2400" dirty="0" smtClean="0"/>
              <a:t>He uses this knowledge to create a piece of malware that exploits this flaw, infects vulnerable systems, and spread to other systems</a:t>
            </a:r>
          </a:p>
          <a:p>
            <a:r>
              <a:rPr lang="en-US" sz="2400" dirty="0" smtClean="0"/>
              <a:t>It also exploits flaws in other common programs as well as attacks against accounts with weak passwords</a:t>
            </a:r>
          </a:p>
          <a:p>
            <a:r>
              <a:rPr lang="en-US" sz="2400" dirty="0" smtClean="0"/>
              <a:t>It gets wildly out of hand, infects 10% of the Internet and brings most connected organizations connected to their knees</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27699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Your IT Job (cont’d)</a:t>
            </a:r>
            <a:endParaRPr lang="en-US" dirty="0"/>
          </a:p>
        </p:txBody>
      </p:sp>
      <p:sp>
        <p:nvSpPr>
          <p:cNvPr id="3" name="Content Placeholder 2"/>
          <p:cNvSpPr>
            <a:spLocks noGrp="1"/>
          </p:cNvSpPr>
          <p:nvPr>
            <p:ph idx="1"/>
          </p:nvPr>
        </p:nvSpPr>
        <p:spPr/>
        <p:txBody>
          <a:bodyPr/>
          <a:lstStyle/>
          <a:p>
            <a:r>
              <a:rPr lang="en-US" dirty="0"/>
              <a:t>Differentiate Yourself</a:t>
            </a:r>
          </a:p>
          <a:p>
            <a:pPr lvl="1"/>
            <a:r>
              <a:rPr lang="en-US" dirty="0" smtClean="0"/>
              <a:t>College diploma in a relevant field</a:t>
            </a:r>
          </a:p>
          <a:p>
            <a:pPr lvl="2"/>
            <a:r>
              <a:rPr lang="en-US" dirty="0" smtClean="0"/>
              <a:t>Worth up to 5 years of experience</a:t>
            </a:r>
          </a:p>
          <a:p>
            <a:pPr lvl="1"/>
            <a:r>
              <a:rPr lang="en-US" dirty="0" smtClean="0"/>
              <a:t>Internships</a:t>
            </a:r>
          </a:p>
          <a:p>
            <a:pPr lvl="1"/>
            <a:r>
              <a:rPr lang="en-US" dirty="0" smtClean="0"/>
              <a:t>Certifications (start small, and work your way up)</a:t>
            </a:r>
          </a:p>
          <a:p>
            <a:pPr lvl="1"/>
            <a:r>
              <a:rPr lang="en-US" dirty="0" smtClean="0"/>
              <a:t>Extracurricular activities</a:t>
            </a:r>
          </a:p>
          <a:p>
            <a:pPr lvl="2"/>
            <a:r>
              <a:rPr lang="en-US" dirty="0" smtClean="0"/>
              <a:t>Home lab</a:t>
            </a:r>
          </a:p>
          <a:p>
            <a:pPr lvl="2"/>
            <a:r>
              <a:rPr lang="en-US" dirty="0" smtClean="0"/>
              <a:t>Local IT user organizations</a:t>
            </a:r>
          </a:p>
          <a:p>
            <a:pPr lvl="1"/>
            <a:r>
              <a:rPr lang="en-US" dirty="0" smtClean="0"/>
              <a:t>Excel outside of your career</a:t>
            </a:r>
          </a:p>
          <a:p>
            <a:pPr lvl="2"/>
            <a:r>
              <a:rPr lang="en-US" dirty="0" smtClean="0"/>
              <a:t>Success breeds success</a:t>
            </a:r>
          </a:p>
          <a:p>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3801688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93038" cy="677863"/>
          </a:xfrm>
        </p:spPr>
        <p:txBody>
          <a:bodyPr/>
          <a:lstStyle/>
          <a:p>
            <a:r>
              <a:rPr lang="en-US" dirty="0" smtClean="0"/>
              <a:t>Interviewing</a:t>
            </a:r>
            <a:endParaRPr lang="en-US" dirty="0"/>
          </a:p>
        </p:txBody>
      </p:sp>
      <p:sp>
        <p:nvSpPr>
          <p:cNvPr id="3" name="Content Placeholder 2"/>
          <p:cNvSpPr>
            <a:spLocks noGrp="1"/>
          </p:cNvSpPr>
          <p:nvPr>
            <p:ph idx="1"/>
          </p:nvPr>
        </p:nvSpPr>
        <p:spPr/>
        <p:txBody>
          <a:bodyPr/>
          <a:lstStyle/>
          <a:p>
            <a:r>
              <a:rPr lang="en-US" sz="2400" dirty="0" smtClean="0"/>
              <a:t>Relax</a:t>
            </a:r>
          </a:p>
          <a:p>
            <a:r>
              <a:rPr lang="en-US" sz="2400" dirty="0" smtClean="0"/>
              <a:t>Be positive</a:t>
            </a:r>
            <a:endParaRPr lang="en-US" sz="2400" dirty="0"/>
          </a:p>
          <a:p>
            <a:r>
              <a:rPr lang="en-US" sz="2400" dirty="0" smtClean="0"/>
              <a:t>Be honest</a:t>
            </a:r>
          </a:p>
          <a:p>
            <a:r>
              <a:rPr lang="en-US" sz="2400" dirty="0" smtClean="0"/>
              <a:t>Think about how you are presenting yourself</a:t>
            </a:r>
          </a:p>
          <a:p>
            <a:r>
              <a:rPr lang="en-US" sz="2400" dirty="0"/>
              <a:t>C</a:t>
            </a:r>
            <a:r>
              <a:rPr lang="en-US" sz="2400" dirty="0" smtClean="0"/>
              <a:t>onnect with interviewer</a:t>
            </a:r>
          </a:p>
          <a:p>
            <a:r>
              <a:rPr lang="en-US" sz="2400" dirty="0" smtClean="0"/>
              <a:t>Be generous with information about you</a:t>
            </a:r>
          </a:p>
          <a:p>
            <a:r>
              <a:rPr lang="en-US" sz="2400" dirty="0" smtClean="0"/>
              <a:t>Ask smart questions</a:t>
            </a:r>
          </a:p>
          <a:p>
            <a:r>
              <a:rPr lang="en-US" sz="2400" dirty="0" smtClean="0"/>
              <a:t>Spend time thinking about potential questions and answers</a:t>
            </a:r>
            <a:endParaRPr lang="en-US" sz="2000" dirty="0" smtClean="0"/>
          </a:p>
          <a:p>
            <a:endParaRPr lang="en-US" dirty="0" smtClean="0"/>
          </a:p>
        </p:txBody>
      </p:sp>
      <p:sp>
        <p:nvSpPr>
          <p:cNvPr id="4" name="Slide Number Placeholder 3"/>
          <p:cNvSpPr>
            <a:spLocks noGrp="1"/>
          </p:cNvSpPr>
          <p:nvPr>
            <p:ph type="sldNum" sz="quarter" idx="11"/>
          </p:nvPr>
        </p:nvSpPr>
        <p:spPr/>
        <p:txBody>
          <a:bodyPr/>
          <a:lstStyle/>
          <a:p>
            <a:fld id="{DDE5B335-BAA7-4B6B-B34D-AA405BF5630A}" type="slidenum">
              <a:rPr lang="en-US" smtClean="0"/>
              <a:pPr/>
              <a:t>31</a:t>
            </a:fld>
            <a:endParaRPr lang="en-US"/>
          </a:p>
        </p:txBody>
      </p:sp>
    </p:spTree>
    <p:extLst>
      <p:ext uri="{BB962C8B-B14F-4D97-AF65-F5344CB8AC3E}">
        <p14:creationId xmlns:p14="http://schemas.microsoft.com/office/powerpoint/2010/main" val="295560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Starting Out</a:t>
            </a:r>
            <a:endParaRPr lang="en-US" sz="42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
        <p:nvSpPr>
          <p:cNvPr id="3" name="Content Placeholder 2"/>
          <p:cNvSpPr>
            <a:spLocks noGrp="1"/>
          </p:cNvSpPr>
          <p:nvPr>
            <p:ph idx="1"/>
          </p:nvPr>
        </p:nvSpPr>
        <p:spPr>
          <a:xfrm>
            <a:off x="528638" y="1449388"/>
            <a:ext cx="8229600" cy="4265612"/>
          </a:xfrm>
        </p:spPr>
        <p:txBody>
          <a:bodyPr/>
          <a:lstStyle/>
          <a:p>
            <a:r>
              <a:rPr lang="en-US" sz="2400" dirty="0" smtClean="0"/>
              <a:t>Starting out in a non-IT job</a:t>
            </a:r>
          </a:p>
          <a:p>
            <a:pPr lvl="1"/>
            <a:r>
              <a:rPr lang="en-US" sz="2000" dirty="0" smtClean="0"/>
              <a:t>If it’s office work, computers WILL be involved</a:t>
            </a:r>
          </a:p>
          <a:p>
            <a:pPr lvl="1"/>
            <a:r>
              <a:rPr lang="en-US" sz="2000" dirty="0" smtClean="0"/>
              <a:t>Find ways to reach your goal (</a:t>
            </a:r>
            <a:r>
              <a:rPr lang="en-US" sz="2000" dirty="0" err="1" smtClean="0"/>
              <a:t>extracurriculars</a:t>
            </a:r>
            <a:r>
              <a:rPr lang="en-US" sz="2000" dirty="0" smtClean="0"/>
              <a:t>, etc.)</a:t>
            </a:r>
          </a:p>
          <a:p>
            <a:r>
              <a:rPr lang="en-US" sz="2400" dirty="0" smtClean="0"/>
              <a:t>Starting out in a low-end IT job</a:t>
            </a:r>
          </a:p>
          <a:p>
            <a:pPr lvl="1"/>
            <a:r>
              <a:rPr lang="en-US" sz="2000" dirty="0" smtClean="0"/>
              <a:t>Pay your dues (on-call duty, night and weekend work)</a:t>
            </a:r>
          </a:p>
          <a:p>
            <a:pPr lvl="1"/>
            <a:r>
              <a:rPr lang="en-US" sz="2000" dirty="0" smtClean="0"/>
              <a:t>Volunteer for anything (initiative)</a:t>
            </a:r>
          </a:p>
          <a:p>
            <a:pPr lvl="1"/>
            <a:r>
              <a:rPr lang="en-US" sz="2000" dirty="0" smtClean="0"/>
              <a:t>Learn and grow</a:t>
            </a:r>
          </a:p>
          <a:p>
            <a:r>
              <a:rPr lang="en-US" sz="2400" dirty="0" smtClean="0"/>
              <a:t>Find a mentor</a:t>
            </a:r>
          </a:p>
        </p:txBody>
      </p:sp>
    </p:spTree>
    <p:extLst>
      <p:ext uri="{BB962C8B-B14F-4D97-AF65-F5344CB8AC3E}">
        <p14:creationId xmlns:p14="http://schemas.microsoft.com/office/powerpoint/2010/main" val="1908686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Starting Out</a:t>
            </a:r>
            <a:endParaRPr lang="en-US" sz="42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
        <p:nvSpPr>
          <p:cNvPr id="3" name="Content Placeholder 2"/>
          <p:cNvSpPr>
            <a:spLocks noGrp="1"/>
          </p:cNvSpPr>
          <p:nvPr>
            <p:ph idx="1"/>
          </p:nvPr>
        </p:nvSpPr>
        <p:spPr>
          <a:xfrm>
            <a:off x="528638" y="1449388"/>
            <a:ext cx="8229600" cy="4265612"/>
          </a:xfrm>
        </p:spPr>
        <p:txBody>
          <a:bodyPr/>
          <a:lstStyle/>
          <a:p>
            <a:r>
              <a:rPr lang="en-US" sz="2400" dirty="0"/>
              <a:t>Build credibility</a:t>
            </a:r>
          </a:p>
          <a:p>
            <a:pPr lvl="1"/>
            <a:r>
              <a:rPr lang="en-US" sz="2000" dirty="0"/>
              <a:t>DWYSYWD</a:t>
            </a:r>
          </a:p>
          <a:p>
            <a:pPr lvl="1"/>
            <a:r>
              <a:rPr lang="en-US" sz="2000" dirty="0"/>
              <a:t>Ask for advice</a:t>
            </a:r>
          </a:p>
          <a:p>
            <a:r>
              <a:rPr lang="en-US" sz="2400" dirty="0"/>
              <a:t>Foster trust</a:t>
            </a:r>
          </a:p>
          <a:p>
            <a:pPr lvl="1"/>
            <a:r>
              <a:rPr lang="en-US" sz="2000" dirty="0"/>
              <a:t>Show trust</a:t>
            </a:r>
          </a:p>
          <a:p>
            <a:pPr lvl="1"/>
            <a:r>
              <a:rPr lang="en-US" sz="2000" dirty="0"/>
              <a:t>Be honest</a:t>
            </a:r>
          </a:p>
          <a:p>
            <a:r>
              <a:rPr lang="en-US" sz="2400" dirty="0"/>
              <a:t>Clarify expectations</a:t>
            </a:r>
          </a:p>
          <a:p>
            <a:pPr lvl="1"/>
            <a:r>
              <a:rPr lang="en-US" sz="2000" dirty="0" smtClean="0"/>
              <a:t>“What </a:t>
            </a:r>
            <a:r>
              <a:rPr lang="en-US" sz="2000" dirty="0"/>
              <a:t>are your expectations for…”</a:t>
            </a:r>
          </a:p>
          <a:p>
            <a:r>
              <a:rPr lang="en-US" sz="2400" dirty="0"/>
              <a:t>Focus on small wins</a:t>
            </a:r>
          </a:p>
          <a:p>
            <a:r>
              <a:rPr lang="en-US" sz="2400" dirty="0"/>
              <a:t>Start with the intent of building long-term relationships</a:t>
            </a:r>
          </a:p>
        </p:txBody>
      </p:sp>
    </p:spTree>
    <p:extLst>
      <p:ext uri="{BB962C8B-B14F-4D97-AF65-F5344CB8AC3E}">
        <p14:creationId xmlns:p14="http://schemas.microsoft.com/office/powerpoint/2010/main" val="1482594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r>
              <a:rPr lang="en-US" dirty="0" smtClean="0"/>
              <a:t>Chris Mallow</a:t>
            </a:r>
          </a:p>
          <a:p>
            <a:r>
              <a:rPr lang="en-US" dirty="0" smtClean="0"/>
              <a:t>cmallow@ou.edu</a:t>
            </a:r>
            <a:endParaRPr lang="en-US" dirty="0"/>
          </a:p>
        </p:txBody>
      </p:sp>
      <p:sp>
        <p:nvSpPr>
          <p:cNvPr id="4" name="Footer Placeholder 3"/>
          <p:cNvSpPr>
            <a:spLocks noGrp="1"/>
          </p:cNvSpPr>
          <p:nvPr>
            <p:ph type="ftr" sz="quarter" idx="4294967295"/>
          </p:nvPr>
        </p:nvSpPr>
        <p:spPr>
          <a:xfrm>
            <a:off x="0" y="6553200"/>
            <a:ext cx="2895600" cy="304800"/>
          </a:xfrm>
        </p:spPr>
        <p:txBody>
          <a:bodyPr/>
          <a:lstStyle/>
          <a:p>
            <a:pPr>
              <a:defRPr/>
            </a:pPr>
            <a:r>
              <a:rPr lang="en-US" smtClean="0"/>
              <a:t>technology for all.</a:t>
            </a:r>
            <a:endParaRPr lang="en-US"/>
          </a:p>
        </p:txBody>
      </p:sp>
    </p:spTree>
    <p:extLst>
      <p:ext uri="{BB962C8B-B14F-4D97-AF65-F5344CB8AC3E}">
        <p14:creationId xmlns:p14="http://schemas.microsoft.com/office/powerpoint/2010/main" val="12425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Infamous Incidents (cont’d)</a:t>
            </a:r>
            <a:endParaRPr lang="en-US" dirty="0"/>
          </a:p>
        </p:txBody>
      </p:sp>
      <p:sp>
        <p:nvSpPr>
          <p:cNvPr id="3" name="Content Placeholder 2"/>
          <p:cNvSpPr>
            <a:spLocks noGrp="1"/>
          </p:cNvSpPr>
          <p:nvPr>
            <p:ph idx="1"/>
          </p:nvPr>
        </p:nvSpPr>
        <p:spPr/>
        <p:txBody>
          <a:bodyPr/>
          <a:lstStyle/>
          <a:p>
            <a:r>
              <a:rPr lang="en-US" sz="2000" dirty="0" smtClean="0"/>
              <a:t>A </a:t>
            </a:r>
            <a:r>
              <a:rPr lang="en-US" sz="2000" dirty="0" err="1" smtClean="0"/>
              <a:t>sysadmin</a:t>
            </a:r>
            <a:r>
              <a:rPr lang="en-US" sz="2000" dirty="0" smtClean="0"/>
              <a:t> at a university uncovers an accounting error regarding use of computer time</a:t>
            </a:r>
          </a:p>
          <a:p>
            <a:r>
              <a:rPr lang="en-US" sz="2000" dirty="0" smtClean="0"/>
              <a:t>He discovers an unauthorized user looking for classified military data who is exploiting weak passwords and unpatched system flaws across multiple platforms to compromise systems all over the Internet, including on US military bases, defense contractors, and university research systems</a:t>
            </a:r>
          </a:p>
          <a:p>
            <a:r>
              <a:rPr lang="en-US" sz="2000" dirty="0" smtClean="0"/>
              <a:t>He coordinates with ISPs and LE to track the attacker’s usage and rough location across two continents, using system and network logs, as well as keystroke loggers</a:t>
            </a:r>
          </a:p>
          <a:p>
            <a:r>
              <a:rPr lang="en-US" sz="2000" dirty="0" smtClean="0"/>
              <a:t>He sets up a honeypot system seeded with official-looking “classified” data, traps the attacker and traces the attacker to his source</a:t>
            </a:r>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Tree>
    <p:extLst>
      <p:ext uri="{BB962C8B-B14F-4D97-AF65-F5344CB8AC3E}">
        <p14:creationId xmlns:p14="http://schemas.microsoft.com/office/powerpoint/2010/main" val="265827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Infamous Incidents (cont’d)</a:t>
            </a:r>
            <a:endParaRPr lang="en-US" dirty="0"/>
          </a:p>
        </p:txBody>
      </p:sp>
      <p:sp>
        <p:nvSpPr>
          <p:cNvPr id="3" name="Content Placeholder 2"/>
          <p:cNvSpPr>
            <a:spLocks noGrp="1"/>
          </p:cNvSpPr>
          <p:nvPr>
            <p:ph sz="half" idx="1"/>
          </p:nvPr>
        </p:nvSpPr>
        <p:spPr>
          <a:xfrm>
            <a:off x="528638" y="1525588"/>
            <a:ext cx="4500562" cy="4265612"/>
          </a:xfrm>
        </p:spPr>
        <p:txBody>
          <a:bodyPr/>
          <a:lstStyle/>
          <a:p>
            <a:r>
              <a:rPr lang="en-US" dirty="0" smtClean="0"/>
              <a:t>The Cornell grad student was Robert T. Morris</a:t>
            </a:r>
          </a:p>
          <a:p>
            <a:r>
              <a:rPr lang="en-US" dirty="0" smtClean="0"/>
              <a:t>The “Morris Worm”</a:t>
            </a:r>
          </a:p>
          <a:p>
            <a:r>
              <a:rPr lang="en-US" dirty="0" smtClean="0"/>
              <a:t>Early November, 1988</a:t>
            </a:r>
          </a:p>
          <a:p>
            <a:r>
              <a:rPr lang="en-US" dirty="0" smtClean="0"/>
              <a:t>Damage estimates were between $10-100 million</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1524000"/>
            <a:ext cx="3048000" cy="4064001"/>
          </a:xfrm>
        </p:spPr>
      </p:pic>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spTree>
    <p:extLst>
      <p:ext uri="{BB962C8B-B14F-4D97-AF65-F5344CB8AC3E}">
        <p14:creationId xmlns:p14="http://schemas.microsoft.com/office/powerpoint/2010/main" val="14669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Infamous Incidents (cont’d)</a:t>
            </a:r>
            <a:endParaRPr lang="en-US" dirty="0"/>
          </a:p>
        </p:txBody>
      </p:sp>
      <p:sp>
        <p:nvSpPr>
          <p:cNvPr id="3" name="Content Placeholder 2"/>
          <p:cNvSpPr>
            <a:spLocks noGrp="1"/>
          </p:cNvSpPr>
          <p:nvPr>
            <p:ph sz="half" idx="1"/>
          </p:nvPr>
        </p:nvSpPr>
        <p:spPr>
          <a:xfrm>
            <a:off x="528638" y="1525588"/>
            <a:ext cx="5567362" cy="4265612"/>
          </a:xfrm>
        </p:spPr>
        <p:txBody>
          <a:bodyPr/>
          <a:lstStyle/>
          <a:p>
            <a:r>
              <a:rPr lang="en-US" dirty="0" smtClean="0"/>
              <a:t>Clifford Stoll, an astronomer from Lawrence Berkeley National Lab</a:t>
            </a:r>
          </a:p>
          <a:p>
            <a:r>
              <a:rPr lang="en-US" dirty="0" smtClean="0"/>
              <a:t>The Cuckoo’s Egg</a:t>
            </a:r>
          </a:p>
          <a:p>
            <a:r>
              <a:rPr lang="en-US" dirty="0" smtClean="0"/>
              <a:t>August 1986 – 1988</a:t>
            </a:r>
          </a:p>
          <a:p>
            <a:r>
              <a:rPr lang="en-US" dirty="0" smtClean="0"/>
              <a:t>East German spy hacking ring</a:t>
            </a:r>
          </a:p>
          <a:p>
            <a:r>
              <a:rPr lang="en-US" dirty="0" smtClean="0"/>
              <a:t>Most of the techniques he used are still used today (with newer, better tools)</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technology for all.</a:t>
            </a:r>
            <a:endParaRPr lang="en-US">
              <a:solidFill>
                <a:srgbClr val="FFFFFF"/>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524000"/>
            <a:ext cx="2540000" cy="3924300"/>
          </a:xfrm>
        </p:spPr>
      </p:pic>
    </p:spTree>
    <p:extLst>
      <p:ext uri="{BB962C8B-B14F-4D97-AF65-F5344CB8AC3E}">
        <p14:creationId xmlns:p14="http://schemas.microsoft.com/office/powerpoint/2010/main" val="39602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presentation</a:t>
            </a:r>
            <a:endParaRPr lang="en-US" dirty="0"/>
          </a:p>
        </p:txBody>
      </p:sp>
      <p:sp>
        <p:nvSpPr>
          <p:cNvPr id="3" name="Content Placeholder 2"/>
          <p:cNvSpPr>
            <a:spLocks noGrp="1"/>
          </p:cNvSpPr>
          <p:nvPr>
            <p:ph idx="1"/>
          </p:nvPr>
        </p:nvSpPr>
        <p:spPr/>
        <p:txBody>
          <a:bodyPr/>
          <a:lstStyle/>
          <a:p>
            <a:r>
              <a:rPr lang="en-US" dirty="0" smtClean="0"/>
              <a:t>Who am I? </a:t>
            </a:r>
          </a:p>
          <a:p>
            <a:pPr lvl="1"/>
            <a:r>
              <a:rPr lang="en-US" dirty="0" smtClean="0"/>
              <a:t>Chris Mallow</a:t>
            </a:r>
          </a:p>
          <a:p>
            <a:pPr lvl="1"/>
            <a:r>
              <a:rPr lang="en-US" dirty="0" smtClean="0"/>
              <a:t>Currently work as a forensic analyst on the OU CSIRT</a:t>
            </a:r>
          </a:p>
          <a:p>
            <a:pPr lvl="1"/>
            <a:r>
              <a:rPr lang="en-US" dirty="0" smtClean="0"/>
              <a:t>Fourteen years in IT</a:t>
            </a:r>
          </a:p>
          <a:p>
            <a:pPr lvl="1"/>
            <a:r>
              <a:rPr lang="en-US" dirty="0" smtClean="0"/>
              <a:t>Twelve years in security and networking</a:t>
            </a:r>
          </a:p>
          <a:p>
            <a:pPr lvl="1"/>
            <a:r>
              <a:rPr lang="en-US" dirty="0" smtClean="0"/>
              <a:t>Dot-coms/startups, banks, tech companies, consulting, state and Federal government</a:t>
            </a:r>
          </a:p>
          <a:p>
            <a:pPr lvl="1"/>
            <a:r>
              <a:rPr lang="en-US" dirty="0" smtClean="0"/>
              <a:t>I have had two companies pulled out from under me</a:t>
            </a:r>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1950895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OITMP</a:t>
            </a:r>
            <a:endParaRPr lang="en-US" dirty="0"/>
          </a:p>
        </p:txBody>
      </p:sp>
      <p:sp>
        <p:nvSpPr>
          <p:cNvPr id="3" name="Content Placeholder 2"/>
          <p:cNvSpPr>
            <a:spLocks noGrp="1"/>
          </p:cNvSpPr>
          <p:nvPr>
            <p:ph idx="1"/>
          </p:nvPr>
        </p:nvSpPr>
        <p:spPr/>
        <p:txBody>
          <a:bodyPr/>
          <a:lstStyle/>
          <a:p>
            <a:r>
              <a:rPr lang="en-US" sz="2400" dirty="0" smtClean="0"/>
              <a:t>The </a:t>
            </a:r>
            <a:r>
              <a:rPr lang="en-US" sz="2400" b="1" i="1" u="sng" dirty="0" smtClean="0"/>
              <a:t>Oklahoma Information Technology Mentorship Program</a:t>
            </a:r>
            <a:r>
              <a:rPr lang="en-US" sz="2400" dirty="0" smtClean="0"/>
              <a:t> (OITMP) is an outreach initiative that connects networking professionals from Oklahoma institutions with students who are studying networks at Oklahoma academic institutions.</a:t>
            </a:r>
          </a:p>
          <a:p>
            <a:r>
              <a:rPr lang="en-US" sz="2400" dirty="0" smtClean="0"/>
              <a:t>The OITMP is part of a National Science Foundation grant whose purpose is to boost Oklahoma’s education and research capability through network improvements.</a:t>
            </a:r>
          </a:p>
          <a:p>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242106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u="sng" dirty="0" smtClean="0"/>
              <a:t>Official Goal</a:t>
            </a:r>
            <a:r>
              <a:rPr lang="en-US" dirty="0" smtClean="0"/>
              <a:t>: Expose Oklahoma students to the practical day-to-day life of networking and security professionals.</a:t>
            </a:r>
          </a:p>
          <a:p>
            <a:r>
              <a:rPr lang="en-US" u="sng" dirty="0" smtClean="0"/>
              <a:t>Hidden Secret Goal</a:t>
            </a:r>
            <a:r>
              <a:rPr lang="en-US" dirty="0" smtClean="0"/>
              <a:t>: Identify, develop and recruit talent!</a:t>
            </a:r>
          </a:p>
          <a:p>
            <a:endParaRPr lang="en-US" dirty="0"/>
          </a:p>
        </p:txBody>
      </p:sp>
      <p:sp>
        <p:nvSpPr>
          <p:cNvPr id="4" name="Footer Placeholder 3"/>
          <p:cNvSpPr>
            <a:spLocks noGrp="1"/>
          </p:cNvSpPr>
          <p:nvPr>
            <p:ph type="ftr" sz="quarter" idx="11"/>
          </p:nvPr>
        </p:nvSpPr>
        <p:spPr/>
        <p:txBody>
          <a:bodyPr/>
          <a:lstStyle/>
          <a:p>
            <a:pPr>
              <a:defRPr/>
            </a:pPr>
            <a:r>
              <a:rPr lang="en-US" smtClean="0"/>
              <a:t>technology for all.</a:t>
            </a:r>
            <a:endParaRPr lang="en-US"/>
          </a:p>
        </p:txBody>
      </p:sp>
    </p:spTree>
    <p:extLst>
      <p:ext uri="{BB962C8B-B14F-4D97-AF65-F5344CB8AC3E}">
        <p14:creationId xmlns:p14="http://schemas.microsoft.com/office/powerpoint/2010/main" val="2213830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58886C177ED24DB94C04AA877816F1" ma:contentTypeVersion="0" ma:contentTypeDescription="Create a new document." ma:contentTypeScope="" ma:versionID="a3e9f5154b74b45c053878893bdd60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4153A4-78D9-4414-8D9D-5C32DDB54B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143A6DE-761C-4E68-867C-036A4E29D6CB}">
  <ds:schemaRefs>
    <ds:schemaRef ds:uri="http://purl.org/dc/dcmitype/"/>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C0E593-52B3-425A-A559-342E05AF77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9874</TotalTime>
  <Words>1362</Words>
  <Application>Microsoft Office PowerPoint</Application>
  <PresentationFormat>On-screen Show (4:3)</PresentationFormat>
  <Paragraphs>288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1_Default Design</vt:lpstr>
      <vt:lpstr>OITMP</vt:lpstr>
      <vt:lpstr>IT Security Professional</vt:lpstr>
      <vt:lpstr>Infamous Incidents</vt:lpstr>
      <vt:lpstr>Infamous Incidents (cont’d)</vt:lpstr>
      <vt:lpstr>Infamous Incidents (cont’d)</vt:lpstr>
      <vt:lpstr>Infamous Incidents (cont’d)</vt:lpstr>
      <vt:lpstr>Back to the presentation</vt:lpstr>
      <vt:lpstr>A little about OITMP</vt:lpstr>
      <vt:lpstr>Goals</vt:lpstr>
      <vt:lpstr>What Do I Do?</vt:lpstr>
      <vt:lpstr>What Do I Do?</vt:lpstr>
      <vt:lpstr>What Do I Do?</vt:lpstr>
      <vt:lpstr>What is IT Security?</vt:lpstr>
      <vt:lpstr>Security Career Opportunities</vt:lpstr>
      <vt:lpstr>Incident Response</vt:lpstr>
      <vt:lpstr>Computer Investigations</vt:lpstr>
      <vt:lpstr>Computer Investigations</vt:lpstr>
      <vt:lpstr>Computer Investigations</vt:lpstr>
      <vt:lpstr>Computer Investigations</vt:lpstr>
      <vt:lpstr>Computer Investigations</vt:lpstr>
      <vt:lpstr>Computer Investigations</vt:lpstr>
      <vt:lpstr>Computer Investigations</vt:lpstr>
      <vt:lpstr>Computer Investigations</vt:lpstr>
      <vt:lpstr>What We See at OU</vt:lpstr>
      <vt:lpstr>Becoming a Professional</vt:lpstr>
      <vt:lpstr>Becoming a Professional (cont’d)</vt:lpstr>
      <vt:lpstr>Becoming a Professional (cont’d)</vt:lpstr>
      <vt:lpstr>Becoming a Professional (cont’d)</vt:lpstr>
      <vt:lpstr>Finding Your IT Job</vt:lpstr>
      <vt:lpstr>Finding Your IT Job (cont’d)</vt:lpstr>
      <vt:lpstr>Interviewing</vt:lpstr>
      <vt:lpstr>Starting Out</vt:lpstr>
      <vt:lpstr>Starting Out</vt:lpstr>
      <vt:lpstr>Thank you!</vt:lpstr>
    </vt:vector>
  </TitlesOfParts>
  <Company>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 Key</dc:creator>
  <cp:lastModifiedBy>Chris R. Mallow</cp:lastModifiedBy>
  <cp:revision>64</cp:revision>
  <dcterms:created xsi:type="dcterms:W3CDTF">2007-01-30T16:37:39Z</dcterms:created>
  <dcterms:modified xsi:type="dcterms:W3CDTF">2012-03-12T18:40:24Z</dcterms:modified>
</cp:coreProperties>
</file>