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Lst>
  <p:notesMasterIdLst>
    <p:notesMasterId r:id="rId41"/>
  </p:notesMasterIdLst>
  <p:handoutMasterIdLst>
    <p:handoutMasterId r:id="rId42"/>
  </p:handoutMasterIdLst>
  <p:sldIdLst>
    <p:sldId id="719" r:id="rId2"/>
    <p:sldId id="783" r:id="rId3"/>
    <p:sldId id="784" r:id="rId4"/>
    <p:sldId id="785" r:id="rId5"/>
    <p:sldId id="786" r:id="rId6"/>
    <p:sldId id="787" r:id="rId7"/>
    <p:sldId id="788" r:id="rId8"/>
    <p:sldId id="789" r:id="rId9"/>
    <p:sldId id="790" r:id="rId10"/>
    <p:sldId id="791" r:id="rId11"/>
    <p:sldId id="792" r:id="rId12"/>
    <p:sldId id="793" r:id="rId13"/>
    <p:sldId id="794" r:id="rId14"/>
    <p:sldId id="795" r:id="rId15"/>
    <p:sldId id="796" r:id="rId16"/>
    <p:sldId id="797" r:id="rId17"/>
    <p:sldId id="798" r:id="rId18"/>
    <p:sldId id="799" r:id="rId19"/>
    <p:sldId id="800" r:id="rId20"/>
    <p:sldId id="801" r:id="rId21"/>
    <p:sldId id="802" r:id="rId22"/>
    <p:sldId id="803" r:id="rId23"/>
    <p:sldId id="804" r:id="rId24"/>
    <p:sldId id="805" r:id="rId25"/>
    <p:sldId id="806" r:id="rId26"/>
    <p:sldId id="807" r:id="rId27"/>
    <p:sldId id="808" r:id="rId28"/>
    <p:sldId id="809" r:id="rId29"/>
    <p:sldId id="810" r:id="rId30"/>
    <p:sldId id="811" r:id="rId31"/>
    <p:sldId id="812" r:id="rId32"/>
    <p:sldId id="813" r:id="rId33"/>
    <p:sldId id="814" r:id="rId34"/>
    <p:sldId id="815" r:id="rId35"/>
    <p:sldId id="816" r:id="rId36"/>
    <p:sldId id="817" r:id="rId37"/>
    <p:sldId id="818" r:id="rId38"/>
    <p:sldId id="819" r:id="rId39"/>
    <p:sldId id="820" r:id="rId40"/>
  </p:sldIdLst>
  <p:sldSz cx="9144000" cy="6858000" type="screen4x3"/>
  <p:notesSz cx="7010400" cy="9296400"/>
  <p:custDataLst>
    <p:tags r:id="rId43"/>
  </p:custDataLst>
  <p:defaultTextStyle>
    <a:defPPr>
      <a:defRPr lang="en-US"/>
    </a:defPPr>
    <a:lvl1pPr algn="r" rtl="0" fontAlgn="base">
      <a:spcBef>
        <a:spcPct val="0"/>
      </a:spcBef>
      <a:spcAft>
        <a:spcPct val="0"/>
      </a:spcAft>
      <a:defRPr kern="1200">
        <a:solidFill>
          <a:schemeClr val="tx1"/>
        </a:solidFill>
        <a:latin typeface="Times New Roman" charset="0"/>
        <a:ea typeface="ＭＳ Ｐゴシック" charset="-128"/>
        <a:cs typeface="+mn-cs"/>
      </a:defRPr>
    </a:lvl1pPr>
    <a:lvl2pPr marL="457200" algn="r" rtl="0" fontAlgn="base">
      <a:spcBef>
        <a:spcPct val="0"/>
      </a:spcBef>
      <a:spcAft>
        <a:spcPct val="0"/>
      </a:spcAft>
      <a:defRPr kern="1200">
        <a:solidFill>
          <a:schemeClr val="tx1"/>
        </a:solidFill>
        <a:latin typeface="Times New Roman" charset="0"/>
        <a:ea typeface="ＭＳ Ｐゴシック" charset="-128"/>
        <a:cs typeface="+mn-cs"/>
      </a:defRPr>
    </a:lvl2pPr>
    <a:lvl3pPr marL="914400" algn="r" rtl="0" fontAlgn="base">
      <a:spcBef>
        <a:spcPct val="0"/>
      </a:spcBef>
      <a:spcAft>
        <a:spcPct val="0"/>
      </a:spcAft>
      <a:defRPr kern="1200">
        <a:solidFill>
          <a:schemeClr val="tx1"/>
        </a:solidFill>
        <a:latin typeface="Times New Roman" charset="0"/>
        <a:ea typeface="ＭＳ Ｐゴシック" charset="-128"/>
        <a:cs typeface="+mn-cs"/>
      </a:defRPr>
    </a:lvl3pPr>
    <a:lvl4pPr marL="1371600" algn="r" rtl="0" fontAlgn="base">
      <a:spcBef>
        <a:spcPct val="0"/>
      </a:spcBef>
      <a:spcAft>
        <a:spcPct val="0"/>
      </a:spcAft>
      <a:defRPr kern="1200">
        <a:solidFill>
          <a:schemeClr val="tx1"/>
        </a:solidFill>
        <a:latin typeface="Times New Roman" charset="0"/>
        <a:ea typeface="ＭＳ Ｐゴシック" charset="-128"/>
        <a:cs typeface="+mn-cs"/>
      </a:defRPr>
    </a:lvl4pPr>
    <a:lvl5pPr marL="1828800" algn="r" rtl="0" fontAlgn="base">
      <a:spcBef>
        <a:spcPct val="0"/>
      </a:spcBef>
      <a:spcAft>
        <a:spcPct val="0"/>
      </a:spcAft>
      <a:defRPr kern="1200">
        <a:solidFill>
          <a:schemeClr val="tx1"/>
        </a:solidFill>
        <a:latin typeface="Times New Roman" charset="0"/>
        <a:ea typeface="ＭＳ Ｐゴシック" charset="-128"/>
        <a:cs typeface="+mn-cs"/>
      </a:defRPr>
    </a:lvl5pPr>
    <a:lvl6pPr marL="2286000" algn="l" defTabSz="914400" rtl="0" eaLnBrk="1" latinLnBrk="0" hangingPunct="1">
      <a:defRPr kern="1200">
        <a:solidFill>
          <a:schemeClr val="tx1"/>
        </a:solidFill>
        <a:latin typeface="Times New Roman" charset="0"/>
        <a:ea typeface="ＭＳ Ｐゴシック" charset="-128"/>
        <a:cs typeface="+mn-cs"/>
      </a:defRPr>
    </a:lvl6pPr>
    <a:lvl7pPr marL="2743200" algn="l" defTabSz="914400" rtl="0" eaLnBrk="1" latinLnBrk="0" hangingPunct="1">
      <a:defRPr kern="1200">
        <a:solidFill>
          <a:schemeClr val="tx1"/>
        </a:solidFill>
        <a:latin typeface="Times New Roman" charset="0"/>
        <a:ea typeface="ＭＳ Ｐゴシック" charset="-128"/>
        <a:cs typeface="+mn-cs"/>
      </a:defRPr>
    </a:lvl7pPr>
    <a:lvl8pPr marL="3200400" algn="l" defTabSz="914400" rtl="0" eaLnBrk="1" latinLnBrk="0" hangingPunct="1">
      <a:defRPr kern="1200">
        <a:solidFill>
          <a:schemeClr val="tx1"/>
        </a:solidFill>
        <a:latin typeface="Times New Roman" charset="0"/>
        <a:ea typeface="ＭＳ Ｐゴシック" charset="-128"/>
        <a:cs typeface="+mn-cs"/>
      </a:defRPr>
    </a:lvl8pPr>
    <a:lvl9pPr marL="3657600" algn="l" defTabSz="914400" rtl="0" eaLnBrk="1" latinLnBrk="0" hangingPunct="1">
      <a:defRPr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CCFF"/>
    <a:srgbClr val="CC99FF"/>
    <a:srgbClr val="800080"/>
    <a:srgbClr val="CC6600"/>
    <a:srgbClr val="008000"/>
    <a:srgbClr val="00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39086" autoAdjust="0"/>
  </p:normalViewPr>
  <p:slideViewPr>
    <p:cSldViewPr>
      <p:cViewPr varScale="1">
        <p:scale>
          <a:sx n="39" d="100"/>
          <a:sy n="39" d="100"/>
        </p:scale>
        <p:origin x="-36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DB536-0032-4F6C-9BB1-6EEAFF4D7DA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7C63B30-8EAD-4E82-BA37-92DA22B619B6}">
      <dgm:prSet custT="1">
        <dgm:style>
          <a:lnRef idx="1">
            <a:schemeClr val="dk1"/>
          </a:lnRef>
          <a:fillRef idx="2">
            <a:schemeClr val="dk1"/>
          </a:fillRef>
          <a:effectRef idx="1">
            <a:schemeClr val="dk1"/>
          </a:effectRef>
          <a:fontRef idx="minor">
            <a:schemeClr val="dk1"/>
          </a:fontRef>
        </dgm:style>
      </dgm:prSet>
      <dgm:spPr/>
      <dgm:t>
        <a:bodyPr/>
        <a:lstStyle/>
        <a:p>
          <a:pPr rtl="0"/>
          <a:r>
            <a:rPr lang="en-US" sz="1600" b="1" i="0" dirty="0" smtClean="0">
              <a:solidFill>
                <a:srgbClr val="C00000"/>
              </a:solidFill>
              <a:latin typeface="Arial" pitchFamily="34" charset="0"/>
              <a:cs typeface="Arial" pitchFamily="34" charset="0"/>
            </a:rPr>
            <a:t>Oklahoma IT Mentorship Program</a:t>
          </a:r>
          <a:br>
            <a:rPr lang="en-US" sz="1600" b="1" i="0" dirty="0" smtClean="0">
              <a:solidFill>
                <a:srgbClr val="C00000"/>
              </a:solidFill>
              <a:latin typeface="Arial" pitchFamily="34" charset="0"/>
              <a:cs typeface="Arial" pitchFamily="34" charset="0"/>
            </a:rPr>
          </a:br>
          <a:endParaRPr lang="en-US" sz="1600" i="0" dirty="0">
            <a:solidFill>
              <a:srgbClr val="C00000"/>
            </a:solidFill>
            <a:latin typeface="Arial" pitchFamily="34" charset="0"/>
            <a:cs typeface="Arial" pitchFamily="34" charset="0"/>
          </a:endParaRPr>
        </a:p>
      </dgm:t>
    </dgm:pt>
    <dgm:pt modelId="{83CFA27C-93B2-4A11-9E46-A3D3C671DC9E}" type="parTrans" cxnId="{7CA6B349-4D1B-4FAC-850B-7A8DF1EA33FC}">
      <dgm:prSet/>
      <dgm:spPr/>
      <dgm:t>
        <a:bodyPr/>
        <a:lstStyle/>
        <a:p>
          <a:endParaRPr lang="en-US">
            <a:latin typeface="Arial" pitchFamily="34" charset="0"/>
            <a:cs typeface="Arial" pitchFamily="34" charset="0"/>
          </a:endParaRPr>
        </a:p>
      </dgm:t>
    </dgm:pt>
    <dgm:pt modelId="{7987858B-35B9-4B55-9694-BA9DBFDF4B7D}" type="sibTrans" cxnId="{7CA6B349-4D1B-4FAC-850B-7A8DF1EA33FC}">
      <dgm:prSet/>
      <dgm:spPr/>
      <dgm:t>
        <a:bodyPr/>
        <a:lstStyle/>
        <a:p>
          <a:endParaRPr lang="en-US">
            <a:latin typeface="Arial" pitchFamily="34" charset="0"/>
            <a:cs typeface="Arial" pitchFamily="34" charset="0"/>
          </a:endParaRPr>
        </a:p>
      </dgm:t>
    </dgm:pt>
    <dgm:pt modelId="{4775FA4D-9623-4444-892B-BFF021A7F740}">
      <dgm:prSet custT="1">
        <dgm:style>
          <a:lnRef idx="1">
            <a:schemeClr val="dk1"/>
          </a:lnRef>
          <a:fillRef idx="2">
            <a:schemeClr val="dk1"/>
          </a:fillRef>
          <a:effectRef idx="1">
            <a:schemeClr val="dk1"/>
          </a:effectRef>
          <a:fontRef idx="minor">
            <a:schemeClr val="dk1"/>
          </a:fontRef>
        </dgm:style>
      </dgm:prSet>
      <dgm:spPr/>
      <dgm:t>
        <a:bodyPr/>
        <a:lstStyle/>
        <a:p>
          <a:pPr rtl="0"/>
          <a:r>
            <a:rPr lang="en-US" sz="1200" b="1" dirty="0" smtClean="0">
              <a:solidFill>
                <a:srgbClr val="C00000"/>
              </a:solidFill>
              <a:latin typeface="Arial" pitchFamily="34" charset="0"/>
              <a:cs typeface="Arial" pitchFamily="34" charset="0"/>
            </a:rPr>
            <a:t>“A Day in the life of a Security Professional”</a:t>
          </a:r>
          <a:endParaRPr lang="en-US" sz="1200" dirty="0">
            <a:solidFill>
              <a:srgbClr val="C00000"/>
            </a:solidFill>
            <a:latin typeface="Arial" pitchFamily="34" charset="0"/>
            <a:cs typeface="Arial" pitchFamily="34" charset="0"/>
          </a:endParaRPr>
        </a:p>
      </dgm:t>
    </dgm:pt>
    <dgm:pt modelId="{29E73A28-3DEF-4B4B-A24A-0C00402B5011}" type="parTrans" cxnId="{C5258EB4-B75F-41CC-83C4-BF956682E90F}">
      <dgm:prSet/>
      <dgm:spPr/>
      <dgm:t>
        <a:bodyPr/>
        <a:lstStyle/>
        <a:p>
          <a:endParaRPr lang="en-US">
            <a:latin typeface="Arial" pitchFamily="34" charset="0"/>
            <a:cs typeface="Arial" pitchFamily="34" charset="0"/>
          </a:endParaRPr>
        </a:p>
      </dgm:t>
    </dgm:pt>
    <dgm:pt modelId="{EFBA2C5C-1EC4-4780-A533-E1DA22D953E9}" type="sibTrans" cxnId="{C5258EB4-B75F-41CC-83C4-BF956682E90F}">
      <dgm:prSet/>
      <dgm:spPr/>
      <dgm:t>
        <a:bodyPr/>
        <a:lstStyle/>
        <a:p>
          <a:endParaRPr lang="en-US">
            <a:latin typeface="Arial" pitchFamily="34" charset="0"/>
            <a:cs typeface="Arial" pitchFamily="34" charset="0"/>
          </a:endParaRPr>
        </a:p>
      </dgm:t>
    </dgm:pt>
    <dgm:pt modelId="{CB7D5F21-5D80-4886-9BC6-0D6F1907E2CF}">
      <dgm:prSet custT="1">
        <dgm:style>
          <a:lnRef idx="1">
            <a:schemeClr val="dk1"/>
          </a:lnRef>
          <a:fillRef idx="2">
            <a:schemeClr val="dk1"/>
          </a:fillRef>
          <a:effectRef idx="1">
            <a:schemeClr val="dk1"/>
          </a:effectRef>
          <a:fontRef idx="minor">
            <a:schemeClr val="dk1"/>
          </a:fontRef>
        </dgm:style>
      </dgm:prSet>
      <dgm:spPr/>
      <dgm:t>
        <a:bodyPr/>
        <a:lstStyle/>
        <a:p>
          <a:pPr rtl="0"/>
          <a:r>
            <a:rPr lang="en-US" sz="1200" b="1" i="1" dirty="0" smtClean="0">
              <a:solidFill>
                <a:srgbClr val="C00000"/>
              </a:solidFill>
              <a:latin typeface="Arial" pitchFamily="34" charset="0"/>
              <a:cs typeface="Arial" pitchFamily="34" charset="0"/>
            </a:rPr>
            <a:t>Cameron University</a:t>
          </a:r>
        </a:p>
        <a:p>
          <a:pPr rtl="0"/>
          <a:r>
            <a:rPr lang="en-US" sz="1200" b="1" i="1" dirty="0" smtClean="0">
              <a:solidFill>
                <a:srgbClr val="C00000"/>
              </a:solidFill>
              <a:latin typeface="Arial" pitchFamily="34" charset="0"/>
              <a:cs typeface="Arial" pitchFamily="34" charset="0"/>
            </a:rPr>
            <a:t>April 12, 2012</a:t>
          </a:r>
          <a:endParaRPr lang="en-US" sz="1200" i="1" dirty="0">
            <a:solidFill>
              <a:srgbClr val="C00000"/>
            </a:solidFill>
            <a:latin typeface="Arial" pitchFamily="34" charset="0"/>
            <a:cs typeface="Arial" pitchFamily="34" charset="0"/>
          </a:endParaRPr>
        </a:p>
      </dgm:t>
    </dgm:pt>
    <dgm:pt modelId="{28B73EC3-1102-42C1-AC5A-8DCF93800FC0}" type="parTrans" cxnId="{1018A870-25CC-4967-9D21-3E97866A720F}">
      <dgm:prSet/>
      <dgm:spPr/>
      <dgm:t>
        <a:bodyPr/>
        <a:lstStyle/>
        <a:p>
          <a:endParaRPr lang="en-US">
            <a:latin typeface="Arial" pitchFamily="34" charset="0"/>
            <a:cs typeface="Arial" pitchFamily="34" charset="0"/>
          </a:endParaRPr>
        </a:p>
      </dgm:t>
    </dgm:pt>
    <dgm:pt modelId="{ECB08B69-D39A-4BE5-8DC2-C51B5D1AB98E}" type="sibTrans" cxnId="{1018A870-25CC-4967-9D21-3E97866A720F}">
      <dgm:prSet/>
      <dgm:spPr/>
      <dgm:t>
        <a:bodyPr/>
        <a:lstStyle/>
        <a:p>
          <a:endParaRPr lang="en-US">
            <a:latin typeface="Arial" pitchFamily="34" charset="0"/>
            <a:cs typeface="Arial" pitchFamily="34" charset="0"/>
          </a:endParaRPr>
        </a:p>
      </dgm:t>
    </dgm:pt>
    <dgm:pt modelId="{6750B251-1DC9-4C16-AE15-201BD2A0A2BE}" type="pres">
      <dgm:prSet presAssocID="{1A8DB536-0032-4F6C-9BB1-6EEAFF4D7DA6}" presName="compositeShape" presStyleCnt="0">
        <dgm:presLayoutVars>
          <dgm:dir/>
          <dgm:resizeHandles/>
        </dgm:presLayoutVars>
      </dgm:prSet>
      <dgm:spPr/>
      <dgm:t>
        <a:bodyPr/>
        <a:lstStyle/>
        <a:p>
          <a:endParaRPr lang="en-US"/>
        </a:p>
      </dgm:t>
    </dgm:pt>
    <dgm:pt modelId="{EB327FE7-8D98-4CE4-ACAD-45634CBAC8FD}" type="pres">
      <dgm:prSet presAssocID="{1A8DB536-0032-4F6C-9BB1-6EEAFF4D7DA6}" presName="pyramid" presStyleLbl="node1" presStyleIdx="0" presStyleCnt="1" custLinFactNeighborX="8623">
        <dgm:style>
          <a:lnRef idx="0">
            <a:schemeClr val="accent4"/>
          </a:lnRef>
          <a:fillRef idx="3">
            <a:schemeClr val="accent4"/>
          </a:fillRef>
          <a:effectRef idx="3">
            <a:schemeClr val="accent4"/>
          </a:effectRef>
          <a:fontRef idx="minor">
            <a:schemeClr val="lt1"/>
          </a:fontRef>
        </dgm:style>
      </dgm:prSet>
      <dgm:spPr/>
    </dgm:pt>
    <dgm:pt modelId="{3612AB46-7400-4D9E-860C-73D4647DF71C}" type="pres">
      <dgm:prSet presAssocID="{1A8DB536-0032-4F6C-9BB1-6EEAFF4D7DA6}" presName="theList" presStyleCnt="0"/>
      <dgm:spPr/>
    </dgm:pt>
    <dgm:pt modelId="{61ED78A9-05A5-4236-B8E0-555A83FC5196}" type="pres">
      <dgm:prSet presAssocID="{97C63B30-8EAD-4E82-BA37-92DA22B619B6}" presName="aNode" presStyleLbl="fgAcc1" presStyleIdx="0" presStyleCnt="3" custLinFactNeighborX="13265">
        <dgm:presLayoutVars>
          <dgm:bulletEnabled val="1"/>
        </dgm:presLayoutVars>
      </dgm:prSet>
      <dgm:spPr/>
      <dgm:t>
        <a:bodyPr/>
        <a:lstStyle/>
        <a:p>
          <a:endParaRPr lang="en-US"/>
        </a:p>
      </dgm:t>
    </dgm:pt>
    <dgm:pt modelId="{1194DB34-7B02-41D5-AC11-D0B7CA6DF482}" type="pres">
      <dgm:prSet presAssocID="{97C63B30-8EAD-4E82-BA37-92DA22B619B6}" presName="aSpace" presStyleCnt="0"/>
      <dgm:spPr/>
    </dgm:pt>
    <dgm:pt modelId="{53271271-DC34-4A10-918B-2266E6A51479}" type="pres">
      <dgm:prSet presAssocID="{4775FA4D-9623-4444-892B-BFF021A7F740}" presName="aNode" presStyleLbl="fgAcc1" presStyleIdx="1" presStyleCnt="3" custLinFactNeighborX="13265">
        <dgm:presLayoutVars>
          <dgm:bulletEnabled val="1"/>
        </dgm:presLayoutVars>
      </dgm:prSet>
      <dgm:spPr/>
      <dgm:t>
        <a:bodyPr/>
        <a:lstStyle/>
        <a:p>
          <a:endParaRPr lang="en-US"/>
        </a:p>
      </dgm:t>
    </dgm:pt>
    <dgm:pt modelId="{3316217C-7210-4432-9066-E36875EF3EDE}" type="pres">
      <dgm:prSet presAssocID="{4775FA4D-9623-4444-892B-BFF021A7F740}" presName="aSpace" presStyleCnt="0"/>
      <dgm:spPr/>
    </dgm:pt>
    <dgm:pt modelId="{4E41AAE6-6486-47E7-BEF8-546AD07F240E}" type="pres">
      <dgm:prSet presAssocID="{CB7D5F21-5D80-4886-9BC6-0D6F1907E2CF}" presName="aNode" presStyleLbl="fgAcc1" presStyleIdx="2" presStyleCnt="3" custLinFactNeighborX="13265">
        <dgm:presLayoutVars>
          <dgm:bulletEnabled val="1"/>
        </dgm:presLayoutVars>
      </dgm:prSet>
      <dgm:spPr/>
      <dgm:t>
        <a:bodyPr/>
        <a:lstStyle/>
        <a:p>
          <a:endParaRPr lang="en-US"/>
        </a:p>
      </dgm:t>
    </dgm:pt>
    <dgm:pt modelId="{0D0D48D1-BB8E-4D4E-BB54-49BC4CEC86C7}" type="pres">
      <dgm:prSet presAssocID="{CB7D5F21-5D80-4886-9BC6-0D6F1907E2CF}" presName="aSpace" presStyleCnt="0"/>
      <dgm:spPr/>
    </dgm:pt>
  </dgm:ptLst>
  <dgm:cxnLst>
    <dgm:cxn modelId="{5692B1BA-7BDB-4B29-976A-18C4DBEABCEB}" type="presOf" srcId="{1A8DB536-0032-4F6C-9BB1-6EEAFF4D7DA6}" destId="{6750B251-1DC9-4C16-AE15-201BD2A0A2BE}" srcOrd="0" destOrd="0" presId="urn:microsoft.com/office/officeart/2005/8/layout/pyramid2"/>
    <dgm:cxn modelId="{84C80034-E1EE-4277-A32A-6934CB627250}" type="presOf" srcId="{4775FA4D-9623-4444-892B-BFF021A7F740}" destId="{53271271-DC34-4A10-918B-2266E6A51479}" srcOrd="0" destOrd="0" presId="urn:microsoft.com/office/officeart/2005/8/layout/pyramid2"/>
    <dgm:cxn modelId="{7CA6B349-4D1B-4FAC-850B-7A8DF1EA33FC}" srcId="{1A8DB536-0032-4F6C-9BB1-6EEAFF4D7DA6}" destId="{97C63B30-8EAD-4E82-BA37-92DA22B619B6}" srcOrd="0" destOrd="0" parTransId="{83CFA27C-93B2-4A11-9E46-A3D3C671DC9E}" sibTransId="{7987858B-35B9-4B55-9694-BA9DBFDF4B7D}"/>
    <dgm:cxn modelId="{2B103D2A-A852-4C53-806C-5195B2E36074}" type="presOf" srcId="{CB7D5F21-5D80-4886-9BC6-0D6F1907E2CF}" destId="{4E41AAE6-6486-47E7-BEF8-546AD07F240E}" srcOrd="0" destOrd="0" presId="urn:microsoft.com/office/officeart/2005/8/layout/pyramid2"/>
    <dgm:cxn modelId="{C5258EB4-B75F-41CC-83C4-BF956682E90F}" srcId="{1A8DB536-0032-4F6C-9BB1-6EEAFF4D7DA6}" destId="{4775FA4D-9623-4444-892B-BFF021A7F740}" srcOrd="1" destOrd="0" parTransId="{29E73A28-3DEF-4B4B-A24A-0C00402B5011}" sibTransId="{EFBA2C5C-1EC4-4780-A533-E1DA22D953E9}"/>
    <dgm:cxn modelId="{1018A870-25CC-4967-9D21-3E97866A720F}" srcId="{1A8DB536-0032-4F6C-9BB1-6EEAFF4D7DA6}" destId="{CB7D5F21-5D80-4886-9BC6-0D6F1907E2CF}" srcOrd="2" destOrd="0" parTransId="{28B73EC3-1102-42C1-AC5A-8DCF93800FC0}" sibTransId="{ECB08B69-D39A-4BE5-8DC2-C51B5D1AB98E}"/>
    <dgm:cxn modelId="{42387CB8-0544-4F39-8880-B2F9594B2875}" type="presOf" srcId="{97C63B30-8EAD-4E82-BA37-92DA22B619B6}" destId="{61ED78A9-05A5-4236-B8E0-555A83FC5196}" srcOrd="0" destOrd="0" presId="urn:microsoft.com/office/officeart/2005/8/layout/pyramid2"/>
    <dgm:cxn modelId="{19C80972-C84B-4E1B-86AD-9BFA6398EB83}" type="presParOf" srcId="{6750B251-1DC9-4C16-AE15-201BD2A0A2BE}" destId="{EB327FE7-8D98-4CE4-ACAD-45634CBAC8FD}" srcOrd="0" destOrd="0" presId="urn:microsoft.com/office/officeart/2005/8/layout/pyramid2"/>
    <dgm:cxn modelId="{49B7B4DC-ADD3-4AD1-A133-0638B23DF1AD}" type="presParOf" srcId="{6750B251-1DC9-4C16-AE15-201BD2A0A2BE}" destId="{3612AB46-7400-4D9E-860C-73D4647DF71C}" srcOrd="1" destOrd="0" presId="urn:microsoft.com/office/officeart/2005/8/layout/pyramid2"/>
    <dgm:cxn modelId="{978F7B53-5D5A-41C9-9BB6-0AF966E4D610}" type="presParOf" srcId="{3612AB46-7400-4D9E-860C-73D4647DF71C}" destId="{61ED78A9-05A5-4236-B8E0-555A83FC5196}" srcOrd="0" destOrd="0" presId="urn:microsoft.com/office/officeart/2005/8/layout/pyramid2"/>
    <dgm:cxn modelId="{E785487B-14A9-4450-AE04-EEB94602C490}" type="presParOf" srcId="{3612AB46-7400-4D9E-860C-73D4647DF71C}" destId="{1194DB34-7B02-41D5-AC11-D0B7CA6DF482}" srcOrd="1" destOrd="0" presId="urn:microsoft.com/office/officeart/2005/8/layout/pyramid2"/>
    <dgm:cxn modelId="{1C50171E-430C-4E1F-A94A-011699431450}" type="presParOf" srcId="{3612AB46-7400-4D9E-860C-73D4647DF71C}" destId="{53271271-DC34-4A10-918B-2266E6A51479}" srcOrd="2" destOrd="0" presId="urn:microsoft.com/office/officeart/2005/8/layout/pyramid2"/>
    <dgm:cxn modelId="{D310B12B-DB14-4712-88D6-901C3619FABE}" type="presParOf" srcId="{3612AB46-7400-4D9E-860C-73D4647DF71C}" destId="{3316217C-7210-4432-9066-E36875EF3EDE}" srcOrd="3" destOrd="0" presId="urn:microsoft.com/office/officeart/2005/8/layout/pyramid2"/>
    <dgm:cxn modelId="{83E22938-C5DC-4AB3-A9D1-5DBFFD83A16F}" type="presParOf" srcId="{3612AB46-7400-4D9E-860C-73D4647DF71C}" destId="{4E41AAE6-6486-47E7-BEF8-546AD07F240E}" srcOrd="4" destOrd="0" presId="urn:microsoft.com/office/officeart/2005/8/layout/pyramid2"/>
    <dgm:cxn modelId="{73C7F3AC-A51A-4E32-930B-5076A0BD27A5}" type="presParOf" srcId="{3612AB46-7400-4D9E-860C-73D4647DF71C}" destId="{0D0D48D1-BB8E-4D4E-BB54-49BC4CEC86C7}"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7FE7-8D98-4CE4-ACAD-45634CBAC8FD}">
      <dsp:nvSpPr>
        <dsp:cNvPr id="0" name=""/>
        <dsp:cNvSpPr/>
      </dsp:nvSpPr>
      <dsp:spPr>
        <a:xfrm>
          <a:off x="2289830" y="0"/>
          <a:ext cx="3733800" cy="3733800"/>
        </a:xfrm>
        <a:prstGeom prst="triangle">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61ED78A9-05A5-4236-B8E0-555A83FC5196}">
      <dsp:nvSpPr>
        <dsp:cNvPr id="0" name=""/>
        <dsp:cNvSpPr/>
      </dsp:nvSpPr>
      <dsp:spPr>
        <a:xfrm>
          <a:off x="4156702" y="375385"/>
          <a:ext cx="2426970" cy="8838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kern="1200" dirty="0" smtClean="0">
              <a:solidFill>
                <a:srgbClr val="C00000"/>
              </a:solidFill>
              <a:latin typeface="Arial" pitchFamily="34" charset="0"/>
              <a:cs typeface="Arial" pitchFamily="34" charset="0"/>
            </a:rPr>
            <a:t>Oklahoma IT Mentorship Program</a:t>
          </a:r>
          <a:br>
            <a:rPr lang="en-US" sz="1600" b="1" i="0" kern="1200" dirty="0" smtClean="0">
              <a:solidFill>
                <a:srgbClr val="C00000"/>
              </a:solidFill>
              <a:latin typeface="Arial" pitchFamily="34" charset="0"/>
              <a:cs typeface="Arial" pitchFamily="34" charset="0"/>
            </a:rPr>
          </a:br>
          <a:endParaRPr lang="en-US" sz="1600" i="0" kern="1200" dirty="0">
            <a:solidFill>
              <a:srgbClr val="C00000"/>
            </a:solidFill>
            <a:latin typeface="Arial" pitchFamily="34" charset="0"/>
            <a:cs typeface="Arial" pitchFamily="34" charset="0"/>
          </a:endParaRPr>
        </a:p>
      </dsp:txBody>
      <dsp:txXfrm>
        <a:off x="4199848" y="418531"/>
        <a:ext cx="2340678" cy="797568"/>
      </dsp:txXfrm>
    </dsp:sp>
    <dsp:sp modelId="{53271271-DC34-4A10-918B-2266E6A51479}">
      <dsp:nvSpPr>
        <dsp:cNvPr id="0" name=""/>
        <dsp:cNvSpPr/>
      </dsp:nvSpPr>
      <dsp:spPr>
        <a:xfrm>
          <a:off x="4156702" y="1369728"/>
          <a:ext cx="2426970" cy="8838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“A Day in the life of a Security Professional”</a:t>
          </a:r>
          <a:endParaRPr lang="en-US" sz="1200" kern="1200" dirty="0">
            <a:solidFill>
              <a:srgbClr val="C00000"/>
            </a:solidFill>
            <a:latin typeface="Arial" pitchFamily="34" charset="0"/>
            <a:cs typeface="Arial" pitchFamily="34" charset="0"/>
          </a:endParaRPr>
        </a:p>
      </dsp:txBody>
      <dsp:txXfrm>
        <a:off x="4199848" y="1412874"/>
        <a:ext cx="2340678" cy="797568"/>
      </dsp:txXfrm>
    </dsp:sp>
    <dsp:sp modelId="{4E41AAE6-6486-47E7-BEF8-546AD07F240E}">
      <dsp:nvSpPr>
        <dsp:cNvPr id="0" name=""/>
        <dsp:cNvSpPr/>
      </dsp:nvSpPr>
      <dsp:spPr>
        <a:xfrm>
          <a:off x="4156702" y="2364071"/>
          <a:ext cx="2426970" cy="8838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i="1" kern="1200" dirty="0" smtClean="0">
              <a:solidFill>
                <a:srgbClr val="C00000"/>
              </a:solidFill>
              <a:latin typeface="Arial" pitchFamily="34" charset="0"/>
              <a:cs typeface="Arial" pitchFamily="34" charset="0"/>
            </a:rPr>
            <a:t>Cameron University</a:t>
          </a:r>
        </a:p>
        <a:p>
          <a:pPr lvl="0" algn="ctr" defTabSz="533400" rtl="0">
            <a:lnSpc>
              <a:spcPct val="90000"/>
            </a:lnSpc>
            <a:spcBef>
              <a:spcPct val="0"/>
            </a:spcBef>
            <a:spcAft>
              <a:spcPct val="35000"/>
            </a:spcAft>
          </a:pPr>
          <a:r>
            <a:rPr lang="en-US" sz="1200" b="1" i="1" kern="1200" dirty="0" smtClean="0">
              <a:solidFill>
                <a:srgbClr val="C00000"/>
              </a:solidFill>
              <a:latin typeface="Arial" pitchFamily="34" charset="0"/>
              <a:cs typeface="Arial" pitchFamily="34" charset="0"/>
            </a:rPr>
            <a:t>April 12, 2012</a:t>
          </a:r>
          <a:endParaRPr lang="en-US" sz="1200" i="1" kern="1200" dirty="0">
            <a:solidFill>
              <a:srgbClr val="C00000"/>
            </a:solidFill>
            <a:latin typeface="Arial" pitchFamily="34" charset="0"/>
            <a:cs typeface="Arial" pitchFamily="34" charset="0"/>
          </a:endParaRPr>
        </a:p>
      </dsp:txBody>
      <dsp:txXfrm>
        <a:off x="4199848" y="2407217"/>
        <a:ext cx="2340678" cy="7975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ea typeface="+mn-ea"/>
              </a:defRPr>
            </a:lvl1pPr>
          </a:lstStyle>
          <a:p>
            <a:pPr>
              <a:defRPr/>
            </a:pPr>
            <a:endParaRPr lang="en-US"/>
          </a:p>
        </p:txBody>
      </p:sp>
      <p:sp>
        <p:nvSpPr>
          <p:cNvPr id="4198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4198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ea typeface="+mn-ea"/>
              </a:defRPr>
            </a:lvl1pPr>
          </a:lstStyle>
          <a:p>
            <a:pPr>
              <a:defRPr/>
            </a:pPr>
            <a:endParaRPr lang="en-US"/>
          </a:p>
        </p:txBody>
      </p:sp>
      <p:sp>
        <p:nvSpPr>
          <p:cNvPr id="4198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fld id="{36F53ACC-4942-4CB3-9A3C-59A205D51DA8}" type="slidenum">
              <a:rPr lang="en-US"/>
              <a:pPr/>
              <a:t>‹#›</a:t>
            </a:fld>
            <a:endParaRPr lang="en-US"/>
          </a:p>
        </p:txBody>
      </p:sp>
    </p:spTree>
    <p:extLst>
      <p:ext uri="{BB962C8B-B14F-4D97-AF65-F5344CB8AC3E}">
        <p14:creationId xmlns:p14="http://schemas.microsoft.com/office/powerpoint/2010/main" val="286512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ea typeface="+mn-ea"/>
              </a:defRPr>
            </a:lvl1pPr>
          </a:lstStyle>
          <a:p>
            <a:pPr>
              <a:defRPr/>
            </a:pPr>
            <a:endParaRPr lang="en-US"/>
          </a:p>
        </p:txBody>
      </p:sp>
      <p:sp>
        <p:nvSpPr>
          <p:cNvPr id="3993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ea typeface="+mn-ea"/>
              </a:defRPr>
            </a:lvl1pPr>
          </a:lstStyle>
          <a:p>
            <a:pPr>
              <a:defRPr/>
            </a:pPr>
            <a:endParaRPr lang="en-US"/>
          </a:p>
        </p:txBody>
      </p:sp>
      <p:sp>
        <p:nvSpPr>
          <p:cNvPr id="3994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fld id="{083E5192-70A0-4A25-A6AB-1366C605EFD2}" type="slidenum">
              <a:rPr lang="en-US"/>
              <a:pPr/>
              <a:t>‹#›</a:t>
            </a:fld>
            <a:endParaRPr lang="en-US"/>
          </a:p>
        </p:txBody>
      </p:sp>
    </p:spTree>
    <p:extLst>
      <p:ext uri="{BB962C8B-B14F-4D97-AF65-F5344CB8AC3E}">
        <p14:creationId xmlns:p14="http://schemas.microsoft.com/office/powerpoint/2010/main" val="2838649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a:t>
            </a:fld>
            <a:endParaRPr lang="en-US"/>
          </a:p>
        </p:txBody>
      </p:sp>
    </p:spTree>
    <p:extLst>
      <p:ext uri="{BB962C8B-B14F-4D97-AF65-F5344CB8AC3E}">
        <p14:creationId xmlns:p14="http://schemas.microsoft.com/office/powerpoint/2010/main" val="288848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10</a:t>
            </a:fld>
            <a:endParaRPr lang="en-US"/>
          </a:p>
        </p:txBody>
      </p:sp>
    </p:spTree>
    <p:extLst>
      <p:ext uri="{BB962C8B-B14F-4D97-AF65-F5344CB8AC3E}">
        <p14:creationId xmlns:p14="http://schemas.microsoft.com/office/powerpoint/2010/main" val="353045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DED47-DF85-4F1A-8E46-4AD35742FB6F}" type="slidenum">
              <a:rPr lang="en-US" smtClean="0"/>
              <a:pPr>
                <a:defRPr/>
              </a:pPr>
              <a:t>11</a:t>
            </a:fld>
            <a:endParaRPr lang="en-US"/>
          </a:p>
        </p:txBody>
      </p:sp>
    </p:spTree>
    <p:extLst>
      <p:ext uri="{BB962C8B-B14F-4D97-AF65-F5344CB8AC3E}">
        <p14:creationId xmlns:p14="http://schemas.microsoft.com/office/powerpoint/2010/main" val="256885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12</a:t>
            </a:fld>
            <a:endParaRPr lang="en-US"/>
          </a:p>
        </p:txBody>
      </p:sp>
    </p:spTree>
    <p:extLst>
      <p:ext uri="{BB962C8B-B14F-4D97-AF65-F5344CB8AC3E}">
        <p14:creationId xmlns:p14="http://schemas.microsoft.com/office/powerpoint/2010/main" val="197090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13</a:t>
            </a:fld>
            <a:endParaRPr lang="en-US"/>
          </a:p>
        </p:txBody>
      </p:sp>
    </p:spTree>
    <p:extLst>
      <p:ext uri="{BB962C8B-B14F-4D97-AF65-F5344CB8AC3E}">
        <p14:creationId xmlns:p14="http://schemas.microsoft.com/office/powerpoint/2010/main" val="418257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14</a:t>
            </a:fld>
            <a:endParaRPr lang="en-US"/>
          </a:p>
        </p:txBody>
      </p:sp>
    </p:spTree>
    <p:extLst>
      <p:ext uri="{BB962C8B-B14F-4D97-AF65-F5344CB8AC3E}">
        <p14:creationId xmlns:p14="http://schemas.microsoft.com/office/powerpoint/2010/main" val="100807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buFontTx/>
              <a:buNone/>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7547" indent="-287517" eaLnBrk="0" hangingPunct="0">
              <a:defRPr>
                <a:solidFill>
                  <a:schemeClr val="tx1"/>
                </a:solidFill>
                <a:latin typeface="Arial" charset="0"/>
              </a:defRPr>
            </a:lvl2pPr>
            <a:lvl3pPr marL="1150071" indent="-230015" eaLnBrk="0" hangingPunct="0">
              <a:defRPr>
                <a:solidFill>
                  <a:schemeClr val="tx1"/>
                </a:solidFill>
                <a:latin typeface="Arial" charset="0"/>
              </a:defRPr>
            </a:lvl3pPr>
            <a:lvl4pPr marL="1610099" indent="-230015" eaLnBrk="0" hangingPunct="0">
              <a:defRPr>
                <a:solidFill>
                  <a:schemeClr val="tx1"/>
                </a:solidFill>
                <a:latin typeface="Arial" charset="0"/>
              </a:defRPr>
            </a:lvl4pPr>
            <a:lvl5pPr marL="2070127" indent="-230015" eaLnBrk="0" hangingPunct="0">
              <a:defRPr>
                <a:solidFill>
                  <a:schemeClr val="tx1"/>
                </a:solidFill>
                <a:latin typeface="Arial" charset="0"/>
              </a:defRPr>
            </a:lvl5pPr>
            <a:lvl6pPr marL="2530156" indent="-230015" eaLnBrk="0" fontAlgn="base" hangingPunct="0">
              <a:spcBef>
                <a:spcPct val="0"/>
              </a:spcBef>
              <a:spcAft>
                <a:spcPct val="0"/>
              </a:spcAft>
              <a:defRPr>
                <a:solidFill>
                  <a:schemeClr val="tx1"/>
                </a:solidFill>
                <a:latin typeface="Arial" charset="0"/>
              </a:defRPr>
            </a:lvl6pPr>
            <a:lvl7pPr marL="2990184" indent="-230015" eaLnBrk="0" fontAlgn="base" hangingPunct="0">
              <a:spcBef>
                <a:spcPct val="0"/>
              </a:spcBef>
              <a:spcAft>
                <a:spcPct val="0"/>
              </a:spcAft>
              <a:defRPr>
                <a:solidFill>
                  <a:schemeClr val="tx1"/>
                </a:solidFill>
                <a:latin typeface="Arial" charset="0"/>
              </a:defRPr>
            </a:lvl7pPr>
            <a:lvl8pPr marL="3450212" indent="-230015" eaLnBrk="0" fontAlgn="base" hangingPunct="0">
              <a:spcBef>
                <a:spcPct val="0"/>
              </a:spcBef>
              <a:spcAft>
                <a:spcPct val="0"/>
              </a:spcAft>
              <a:defRPr>
                <a:solidFill>
                  <a:schemeClr val="tx1"/>
                </a:solidFill>
                <a:latin typeface="Arial" charset="0"/>
              </a:defRPr>
            </a:lvl8pPr>
            <a:lvl9pPr marL="3910240" indent="-230015" eaLnBrk="0" fontAlgn="base" hangingPunct="0">
              <a:spcBef>
                <a:spcPct val="0"/>
              </a:spcBef>
              <a:spcAft>
                <a:spcPct val="0"/>
              </a:spcAft>
              <a:defRPr>
                <a:solidFill>
                  <a:schemeClr val="tx1"/>
                </a:solidFill>
                <a:latin typeface="Arial" charset="0"/>
              </a:defRPr>
            </a:lvl9pPr>
          </a:lstStyle>
          <a:p>
            <a:pPr eaLnBrk="1" hangingPunct="1"/>
            <a:fld id="{1F76944C-9FA5-409A-ACBC-FB07BDE47C7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3DED47-DF85-4F1A-8E46-4AD35742FB6F}" type="slidenum">
              <a:rPr lang="en-US" smtClean="0"/>
              <a:pPr>
                <a:defRPr/>
              </a:pPr>
              <a:t>16</a:t>
            </a:fld>
            <a:endParaRPr lang="en-US"/>
          </a:p>
        </p:txBody>
      </p:sp>
    </p:spTree>
    <p:extLst>
      <p:ext uri="{BB962C8B-B14F-4D97-AF65-F5344CB8AC3E}">
        <p14:creationId xmlns:p14="http://schemas.microsoft.com/office/powerpoint/2010/main" val="256885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0" i="0" u="none" dirty="0">
              <a:solidFill>
                <a:srgbClr val="FF0000"/>
              </a:solidFill>
            </a:endParaRPr>
          </a:p>
        </p:txBody>
      </p:sp>
      <p:sp>
        <p:nvSpPr>
          <p:cNvPr id="4" name="Slide Number Placeholder 3"/>
          <p:cNvSpPr>
            <a:spLocks noGrp="1"/>
          </p:cNvSpPr>
          <p:nvPr>
            <p:ph type="sldNum" sz="quarter" idx="10"/>
          </p:nvPr>
        </p:nvSpPr>
        <p:spPr/>
        <p:txBody>
          <a:bodyPr/>
          <a:lstStyle/>
          <a:p>
            <a:fld id="{083E5192-70A0-4A25-A6AB-1366C605EFD2}" type="slidenum">
              <a:rPr lang="en-US" smtClean="0"/>
              <a:pPr/>
              <a:t>17</a:t>
            </a:fld>
            <a:endParaRPr lang="en-US"/>
          </a:p>
        </p:txBody>
      </p:sp>
    </p:spTree>
    <p:extLst>
      <p:ext uri="{BB962C8B-B14F-4D97-AF65-F5344CB8AC3E}">
        <p14:creationId xmlns:p14="http://schemas.microsoft.com/office/powerpoint/2010/main" val="234335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18</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19</a:t>
            </a:fld>
            <a:endParaRPr lang="en-US"/>
          </a:p>
        </p:txBody>
      </p:sp>
    </p:spTree>
    <p:extLst>
      <p:ext uri="{BB962C8B-B14F-4D97-AF65-F5344CB8AC3E}">
        <p14:creationId xmlns:p14="http://schemas.microsoft.com/office/powerpoint/2010/main" val="22973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3E5192-70A0-4A25-A6AB-1366C605EFD2}" type="slidenum">
              <a:rPr lang="en-US" smtClean="0"/>
              <a:pPr/>
              <a:t>2</a:t>
            </a:fld>
            <a:endParaRPr lang="en-US"/>
          </a:p>
        </p:txBody>
      </p:sp>
    </p:spTree>
    <p:extLst>
      <p:ext uri="{BB962C8B-B14F-4D97-AF65-F5344CB8AC3E}">
        <p14:creationId xmlns:p14="http://schemas.microsoft.com/office/powerpoint/2010/main" val="360288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20</a:t>
            </a:fld>
            <a:endParaRPr lang="en-US"/>
          </a:p>
        </p:txBody>
      </p:sp>
    </p:spTree>
    <p:extLst>
      <p:ext uri="{BB962C8B-B14F-4D97-AF65-F5344CB8AC3E}">
        <p14:creationId xmlns:p14="http://schemas.microsoft.com/office/powerpoint/2010/main" val="1752270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21</a:t>
            </a:fld>
            <a:endParaRPr lang="en-US"/>
          </a:p>
        </p:txBody>
      </p:sp>
    </p:spTree>
    <p:extLst>
      <p:ext uri="{BB962C8B-B14F-4D97-AF65-F5344CB8AC3E}">
        <p14:creationId xmlns:p14="http://schemas.microsoft.com/office/powerpoint/2010/main" val="243108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22</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23</a:t>
            </a:fld>
            <a:endParaRPr lang="en-US"/>
          </a:p>
        </p:txBody>
      </p:sp>
    </p:spTree>
    <p:extLst>
      <p:ext uri="{BB962C8B-B14F-4D97-AF65-F5344CB8AC3E}">
        <p14:creationId xmlns:p14="http://schemas.microsoft.com/office/powerpoint/2010/main" val="157564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24</a:t>
            </a:fld>
            <a:endParaRPr lang="en-US"/>
          </a:p>
        </p:txBody>
      </p:sp>
    </p:spTree>
    <p:extLst>
      <p:ext uri="{BB962C8B-B14F-4D97-AF65-F5344CB8AC3E}">
        <p14:creationId xmlns:p14="http://schemas.microsoft.com/office/powerpoint/2010/main" val="193667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25</a:t>
            </a:fld>
            <a:endParaRPr lang="en-US"/>
          </a:p>
        </p:txBody>
      </p:sp>
    </p:spTree>
    <p:extLst>
      <p:ext uri="{BB962C8B-B14F-4D97-AF65-F5344CB8AC3E}">
        <p14:creationId xmlns:p14="http://schemas.microsoft.com/office/powerpoint/2010/main" val="354994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26</a:t>
            </a:fld>
            <a:endParaRPr lang="en-US"/>
          </a:p>
        </p:txBody>
      </p:sp>
    </p:spTree>
    <p:extLst>
      <p:ext uri="{BB962C8B-B14F-4D97-AF65-F5344CB8AC3E}">
        <p14:creationId xmlns:p14="http://schemas.microsoft.com/office/powerpoint/2010/main" val="1205875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27</a:t>
            </a:fld>
            <a:endParaRPr lang="en-US"/>
          </a:p>
        </p:txBody>
      </p:sp>
    </p:spTree>
    <p:extLst>
      <p:ext uri="{BB962C8B-B14F-4D97-AF65-F5344CB8AC3E}">
        <p14:creationId xmlns:p14="http://schemas.microsoft.com/office/powerpoint/2010/main" val="1809635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28</a:t>
            </a:fld>
            <a:endParaRPr lang="en-US"/>
          </a:p>
        </p:txBody>
      </p:sp>
    </p:spTree>
    <p:extLst>
      <p:ext uri="{BB962C8B-B14F-4D97-AF65-F5344CB8AC3E}">
        <p14:creationId xmlns:p14="http://schemas.microsoft.com/office/powerpoint/2010/main" val="2392593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29</a:t>
            </a:fld>
            <a:endParaRPr lang="en-US"/>
          </a:p>
        </p:txBody>
      </p:sp>
    </p:spTree>
    <p:extLst>
      <p:ext uri="{BB962C8B-B14F-4D97-AF65-F5344CB8AC3E}">
        <p14:creationId xmlns:p14="http://schemas.microsoft.com/office/powerpoint/2010/main" val="279069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a:t>
            </a:fld>
            <a:endParaRPr lang="en-US"/>
          </a:p>
        </p:txBody>
      </p:sp>
    </p:spTree>
    <p:extLst>
      <p:ext uri="{BB962C8B-B14F-4D97-AF65-F5344CB8AC3E}">
        <p14:creationId xmlns:p14="http://schemas.microsoft.com/office/powerpoint/2010/main" val="2351315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30</a:t>
            </a:fld>
            <a:endParaRPr lang="en-US"/>
          </a:p>
        </p:txBody>
      </p:sp>
    </p:spTree>
    <p:extLst>
      <p:ext uri="{BB962C8B-B14F-4D97-AF65-F5344CB8AC3E}">
        <p14:creationId xmlns:p14="http://schemas.microsoft.com/office/powerpoint/2010/main" val="267000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31</a:t>
            </a:fld>
            <a:endParaRPr lang="en-US"/>
          </a:p>
        </p:txBody>
      </p:sp>
    </p:spTree>
    <p:extLst>
      <p:ext uri="{BB962C8B-B14F-4D97-AF65-F5344CB8AC3E}">
        <p14:creationId xmlns:p14="http://schemas.microsoft.com/office/powerpoint/2010/main" val="141842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32</a:t>
            </a:fld>
            <a:endParaRPr lang="en-US"/>
          </a:p>
        </p:txBody>
      </p:sp>
    </p:spTree>
    <p:extLst>
      <p:ext uri="{BB962C8B-B14F-4D97-AF65-F5344CB8AC3E}">
        <p14:creationId xmlns:p14="http://schemas.microsoft.com/office/powerpoint/2010/main" val="2114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33</a:t>
            </a:fld>
            <a:endParaRPr lang="en-US"/>
          </a:p>
        </p:txBody>
      </p:sp>
    </p:spTree>
    <p:extLst>
      <p:ext uri="{BB962C8B-B14F-4D97-AF65-F5344CB8AC3E}">
        <p14:creationId xmlns:p14="http://schemas.microsoft.com/office/powerpoint/2010/main" val="1691094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34</a:t>
            </a:fld>
            <a:endParaRPr lang="en-US"/>
          </a:p>
        </p:txBody>
      </p:sp>
    </p:spTree>
    <p:extLst>
      <p:ext uri="{BB962C8B-B14F-4D97-AF65-F5344CB8AC3E}">
        <p14:creationId xmlns:p14="http://schemas.microsoft.com/office/powerpoint/2010/main" val="4088187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35</a:t>
            </a:fld>
            <a:endParaRPr lang="en-US"/>
          </a:p>
        </p:txBody>
      </p:sp>
    </p:spTree>
    <p:extLst>
      <p:ext uri="{BB962C8B-B14F-4D97-AF65-F5344CB8AC3E}">
        <p14:creationId xmlns:p14="http://schemas.microsoft.com/office/powerpoint/2010/main" val="1011906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36</a:t>
            </a:fld>
            <a:endParaRPr lang="en-US"/>
          </a:p>
        </p:txBody>
      </p:sp>
    </p:spTree>
    <p:extLst>
      <p:ext uri="{BB962C8B-B14F-4D97-AF65-F5344CB8AC3E}">
        <p14:creationId xmlns:p14="http://schemas.microsoft.com/office/powerpoint/2010/main" val="1533057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37</a:t>
            </a:fld>
            <a:endParaRPr lang="en-US"/>
          </a:p>
        </p:txBody>
      </p:sp>
    </p:spTree>
    <p:extLst>
      <p:ext uri="{BB962C8B-B14F-4D97-AF65-F5344CB8AC3E}">
        <p14:creationId xmlns:p14="http://schemas.microsoft.com/office/powerpoint/2010/main" val="3310002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38</a:t>
            </a:fld>
            <a:endParaRPr lang="en-US"/>
          </a:p>
        </p:txBody>
      </p:sp>
    </p:spTree>
    <p:extLst>
      <p:ext uri="{BB962C8B-B14F-4D97-AF65-F5344CB8AC3E}">
        <p14:creationId xmlns:p14="http://schemas.microsoft.com/office/powerpoint/2010/main" val="3433253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7FAD39-F6B6-486F-AFA0-B16B1FE53C65}" type="slidenum">
              <a:rPr lang="en-US" smtClean="0"/>
              <a:t>39</a:t>
            </a:fld>
            <a:endParaRPr lang="en-US"/>
          </a:p>
        </p:txBody>
      </p:sp>
    </p:spTree>
    <p:extLst>
      <p:ext uri="{BB962C8B-B14F-4D97-AF65-F5344CB8AC3E}">
        <p14:creationId xmlns:p14="http://schemas.microsoft.com/office/powerpoint/2010/main" val="411947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4</a:t>
            </a:fld>
            <a:endParaRPr lang="en-US"/>
          </a:p>
        </p:txBody>
      </p:sp>
    </p:spTree>
    <p:extLst>
      <p:ext uri="{BB962C8B-B14F-4D97-AF65-F5344CB8AC3E}">
        <p14:creationId xmlns:p14="http://schemas.microsoft.com/office/powerpoint/2010/main" val="60162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3E5192-70A0-4A25-A6AB-1366C605EFD2}" type="slidenum">
              <a:rPr lang="en-US" smtClean="0"/>
              <a:pPr/>
              <a:t>5</a:t>
            </a:fld>
            <a:endParaRPr lang="en-US"/>
          </a:p>
        </p:txBody>
      </p:sp>
    </p:spTree>
    <p:extLst>
      <p:ext uri="{BB962C8B-B14F-4D97-AF65-F5344CB8AC3E}">
        <p14:creationId xmlns:p14="http://schemas.microsoft.com/office/powerpoint/2010/main" val="111524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6</a:t>
            </a:fld>
            <a:endParaRPr lang="en-US"/>
          </a:p>
        </p:txBody>
      </p:sp>
    </p:spTree>
    <p:extLst>
      <p:ext uri="{BB962C8B-B14F-4D97-AF65-F5344CB8AC3E}">
        <p14:creationId xmlns:p14="http://schemas.microsoft.com/office/powerpoint/2010/main" val="83500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7</a:t>
            </a:fld>
            <a:endParaRPr lang="en-US"/>
          </a:p>
        </p:txBody>
      </p:sp>
    </p:spTree>
    <p:extLst>
      <p:ext uri="{BB962C8B-B14F-4D97-AF65-F5344CB8AC3E}">
        <p14:creationId xmlns:p14="http://schemas.microsoft.com/office/powerpoint/2010/main" val="81946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E5192-70A0-4A25-A6AB-1366C605EFD2}" type="slidenum">
              <a:rPr lang="en-US" smtClean="0"/>
              <a:pPr/>
              <a:t>8</a:t>
            </a:fld>
            <a:endParaRPr lang="en-US"/>
          </a:p>
        </p:txBody>
      </p:sp>
    </p:spTree>
    <p:extLst>
      <p:ext uri="{BB962C8B-B14F-4D97-AF65-F5344CB8AC3E}">
        <p14:creationId xmlns:p14="http://schemas.microsoft.com/office/powerpoint/2010/main" val="81806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E5192-70A0-4A25-A6AB-1366C605EFD2}" type="slidenum">
              <a:rPr lang="en-US" smtClean="0"/>
              <a:pPr/>
              <a:t>9</a:t>
            </a:fld>
            <a:endParaRPr lang="en-US"/>
          </a:p>
        </p:txBody>
      </p:sp>
    </p:spTree>
    <p:extLst>
      <p:ext uri="{BB962C8B-B14F-4D97-AF65-F5344CB8AC3E}">
        <p14:creationId xmlns:p14="http://schemas.microsoft.com/office/powerpoint/2010/main" val="3530457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5638800"/>
            <a:ext cx="31750" cy="1052513"/>
          </a:xfrm>
          <a:prstGeom prst="rect">
            <a:avLst/>
          </a:prstGeom>
          <a:solidFill>
            <a:schemeClr val="bg2"/>
          </a:solidFill>
          <a:ln w="9525">
            <a:noFill/>
            <a:miter lim="800000"/>
            <a:headEnd/>
            <a:tailEnd/>
          </a:ln>
          <a:effectLst/>
        </p:spPr>
        <p:txBody>
          <a:bodyPr wrap="none" anchor="ctr"/>
          <a:lstStyle/>
          <a:p>
            <a:pPr>
              <a:defRPr/>
            </a:pPr>
            <a:endParaRPr lang="en-US">
              <a:ea typeface="+mn-ea"/>
            </a:endParaRPr>
          </a:p>
        </p:txBody>
      </p:sp>
      <p:sp>
        <p:nvSpPr>
          <p:cNvPr id="5" name="Rectangle 1035"/>
          <p:cNvSpPr>
            <a:spLocks noChangeArrowheads="1"/>
          </p:cNvSpPr>
          <p:nvPr/>
        </p:nvSpPr>
        <p:spPr bwMode="auto">
          <a:xfrm flipV="1">
            <a:off x="315913" y="64611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ea typeface="+mn-ea"/>
            </a:endParaRPr>
          </a:p>
        </p:txBody>
      </p:sp>
      <p:pic>
        <p:nvPicPr>
          <p:cNvPr id="6" name="Picture 1041" descr="ou201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938" y="5715000"/>
            <a:ext cx="4746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8" name="TextBox 7"/>
          <p:cNvSpPr txBox="1"/>
          <p:nvPr userDrawn="1"/>
        </p:nvSpPr>
        <p:spPr>
          <a:xfrm>
            <a:off x="665425" y="5638800"/>
            <a:ext cx="5887775" cy="83099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400" dirty="0" smtClean="0">
                <a:solidFill>
                  <a:schemeClr val="bg2">
                    <a:lumMod val="50000"/>
                    <a:lumOff val="50000"/>
                  </a:schemeClr>
                </a:solidFill>
                <a:latin typeface="Calibri" pitchFamily="34" charset="0"/>
                <a:cs typeface="Calibri" pitchFamily="34" charset="0"/>
              </a:rPr>
              <a:t>Department</a:t>
            </a:r>
            <a:r>
              <a:rPr lang="en-US" sz="2400" baseline="0" dirty="0" smtClean="0">
                <a:solidFill>
                  <a:schemeClr val="bg2">
                    <a:lumMod val="50000"/>
                    <a:lumOff val="50000"/>
                  </a:schemeClr>
                </a:solidFill>
                <a:latin typeface="Calibri" pitchFamily="34" charset="0"/>
                <a:cs typeface="Calibri" pitchFamily="34" charset="0"/>
              </a:rPr>
              <a:t> of Internal Audit</a:t>
            </a:r>
            <a:endParaRPr lang="en-US" sz="2400" dirty="0" smtClean="0">
              <a:solidFill>
                <a:schemeClr val="bg2">
                  <a:lumMod val="50000"/>
                  <a:lumOff val="50000"/>
                </a:schemeClr>
              </a:solidFill>
              <a:latin typeface="Calibri" pitchFamily="34" charset="0"/>
              <a:cs typeface="Calibri" pitchFamily="34" charset="0"/>
            </a:endParaRPr>
          </a:p>
          <a:p>
            <a:pPr algn="l"/>
            <a:r>
              <a:rPr lang="en-US" sz="2400" dirty="0" smtClean="0">
                <a:solidFill>
                  <a:schemeClr val="bg2">
                    <a:lumMod val="50000"/>
                    <a:lumOff val="50000"/>
                  </a:schemeClr>
                </a:solidFill>
                <a:latin typeface="Calibri" pitchFamily="34" charset="0"/>
                <a:cs typeface="Calibri" pitchFamily="34" charset="0"/>
              </a:rPr>
              <a:t>The University of Oklahoma Board of Regents</a:t>
            </a:r>
          </a:p>
        </p:txBody>
      </p:sp>
    </p:spTree>
    <p:extLst>
      <p:ext uri="{BB962C8B-B14F-4D97-AF65-F5344CB8AC3E}">
        <p14:creationId xmlns:p14="http://schemas.microsoft.com/office/powerpoint/2010/main" val="426417692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362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8199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9191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ea typeface="+mn-ea"/>
            </a:endParaRPr>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ea typeface="+mn-ea"/>
            </a:endParaRPr>
          </a:p>
        </p:txBody>
      </p:sp>
      <p:pic>
        <p:nvPicPr>
          <p:cNvPr id="6" name="Picture 1041" descr="ou201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2578100"/>
            <a:ext cx="4746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a:solidFill>
                  <a:schemeClr val="bg2"/>
                </a:solidFill>
                <a:latin typeface="Tahoma" charset="0"/>
                <a:ea typeface="+mn-ea"/>
              </a:defRPr>
            </a:lvl1pPr>
          </a:lstStyle>
          <a:p>
            <a:pPr>
              <a:defRPr/>
            </a:pPr>
            <a:endParaRPr lang="en-US"/>
          </a:p>
        </p:txBody>
      </p:sp>
      <p:sp>
        <p:nvSpPr>
          <p:cNvPr id="9" name="Rectangle 1040"/>
          <p:cNvSpPr>
            <a:spLocks noGrp="1" noChangeArrowheads="1"/>
          </p:cNvSpPr>
          <p:nvPr>
            <p:ph type="sldNum" sz="quarter" idx="12"/>
          </p:nvPr>
        </p:nvSpPr>
        <p:spPr>
          <a:xfrm>
            <a:off x="6858000" y="6248400"/>
            <a:ext cx="1905000" cy="457200"/>
          </a:xfrm>
          <a:prstGeom prst="rect">
            <a:avLst/>
          </a:prstGeom>
        </p:spPr>
        <p:txBody>
          <a:bodyPr/>
          <a:lstStyle>
            <a:lvl1pPr>
              <a:defRPr>
                <a:solidFill>
                  <a:schemeClr val="bg2"/>
                </a:solidFill>
                <a:latin typeface="Tahoma" charset="0"/>
              </a:defRPr>
            </a:lvl1pPr>
          </a:lstStyle>
          <a:p>
            <a:fld id="{409CD3AB-1A07-409F-AD09-8843A5CC7CC8}" type="slidenum">
              <a:rPr lang="en-US"/>
              <a:pPr/>
              <a:t>‹#›</a:t>
            </a:fld>
            <a:endParaRPr lang="en-US"/>
          </a:p>
        </p:txBody>
      </p:sp>
    </p:spTree>
    <p:extLst>
      <p:ext uri="{BB962C8B-B14F-4D97-AF65-F5344CB8AC3E}">
        <p14:creationId xmlns:p14="http://schemas.microsoft.com/office/powerpoint/2010/main" val="15697167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877160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74613614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782523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11686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366979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451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02094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35689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charset="0"/>
              <a:ea typeface="+mn-ea"/>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charset="0"/>
              <a:ea typeface="+mn-ea"/>
            </a:endParaRPr>
          </a:p>
        </p:txBody>
      </p:sp>
      <p:sp>
        <p:nvSpPr>
          <p:cNvPr id="1029" name="Rectangle 9"/>
          <p:cNvSpPr>
            <a:spLocks noGrp="1" noChangeArrowheads="1"/>
          </p:cNvSpPr>
          <p:nvPr>
            <p:ph type="title"/>
          </p:nvPr>
        </p:nvSpPr>
        <p:spPr bwMode="auto">
          <a:xfrm>
            <a:off x="990600" y="457200"/>
            <a:ext cx="77930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0" name="Rectangle 10"/>
          <p:cNvSpPr>
            <a:spLocks noGrp="1" noChangeArrowheads="1"/>
          </p:cNvSpPr>
          <p:nvPr>
            <p:ph type="body" idx="1"/>
          </p:nvPr>
        </p:nvSpPr>
        <p:spPr bwMode="auto">
          <a:xfrm>
            <a:off x="609600" y="13716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2" descr="ou201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4300" y="508000"/>
            <a:ext cx="4746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589224" y="6096000"/>
            <a:ext cx="5887775" cy="64633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2">
                    <a:lumMod val="50000"/>
                    <a:lumOff val="50000"/>
                  </a:schemeClr>
                </a:solidFill>
                <a:latin typeface="Calibri" pitchFamily="34" charset="0"/>
                <a:cs typeface="Calibri" pitchFamily="34" charset="0"/>
              </a:rPr>
              <a:t>OITMP</a:t>
            </a:r>
            <a:r>
              <a:rPr lang="en-US" sz="1200" baseline="0" dirty="0" smtClean="0">
                <a:solidFill>
                  <a:schemeClr val="bg2">
                    <a:lumMod val="50000"/>
                    <a:lumOff val="50000"/>
                  </a:schemeClr>
                </a:solidFill>
                <a:latin typeface="Calibri" pitchFamily="34" charset="0"/>
                <a:cs typeface="Calibri" pitchFamily="34" charset="0"/>
              </a:rPr>
              <a:t> – Day in the life series</a:t>
            </a:r>
            <a:endParaRPr lang="en-US" sz="1200" dirty="0" smtClean="0">
              <a:solidFill>
                <a:schemeClr val="bg2">
                  <a:lumMod val="50000"/>
                  <a:lumOff val="50000"/>
                </a:schemeClr>
              </a:solidFill>
              <a:latin typeface="Calibri" pitchFamily="34" charset="0"/>
              <a:cs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2">
                    <a:lumMod val="50000"/>
                    <a:lumOff val="50000"/>
                  </a:schemeClr>
                </a:solidFill>
                <a:latin typeface="Calibri" pitchFamily="34" charset="0"/>
                <a:cs typeface="Calibri" pitchFamily="34" charset="0"/>
              </a:rPr>
              <a:t>Department</a:t>
            </a:r>
            <a:r>
              <a:rPr lang="en-US" sz="1200" baseline="0" dirty="0" smtClean="0">
                <a:solidFill>
                  <a:schemeClr val="bg2">
                    <a:lumMod val="50000"/>
                    <a:lumOff val="50000"/>
                  </a:schemeClr>
                </a:solidFill>
                <a:latin typeface="Calibri" pitchFamily="34" charset="0"/>
                <a:cs typeface="Calibri" pitchFamily="34" charset="0"/>
              </a:rPr>
              <a:t> of Internal Audit</a:t>
            </a:r>
            <a:endParaRPr lang="en-US" sz="1200" dirty="0" smtClean="0">
              <a:solidFill>
                <a:schemeClr val="bg2">
                  <a:lumMod val="50000"/>
                  <a:lumOff val="50000"/>
                </a:schemeClr>
              </a:solidFill>
              <a:latin typeface="Calibri" pitchFamily="34" charset="0"/>
              <a:cs typeface="Calibri" pitchFamily="34" charset="0"/>
            </a:endParaRPr>
          </a:p>
          <a:p>
            <a:pPr algn="l"/>
            <a:r>
              <a:rPr lang="en-US" sz="1200" dirty="0" smtClean="0">
                <a:solidFill>
                  <a:schemeClr val="bg2">
                    <a:lumMod val="50000"/>
                    <a:lumOff val="50000"/>
                  </a:schemeClr>
                </a:solidFill>
                <a:latin typeface="Calibri" pitchFamily="34" charset="0"/>
                <a:cs typeface="Calibri" pitchFamily="34" charset="0"/>
              </a:rPr>
              <a:t>The University of Oklahoma Board of Regents</a:t>
            </a:r>
          </a:p>
        </p:txBody>
      </p:sp>
    </p:spTree>
  </p:cSld>
  <p:clrMap bg1="lt1" tx1="dk1" bg2="lt2" tx2="dk2" accent1="accent1" accent2="accent2" accent3="accent3" accent4="accent4" accent5="accent5" accent6="accent6" hlink="hlink" folHlink="folHlink"/>
  <p:sldLayoutIdLst>
    <p:sldLayoutId id="2147483681"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1"/>
          </a:solidFill>
          <a:latin typeface="Arial"/>
          <a:ea typeface="ＭＳ Ｐゴシック" charset="-128"/>
          <a:cs typeface="Arial"/>
        </a:defRPr>
      </a:lvl1pPr>
      <a:lvl2pPr algn="ctr" rtl="0" eaLnBrk="0" fontAlgn="base" hangingPunct="0">
        <a:spcBef>
          <a:spcPct val="0"/>
        </a:spcBef>
        <a:spcAft>
          <a:spcPct val="0"/>
        </a:spcAft>
        <a:defRPr sz="4000" b="1">
          <a:solidFill>
            <a:schemeClr val="tx2"/>
          </a:solidFill>
          <a:latin typeface="Times New Roman" charset="0"/>
          <a:ea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defRPr>
      </a:lvl5pPr>
      <a:lvl6pPr marL="457200" algn="ctr" rtl="0" fontAlgn="base">
        <a:spcBef>
          <a:spcPct val="0"/>
        </a:spcBef>
        <a:spcAft>
          <a:spcPct val="0"/>
        </a:spcAft>
        <a:defRPr sz="4000" b="1">
          <a:solidFill>
            <a:schemeClr val="tx2"/>
          </a:solidFill>
          <a:latin typeface="Times New Roman" charset="0"/>
        </a:defRPr>
      </a:lvl6pPr>
      <a:lvl7pPr marL="914400" algn="ctr" rtl="0" fontAlgn="base">
        <a:spcBef>
          <a:spcPct val="0"/>
        </a:spcBef>
        <a:spcAft>
          <a:spcPct val="0"/>
        </a:spcAft>
        <a:defRPr sz="4000" b="1">
          <a:solidFill>
            <a:schemeClr val="tx2"/>
          </a:solidFill>
          <a:latin typeface="Times New Roman" charset="0"/>
        </a:defRPr>
      </a:lvl7pPr>
      <a:lvl8pPr marL="1371600" algn="ctr" rtl="0" fontAlgn="base">
        <a:spcBef>
          <a:spcPct val="0"/>
        </a:spcBef>
        <a:spcAft>
          <a:spcPct val="0"/>
        </a:spcAft>
        <a:defRPr sz="4000" b="1">
          <a:solidFill>
            <a:schemeClr val="tx2"/>
          </a:solidFill>
          <a:latin typeface="Times New Roman" charset="0"/>
        </a:defRPr>
      </a:lvl8pPr>
      <a:lvl9pPr marL="1828800" algn="ctr" rtl="0" fontAlgn="base">
        <a:spcBef>
          <a:spcPct val="0"/>
        </a:spcBef>
        <a:spcAft>
          <a:spcPct val="0"/>
        </a:spcAft>
        <a:defRPr sz="4000" b="1">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333399"/>
        </a:buClr>
        <a:buSzPct val="60000"/>
        <a:buFont typeface="Wingdings" charset="2"/>
        <a:buChar char="n"/>
        <a:defRPr sz="24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rgbClr val="A50021"/>
        </a:buClr>
        <a:buSzPct val="55000"/>
        <a:buFont typeface="Wingdings" charset="2"/>
        <a:buChar char="n"/>
        <a:defRPr sz="22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rgbClr val="008000"/>
        </a:buClr>
        <a:buSzPct val="50000"/>
        <a:buFont typeface="Wingdings" charset="2"/>
        <a:buChar char="n"/>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rgbClr val="CC6600"/>
        </a:buClr>
        <a:buSzPct val="55000"/>
        <a:buFont typeface="Wingdings" charset="2"/>
        <a:buChar char="n"/>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800080"/>
        </a:buClr>
        <a:buSzPct val="50000"/>
        <a:buFont typeface="Wingdings" charset="2"/>
        <a:buChar char="n"/>
        <a:defRPr sz="1600">
          <a:solidFill>
            <a:schemeClr val="tx1"/>
          </a:solidFill>
          <a:latin typeface="Arial"/>
          <a:ea typeface="ＭＳ Ｐゴシック" charset="-128"/>
          <a:cs typeface="Arial"/>
        </a:defRPr>
      </a:lvl5pPr>
      <a:lvl6pPr marL="25146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6pPr>
      <a:lvl7pPr marL="29718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7pPr>
      <a:lvl8pPr marL="34290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8pPr>
      <a:lvl9pPr marL="38862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oodledo.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jobs.ou.edu" TargetMode="External"/><Relationship Id="rId3" Type="http://schemas.openxmlformats.org/officeDocument/2006/relationships/hyperlink" Target="mailto:hneeman@ou.edu" TargetMode="External"/><Relationship Id="rId7" Type="http://schemas.openxmlformats.org/officeDocument/2006/relationships/hyperlink" Target="mailto:larthur@ou.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jpike@ou.edu" TargetMode="External"/><Relationship Id="rId5" Type="http://schemas.openxmlformats.org/officeDocument/2006/relationships/hyperlink" Target="mailto:oknetworkmentor@groups.facebook.com" TargetMode="External"/><Relationship Id="rId4" Type="http://schemas.openxmlformats.org/officeDocument/2006/relationships/hyperlink" Target="mailto:network@ou.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tim.marley@ou.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10"/>
          <p:cNvSpPr>
            <a:spLocks noChangeArrowheads="1"/>
          </p:cNvSpPr>
          <p:nvPr>
            <p:custDataLst>
              <p:tags r:id="rId2"/>
            </p:custDataLst>
          </p:nvPr>
        </p:nvSpPr>
        <p:spPr bwMode="auto">
          <a:xfrm>
            <a:off x="0" y="228600"/>
            <a:ext cx="635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3" name="Diagram 2"/>
          <p:cNvGraphicFramePr/>
          <p:nvPr>
            <p:extLst>
              <p:ext uri="{D42A27DB-BD31-4B8C-83A1-F6EECF244321}">
                <p14:modId xmlns:p14="http://schemas.microsoft.com/office/powerpoint/2010/main" val="1457692634"/>
              </p:ext>
            </p:extLst>
          </p:nvPr>
        </p:nvGraphicFramePr>
        <p:xfrm>
          <a:off x="426720" y="457200"/>
          <a:ext cx="8229600"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p:cNvSpPr txBox="1"/>
          <p:nvPr/>
        </p:nvSpPr>
        <p:spPr>
          <a:xfrm>
            <a:off x="426720" y="4343400"/>
            <a:ext cx="8229600" cy="1061829"/>
          </a:xfrm>
          <a:prstGeom prst="rect">
            <a:avLst/>
          </a:prstGeom>
          <a:noFill/>
        </p:spPr>
        <p:txBody>
          <a:bodyPr wrap="square" rtlCol="0">
            <a:spAutoFit/>
          </a:bodyPr>
          <a:lstStyle/>
          <a:p>
            <a:pPr algn="ctr"/>
            <a:endParaRPr lang="en-US" sz="700" dirty="0" smtClean="0">
              <a:solidFill>
                <a:schemeClr val="bg1">
                  <a:lumMod val="50000"/>
                </a:schemeClr>
              </a:solidFill>
              <a:latin typeface="Arial" pitchFamily="34" charset="0"/>
              <a:cs typeface="Arial" pitchFamily="34" charset="0"/>
            </a:endParaRPr>
          </a:p>
          <a:p>
            <a:pPr algn="ctr"/>
            <a:r>
              <a:rPr lang="en-US" sz="2400" dirty="0" smtClean="0">
                <a:solidFill>
                  <a:schemeClr val="bg1">
                    <a:lumMod val="50000"/>
                  </a:schemeClr>
                </a:solidFill>
                <a:latin typeface="Arial" pitchFamily="34" charset="0"/>
                <a:cs typeface="Arial" pitchFamily="34" charset="0"/>
              </a:rPr>
              <a:t>Tim Marley</a:t>
            </a:r>
          </a:p>
          <a:p>
            <a:pPr algn="ctr"/>
            <a:r>
              <a:rPr lang="en-US" sz="1600" i="1" dirty="0" smtClean="0">
                <a:solidFill>
                  <a:schemeClr val="bg1">
                    <a:lumMod val="50000"/>
                  </a:schemeClr>
                </a:solidFill>
                <a:latin typeface="Arial" pitchFamily="34" charset="0"/>
                <a:cs typeface="Arial" pitchFamily="34" charset="0"/>
              </a:rPr>
              <a:t>IT </a:t>
            </a:r>
            <a:r>
              <a:rPr lang="en-US" sz="1600" i="1" dirty="0">
                <a:solidFill>
                  <a:schemeClr val="bg1">
                    <a:lumMod val="50000"/>
                  </a:schemeClr>
                </a:solidFill>
                <a:latin typeface="Arial" pitchFamily="34" charset="0"/>
                <a:cs typeface="Arial" pitchFamily="34" charset="0"/>
              </a:rPr>
              <a:t>Audit Manager</a:t>
            </a:r>
          </a:p>
          <a:p>
            <a:pPr algn="ctr"/>
            <a:endParaRPr lang="en-US" sz="1600" dirty="0">
              <a:solidFill>
                <a:schemeClr val="bg1">
                  <a:lumMod val="50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So, what’s it like?</a:t>
            </a:r>
            <a:endParaRPr lang="en-US" dirty="0"/>
          </a:p>
        </p:txBody>
      </p:sp>
      <p:sp>
        <p:nvSpPr>
          <p:cNvPr id="3" name="Content Placeholder 2"/>
          <p:cNvSpPr>
            <a:spLocks noGrp="1"/>
          </p:cNvSpPr>
          <p:nvPr>
            <p:ph idx="1"/>
          </p:nvPr>
        </p:nvSpPr>
        <p:spPr/>
        <p:txBody>
          <a:bodyPr/>
          <a:lstStyle/>
          <a:p>
            <a:r>
              <a:rPr lang="en-US" dirty="0" smtClean="0"/>
              <a:t>Is it like the movies?</a:t>
            </a:r>
          </a:p>
          <a:p>
            <a:pPr lvl="1"/>
            <a:r>
              <a:rPr lang="en-US" dirty="0" smtClean="0"/>
              <a:t>Maybe Office Space?</a:t>
            </a:r>
          </a:p>
          <a:p>
            <a:endParaRPr lang="en-US" dirty="0" smtClean="0"/>
          </a:p>
          <a:p>
            <a:endParaRPr lang="en-US" dirty="0"/>
          </a:p>
          <a:p>
            <a:endParaRPr lang="en-US" dirty="0" smtClean="0"/>
          </a:p>
          <a:p>
            <a:endParaRPr lang="en-US" dirty="0" smtClean="0"/>
          </a:p>
        </p:txBody>
      </p:sp>
      <p:pic>
        <p:nvPicPr>
          <p:cNvPr id="7" name="Picture 6" descr="officesp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38400"/>
            <a:ext cx="4700994" cy="31339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261323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Security</a:t>
            </a:r>
            <a:endParaRPr lang="en-US" dirty="0"/>
          </a:p>
        </p:txBody>
      </p:sp>
      <p:sp>
        <p:nvSpPr>
          <p:cNvPr id="3" name="Content Placeholder 2"/>
          <p:cNvSpPr>
            <a:spLocks noGrp="1"/>
          </p:cNvSpPr>
          <p:nvPr>
            <p:ph idx="1"/>
          </p:nvPr>
        </p:nvSpPr>
        <p:spPr/>
        <p:txBody>
          <a:bodyPr/>
          <a:lstStyle/>
          <a:p>
            <a:r>
              <a:rPr lang="en-US" sz="2400" dirty="0" smtClean="0"/>
              <a:t>Design and deploy</a:t>
            </a:r>
          </a:p>
          <a:p>
            <a:pPr lvl="1"/>
            <a:r>
              <a:rPr lang="en-US" sz="2000" dirty="0" smtClean="0"/>
              <a:t>Governance</a:t>
            </a:r>
          </a:p>
          <a:p>
            <a:pPr lvl="2"/>
            <a:r>
              <a:rPr lang="en-US" sz="1800" dirty="0" smtClean="0"/>
              <a:t>policy and procedure</a:t>
            </a:r>
          </a:p>
          <a:p>
            <a:pPr lvl="1"/>
            <a:r>
              <a:rPr lang="en-US" sz="2000" dirty="0" smtClean="0"/>
              <a:t>Risk Management</a:t>
            </a:r>
          </a:p>
          <a:p>
            <a:pPr lvl="2"/>
            <a:r>
              <a:rPr lang="en-US" sz="1800" dirty="0" smtClean="0"/>
              <a:t>vulnerability assessment</a:t>
            </a:r>
          </a:p>
          <a:p>
            <a:pPr lvl="2"/>
            <a:r>
              <a:rPr lang="en-US" sz="1800" dirty="0" smtClean="0"/>
              <a:t>penetration testing</a:t>
            </a:r>
          </a:p>
          <a:p>
            <a:pPr lvl="2"/>
            <a:r>
              <a:rPr lang="en-US" sz="1800" dirty="0" smtClean="0"/>
              <a:t>secure architecture</a:t>
            </a:r>
          </a:p>
          <a:p>
            <a:pPr lvl="1"/>
            <a:r>
              <a:rPr lang="en-US" sz="2000" dirty="0" smtClean="0"/>
              <a:t>Compliance</a:t>
            </a:r>
          </a:p>
          <a:p>
            <a:pPr lvl="2"/>
            <a:r>
              <a:rPr lang="en-US" sz="1800" dirty="0" smtClean="0"/>
              <a:t>PCI</a:t>
            </a:r>
          </a:p>
          <a:p>
            <a:pPr lvl="2"/>
            <a:r>
              <a:rPr lang="en-US" sz="1800" dirty="0" smtClean="0"/>
              <a:t>HIPAA</a:t>
            </a:r>
          </a:p>
          <a:p>
            <a:pPr lvl="2"/>
            <a:r>
              <a:rPr lang="en-US" sz="1800" dirty="0" smtClean="0"/>
              <a:t>FERPA</a:t>
            </a:r>
          </a:p>
          <a:p>
            <a:pPr lvl="2"/>
            <a:r>
              <a:rPr lang="en-US" sz="1800" dirty="0" smtClean="0"/>
              <a:t>FTC Red Flags</a:t>
            </a:r>
            <a:endParaRPr lang="en-US" sz="1800" dirty="0"/>
          </a:p>
        </p:txBody>
      </p:sp>
      <p:pic>
        <p:nvPicPr>
          <p:cNvPr id="1026" name="Picture 2" descr="http://www.ecominfotech.biz/images/it-gr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981200"/>
            <a:ext cx="410051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9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idx="1"/>
          </p:nvPr>
        </p:nvSpPr>
        <p:spPr>
          <a:xfrm>
            <a:off x="609600" y="1371600"/>
            <a:ext cx="3962400" cy="4648200"/>
          </a:xfrm>
        </p:spPr>
        <p:txBody>
          <a:bodyPr/>
          <a:lstStyle/>
          <a:p>
            <a:r>
              <a:rPr lang="en-US" sz="1400" dirty="0" smtClean="0"/>
              <a:t>Policy, procedure and guidelines</a:t>
            </a:r>
          </a:p>
          <a:p>
            <a:pPr lvl="1"/>
            <a:r>
              <a:rPr lang="en-US" sz="1400" dirty="0" smtClean="0"/>
              <a:t>University Payment Card Security Policy for PCI-DSS</a:t>
            </a:r>
          </a:p>
          <a:p>
            <a:pPr lvl="1"/>
            <a:r>
              <a:rPr lang="en-US" sz="1400" dirty="0" smtClean="0"/>
              <a:t>OU Norman Campus Payment Card Security Standard</a:t>
            </a:r>
          </a:p>
          <a:p>
            <a:pPr lvl="1"/>
            <a:r>
              <a:rPr lang="en-US" sz="1400" dirty="0" smtClean="0"/>
              <a:t>OU Norman Campus Payment Card Security Definitions Document</a:t>
            </a:r>
          </a:p>
          <a:p>
            <a:pPr lvl="1"/>
            <a:r>
              <a:rPr lang="en-US" sz="1400" dirty="0" smtClean="0"/>
              <a:t>OU Tulsa Campus Payment Card Security Standard Draft</a:t>
            </a:r>
          </a:p>
          <a:p>
            <a:pPr lvl="1"/>
            <a:r>
              <a:rPr lang="en-US" sz="1400" dirty="0" smtClean="0"/>
              <a:t>OU Tulsa Campus Payment Card Security Definitions Document</a:t>
            </a:r>
          </a:p>
          <a:p>
            <a:pPr lvl="1"/>
            <a:r>
              <a:rPr lang="en-US" sz="1400" dirty="0" smtClean="0"/>
              <a:t>Departments for this effort:</a:t>
            </a:r>
          </a:p>
          <a:p>
            <a:pPr lvl="2"/>
            <a:r>
              <a:rPr lang="en-US" sz="1200" dirty="0" smtClean="0"/>
              <a:t>Information Technology</a:t>
            </a:r>
          </a:p>
          <a:p>
            <a:pPr lvl="2"/>
            <a:r>
              <a:rPr lang="en-US" sz="1200" dirty="0" smtClean="0"/>
              <a:t>Bursar</a:t>
            </a:r>
          </a:p>
          <a:p>
            <a:pPr lvl="2"/>
            <a:r>
              <a:rPr lang="en-US" sz="1200" dirty="0" smtClean="0"/>
              <a:t>Human Resources</a:t>
            </a:r>
          </a:p>
          <a:p>
            <a:pPr lvl="2"/>
            <a:r>
              <a:rPr lang="en-US" sz="1200" dirty="0" smtClean="0"/>
              <a:t>Internal Audit</a:t>
            </a:r>
          </a:p>
          <a:p>
            <a:pPr lvl="2"/>
            <a:r>
              <a:rPr lang="en-US" sz="1200" dirty="0" smtClean="0"/>
              <a:t>All 3 campuses</a:t>
            </a:r>
          </a:p>
        </p:txBody>
      </p:sp>
      <p:sp>
        <p:nvSpPr>
          <p:cNvPr id="6" name="TextBox 5"/>
          <p:cNvSpPr txBox="1"/>
          <p:nvPr/>
        </p:nvSpPr>
        <p:spPr>
          <a:xfrm>
            <a:off x="4648200" y="1309330"/>
            <a:ext cx="4114800" cy="486287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1000" i="1" dirty="0"/>
              <a:t>Do you know any specific requirements/extent of requirements IA would like for the volunteer scenario?  If you’re not sure, I can take a stab at it and send you revisions for review and progressive elaboration and refinement.</a:t>
            </a:r>
          </a:p>
          <a:p>
            <a:pPr algn="l"/>
            <a:r>
              <a:rPr lang="en-US" sz="1000" i="1" dirty="0"/>
              <a:t> </a:t>
            </a:r>
          </a:p>
          <a:p>
            <a:pPr algn="l"/>
            <a:r>
              <a:rPr lang="en-US" sz="1000" i="1" dirty="0"/>
              <a:t>For example, for such volunteer staff, are there specific consequences IA wants the business unit to hold those staff to, paralleling for example the consequences for paid staff of disciplinary action up to and including termination?  If so, what consequences are to be listed?</a:t>
            </a:r>
          </a:p>
          <a:p>
            <a:pPr algn="l"/>
            <a:r>
              <a:rPr lang="en-US" sz="1000" i="1" dirty="0"/>
              <a:t> </a:t>
            </a:r>
          </a:p>
          <a:p>
            <a:pPr algn="l"/>
            <a:r>
              <a:rPr lang="en-US" sz="1000" i="1" dirty="0"/>
              <a:t>Or is the preference to generically require the department to acceptably hold these volunteer staff accountable without specifying exact mechanism (e.g., indemnification, etc.)?  Would this go so far as specifying for the business unit some specific terms the department must have volunteers consent to for </a:t>
            </a:r>
            <a:r>
              <a:rPr lang="en-US" sz="1000" i="1" dirty="0" smtClean="0"/>
              <a:t>example in </a:t>
            </a:r>
            <a:r>
              <a:rPr lang="en-US" sz="1000" i="1" dirty="0"/>
              <a:t>a volunteering agreement?</a:t>
            </a:r>
          </a:p>
          <a:p>
            <a:pPr algn="l"/>
            <a:r>
              <a:rPr lang="en-US" sz="1000" i="1" dirty="0"/>
              <a:t> </a:t>
            </a:r>
          </a:p>
          <a:p>
            <a:pPr algn="l"/>
            <a:r>
              <a:rPr lang="en-US" sz="1000" i="1" dirty="0"/>
              <a:t>I suspect for non-employees some aspects of what the university can actually reasonably do (both legally and practically) is somewhat different than for staff, although certainly specific terms can be incorporated into a volunteer agreement, etc., to help communicate expectations and obtain consent for required background checks, and processes can be designed to help detect deviations.  Some of those details, however, might be best defined by each business unit instead of at the campus standard level.</a:t>
            </a:r>
          </a:p>
          <a:p>
            <a:pPr algn="l"/>
            <a:r>
              <a:rPr lang="en-US" sz="1000" i="1" dirty="0"/>
              <a:t> </a:t>
            </a:r>
          </a:p>
          <a:p>
            <a:pPr algn="l"/>
            <a:r>
              <a:rPr lang="en-US" sz="1000" i="1" dirty="0"/>
              <a:t>In any case, I think the language around volunteer agreements and any indemnification would need special review and consideration by the Office of Legal Counsel.</a:t>
            </a:r>
          </a:p>
          <a:p>
            <a:pPr algn="l"/>
            <a:r>
              <a:rPr lang="en-US" sz="1000" i="1" dirty="0"/>
              <a:t> </a:t>
            </a:r>
          </a:p>
          <a:p>
            <a:pPr algn="l"/>
            <a:r>
              <a:rPr lang="en-US" sz="1000" i="1" dirty="0"/>
              <a:t>If you have specific requirements/language, could you share it?  If not, can you let me know the general approach (for example, comparing the approaches above) and extent IA is seeking so I can take a stab?</a:t>
            </a:r>
          </a:p>
          <a:p>
            <a:pPr algn="l"/>
            <a:endParaRPr lang="en-US" sz="1000" i="1" dirty="0"/>
          </a:p>
        </p:txBody>
      </p:sp>
    </p:spTree>
    <p:extLst>
      <p:ext uri="{BB962C8B-B14F-4D97-AF65-F5344CB8AC3E}">
        <p14:creationId xmlns:p14="http://schemas.microsoft.com/office/powerpoint/2010/main" val="31267007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lstStyle/>
          <a:p>
            <a:r>
              <a:rPr lang="en-US" dirty="0" smtClean="0"/>
              <a:t>Vulnerability assessment</a:t>
            </a:r>
          </a:p>
          <a:p>
            <a:pPr lvl="1"/>
            <a:r>
              <a:rPr lang="en-US" dirty="0" smtClean="0"/>
              <a:t>Rapid7 </a:t>
            </a:r>
            <a:r>
              <a:rPr lang="en-US" dirty="0" err="1" smtClean="0"/>
              <a:t>Nexpose</a:t>
            </a:r>
            <a:endParaRPr lang="en-US" dirty="0" smtClean="0"/>
          </a:p>
          <a:p>
            <a:pPr lvl="1"/>
            <a:r>
              <a:rPr lang="en-US" dirty="0" err="1" smtClean="0"/>
              <a:t>Nmap</a:t>
            </a:r>
            <a:endParaRPr lang="en-US" dirty="0" smtClean="0"/>
          </a:p>
          <a:p>
            <a:pPr lvl="1"/>
            <a:r>
              <a:rPr lang="en-US" dirty="0" err="1" smtClean="0"/>
              <a:t>SeekNSecure</a:t>
            </a:r>
            <a:endParaRPr lang="en-US" dirty="0" smtClean="0"/>
          </a:p>
          <a:p>
            <a:pPr lvl="1"/>
            <a:r>
              <a:rPr lang="en-US" dirty="0" smtClean="0"/>
              <a:t>Manual</a:t>
            </a:r>
          </a:p>
          <a:p>
            <a:r>
              <a:rPr lang="en-US" dirty="0" smtClean="0"/>
              <a:t>Penetration testing</a:t>
            </a:r>
          </a:p>
          <a:p>
            <a:pPr lvl="1"/>
            <a:r>
              <a:rPr lang="en-US" dirty="0" smtClean="0"/>
              <a:t>Metasploit Pro</a:t>
            </a:r>
          </a:p>
          <a:p>
            <a:r>
              <a:rPr lang="en-US" dirty="0" smtClean="0"/>
              <a:t>Secure architecture</a:t>
            </a:r>
          </a:p>
          <a:p>
            <a:pPr lvl="1"/>
            <a:r>
              <a:rPr lang="en-US" dirty="0" smtClean="0"/>
              <a:t>Visio</a:t>
            </a:r>
          </a:p>
          <a:p>
            <a:pPr lvl="1"/>
            <a:r>
              <a:rPr lang="en-US" dirty="0" smtClean="0"/>
              <a:t>Discussions</a:t>
            </a:r>
          </a:p>
          <a:p>
            <a:pPr lvl="1"/>
            <a:r>
              <a:rPr lang="en-US" dirty="0" smtClean="0"/>
              <a:t>Planning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931" y="3846512"/>
            <a:ext cx="3724069" cy="2782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11760"/>
            <a:ext cx="4191000" cy="2322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306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49330"/>
            <a:ext cx="7180506" cy="314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a:t>HIPAA/HITECH</a:t>
            </a:r>
          </a:p>
          <a:p>
            <a:r>
              <a:rPr lang="en-US" dirty="0"/>
              <a:t>FTC Red Flags</a:t>
            </a:r>
          </a:p>
          <a:p>
            <a:r>
              <a:rPr lang="en-US" dirty="0"/>
              <a:t>FERPA</a:t>
            </a:r>
          </a:p>
          <a:p>
            <a:r>
              <a:rPr lang="en-US" dirty="0" smtClean="0"/>
              <a:t>PCI</a:t>
            </a:r>
          </a:p>
        </p:txBody>
      </p:sp>
    </p:spTree>
    <p:extLst>
      <p:ext uri="{BB962C8B-B14F-4D97-AF65-F5344CB8AC3E}">
        <p14:creationId xmlns:p14="http://schemas.microsoft.com/office/powerpoint/2010/main" val="285332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Regulatory </a:t>
            </a:r>
            <a:r>
              <a:rPr lang="en-US" dirty="0" smtClean="0"/>
              <a:t>compliance</a:t>
            </a:r>
            <a:endParaRPr lang="en-US" dirty="0"/>
          </a:p>
        </p:txBody>
      </p:sp>
      <p:sp>
        <p:nvSpPr>
          <p:cNvPr id="18435" name="Content Placeholder 2"/>
          <p:cNvSpPr>
            <a:spLocks noGrp="1"/>
          </p:cNvSpPr>
          <p:nvPr>
            <p:ph idx="1"/>
          </p:nvPr>
        </p:nvSpPr>
        <p:spPr>
          <a:xfrm>
            <a:off x="985260" y="1766489"/>
            <a:ext cx="7772978" cy="4265612"/>
          </a:xfrm>
        </p:spPr>
        <p:txBody>
          <a:bodyPr/>
          <a:lstStyle/>
          <a:p>
            <a:r>
              <a:rPr lang="en-US" sz="1400" dirty="0" smtClean="0"/>
              <a:t>Federal Consumer Report Act (FCRA)</a:t>
            </a:r>
          </a:p>
          <a:p>
            <a:pPr lvl="1"/>
            <a:r>
              <a:rPr lang="en-US" sz="1100" dirty="0" smtClean="0"/>
              <a:t>Fair and Accurate Credit Transaction Act (FACTA)</a:t>
            </a:r>
            <a:endParaRPr lang="en-US" sz="1200" dirty="0" smtClean="0"/>
          </a:p>
          <a:p>
            <a:r>
              <a:rPr lang="en-US" sz="1400" dirty="0" smtClean="0"/>
              <a:t>Gramm Leach Bliley (GLBA)</a:t>
            </a:r>
          </a:p>
          <a:p>
            <a:r>
              <a:rPr lang="en-US" sz="1400" dirty="0" smtClean="0"/>
              <a:t>Health Insurance Portability and Accountability Act (HIPAA)</a:t>
            </a:r>
          </a:p>
          <a:p>
            <a:pPr lvl="1"/>
            <a:r>
              <a:rPr lang="en-US" sz="1100" dirty="0" smtClean="0"/>
              <a:t>Health Information Technology for Economic and Clinical Health (HITECH) “HIPAA 2”</a:t>
            </a:r>
            <a:r>
              <a:rPr lang="en-US" sz="1200" dirty="0" smtClean="0"/>
              <a:t>	</a:t>
            </a:r>
          </a:p>
          <a:p>
            <a:r>
              <a:rPr lang="en-US" sz="1400" dirty="0" smtClean="0"/>
              <a:t>Federal Information Security Management Act (FISMA)</a:t>
            </a:r>
          </a:p>
          <a:p>
            <a:r>
              <a:rPr lang="en-US" sz="1400" dirty="0" smtClean="0"/>
              <a:t>Family Educational Rights and Privacy Act (FERPA)</a:t>
            </a:r>
          </a:p>
          <a:p>
            <a:r>
              <a:rPr lang="en-US" sz="1400" dirty="0" smtClean="0"/>
              <a:t>Children’s Online Privacy Protection Act (COPPA)</a:t>
            </a:r>
          </a:p>
          <a:p>
            <a:r>
              <a:rPr lang="en-US" sz="1400" dirty="0" smtClean="0"/>
              <a:t>Payment Card Industry Digital Security Standards (PCI DSS)</a:t>
            </a:r>
          </a:p>
          <a:p>
            <a:pPr>
              <a:defRPr/>
            </a:pPr>
            <a:r>
              <a:rPr lang="en-US" sz="1400" dirty="0"/>
              <a:t>Title 24, Chapter 8, § 161ff</a:t>
            </a:r>
          </a:p>
          <a:p>
            <a:pPr lvl="1">
              <a:defRPr/>
            </a:pPr>
            <a:r>
              <a:rPr lang="en-US" sz="1100" dirty="0"/>
              <a:t>Oklahoma Security Breach Notification Act</a:t>
            </a:r>
          </a:p>
          <a:p>
            <a:pPr>
              <a:defRPr/>
            </a:pPr>
            <a:r>
              <a:rPr lang="en-US" sz="1400" dirty="0" smtClean="0"/>
              <a:t>Title </a:t>
            </a:r>
            <a:r>
              <a:rPr lang="en-US" sz="1400" dirty="0"/>
              <a:t>74, Chapter 49, § 3113.1ff</a:t>
            </a:r>
          </a:p>
          <a:p>
            <a:pPr lvl="1">
              <a:defRPr/>
            </a:pPr>
            <a:r>
              <a:rPr lang="en-US" sz="1100" dirty="0"/>
              <a:t>State Government – Disclosure of Security Breach of Personal Computer Data</a:t>
            </a:r>
          </a:p>
          <a:p>
            <a:endParaRPr lang="en-US" sz="1400" dirty="0" smtClean="0"/>
          </a:p>
        </p:txBody>
      </p:sp>
      <p:sp>
        <p:nvSpPr>
          <p:cNvPr id="2" name="AutoShape 2" descr="data:image/jpg;base64,/9j/4AAQSkZJRgABAQAAAQABAAD/2wCEAAkGBhMSERUUEhQVFRUWFx4aFhYVFx8dHhwdGR0YIh0cHBwbHyYeGh8jIB4XHy8gIycpLCwsGx4zNTIqNSYrLCkBCQoKDgwOGg8PGi4lHyQsLzAvLC0uLCksKS0sKiw0LCwsLC0pNCo0LC8tLCwqLCwqKjAuLCwsLCwsLCwsLCwsLP/AABEIAOEA4QMBIgACEQEDEQH/xAAcAAACAgMBAQAAAAAAAAAAAAAABgQFAgMHAQj/xABLEAACAQIEBAMEBgUJBwIHAAABAgMEEQAFEiEGEzFBIlFhBzJxgRQjQlKRoTNicpLBFSQ0Q4KisbLRFlNjc7PC0lXxNXR1g5PD8P/EABoBAAIDAQEAAAAAAAAAAAAAAAAEAQMFAgb/xAA/EQABAwIEAQoEBAQEBwAAAAABAAIDBBEhMUFREgUTIjJhcYGRofBSscHhFELR8SMzgqIGU2LSFSQ1cpLC4v/aAAwDAQACEQMRAD8A7jgwYMCEYMGDAhGDBgwIRgx4zAC5NgOpOFTOvaDHGkrUyGq5URd2hdCi7NpBOq5PhJIW5A+IB4fI2McTzYdqALpsxR1nGVMh0o/PkuRyoLO91964BsoHckgX26m2OW8R+0BOZpmqDVpyNUZo2MQSVifeKv1AtpJJKi9xc3wnDi6sf6KsVo5KeMxxtAniYEKDqB1A+6Da1r79bWVbNPOL07MPid0RkbYdbPA4DxQS1vWK7DmPtKblrLHHHHBLNyI55mN1bUVLyRWUhbq406gdhfSL2V849qEi/SgK1RNBZacQRAxzEgEs2rXuCdJs4A0X3vbHMqbLmknEUjct2ezNNqFmY7ltiQSTubYm1fDzU7zw1CussSalC20sARvc9V03YW62tthgUMzjeSXwaANQczc5YHcKozDQJqqPaJBzgCa6an5VyrzMrCb719YNrbe9pBN1GKmPjldEHMhkklDk1btMfr08Vkb7wuUazCw0WGxwqY209I8htGjOfJVJP5Y6HJMNrOc897jsR9fkufxDtLJjl42XRNy6dklaS9NIJiDBHt9Wh6oPfNl8Pj8gMWsPtDgEr2Wsig5Q0Rxzm/OF7v7+1xYdSLrci5wo5zkU1LI0cyMpVtOqx0kj7pIscS+FKGKWSXnJrSOmllIuRvGtxuD52HzxB5Kgt0XOHc53Z29nzQJ330TxlPtNY/Rga51kmBFUZ4hy4iBcFNlUEsNIN2WxuwvbDLlftNkMRlZYZoUn5BeJiJJCWCo6Rnw+K6eHVv4iCBa/FRCn0cuVOvmhVOra2klri29vDvfucT8w4VMf0J1f+lKpViLFH1Aabrc3F1IIsd+mINBK03jlPc4A6knY5YDYBdCa+YXf6fjqm1GOZjTyggGOYrfxW0tqQsmk3tqv1BHUYYsfMdPnVcv0xI355lTTPJYynSoKh1OxC2JFyLDbphj4f4+iWUiNzl0XIGrSBIJJUOxN1YXsTvYM/c7DC7pKiAfxo7jdmOg/LnngM9zZWhzXZHzXecGEzJ/aHdIDWRrBz4eZGyvrDEBSwKhbqbMGABbYG5FsN8FQrqrowZWAKspuCD0II2IOGY5WSjiYbj2FJFs1swYMGLFCMGDBgQjBgwYEIwYMGBCMGDBgQjBgwYEIxVZ/xJBSIWldQ1vBHrUO5uAAgYi5JIHpfETirin6MjrFG80/KZ1RF1BbAhWfceEsLWBLGzWBsbca4r41BaZIpkrVqadEeaRApQjX4UCqqnZtViLqTuScKy1BD+aiHE/bbLM6YYgHO1gpwAuckxce8Zv/ADiGpaSnk5KmCCIiSOTVqvzG0C4JGkq2myg263wh5jnlTX1DFQIjLGEeOFiiMsYYkyEkAgDUSW2AFsasqylpatYqjXrZSQsjkM7csmJCz3K6joUX6XHTEipL0dQkv0R4RbS8MytoYFSrqGbch1J26gk9bDF8FA1pEkx43+gy6o2wBxvil3yk4DALVlmURJVxRVh+rk0+OKQFbP0bUAQVB2a24s24tiXlWXPHHmcZGmeKMXA6hUmUTAHra1ifMD1x7V0VFUxSGlWeCaJDIYJWDoyi2vQ2zBgPFZuoGNldnmlqaujkjM7RaKiJrksVuhZ1GxSVAt7kG9z6jSuSqsloeU1OXNIxvPRyIoc9Wil1BVJ6nQ42v0DWxcUebwzyinq20qw1U1Qf6sTpcxSecZLH9hh5XtSUqyVEckNDSyBZXVpPEXtovpQNpUKoJJ8RJNludt7xPZjXSqpqpookRdK62BKqO3h8I/ewlU19LTYTSAHa+PkMV21jndUJCeMqSDsQbEeo64nZDmxpaiOdbkxtqsGK3t2JH2SbXHcXGHA8FZXF+nzJSR1Een+Gs/ljZQez2CvYLl3O5AP1lbMbL6rDHpUyN2ubKPXbFUfKsMzuFjXkHXhIHmbKeZcNvNLHFnFkmYSJLKLMqBSFJ0XBPiVSTouCLj0xlwjIL1MepVealkjjLsFBYlDp1GwBYKwFyBfDXm3sujoGLVAnnpCdqiEjmRD/AIsYU6l/XQfEdMRF4Qymb9BmQW/Tmaf4hME3KcMJ4HtcBuGlw8xdTzLs8PNK8uWuRFTAapWkZmVCHI18tQPBcXsmrbpffDJQ1izU1USReinNRF+yymOw+DrC3ywVHslqANVNNDOB00tpPy6rf5jC1meT1dLrE0csYcWdjuGGpW3YXB8QU9eoxZT8oUtUeGKQE7ZHyOPouCx7MwptCxp8ullBIeqkEKEbHlx2eUj0Lctf3hjdl4iNC8lRChRWWGDT4JGkY6pHMgFyFXswIGpQLb3qMxzgzJBGVWNYFKrovbxNqLEEnxEnc33sNhbE7PpllNPTUl5Y4owE0qbvJIQZGK9QS1lseyr8cP2XF1v4fNTBPNPl15UgBT6xdX1cjbWQEd0Bsnl0scNHAnFzF6eGlLCflyGoFTI3Ka1j9WoJAOo3AULZdV+mKLNo4IoDSJOUem+tmIW4mmOlbIwNwYydAvtYO1/Othy36YJ6qqkWJBZRIy3DSnTpXSBdvCCzMNx1N775tRQMkJkjPA/ca52uNRjeyubKW4HEL6A4Z4xgrFXSwEpUlo9z7p0sUYgCRQftL5i9r4vsfO2UcUvBNHBXySxR0kTpGacEOGsoXUyXLDRexAAPhJve+OwcI8USSpDFVRmOZoQ6sWUiQDSGPh91rspK/rbE2Nlo53B/NTDhdps7PqnU2xI0umMCLtTTgwYMNqEYMGDAhGDBgwIRgwYMCEYp8/z4wGOONRJNKSEUvpACgksxsTYW6AEkn4kbOJc/Sjp3mcrtsqs4UMx2AuenmetgCbY4b7QM4ZZJYJEged5Fn+lRMdSKekYuNSkAafetoYbb4VqJXAiKLruy7Bq7tAuML3OinAC5yUPiHitwyrE1RFUqjw1shl1CRlNiFuWFgwkIZQtg1hbtGyLh1ailkaFj9LjkGmPpqQKTaO329mNu+iw365xU9TlbwzqEdJY1IbSrxuGF2juQbGxseh+Ixc05opmDxt9CeUEKwP1LMCGUX608iOEbuuwI2OH6ambTss3EnN2ZPfrYaY4DBKucXnHyVS7HMKe53rKZN/vTwr38zJF+JX9nG3Lc9kFOwqKvnU8kUiGnkdmcOF+rKKbhbMUYOCBa/cEYjZlxAvNiqowY61STOVA5etSQHA+83VgPDfzuRi4yTglQhrc1cxxE6gjE65CfO24v90eI+mIq6uKlZxSa5AYknZo1UNaXHBVWQ0FdXKIYFXQF5bzFFXwXvoaW2ogdNIN7WHTF8coyvLf6S/0yoHWJPdB8iL2H9s/LFXxH7RpJV5NIv0anGwVNmI9SPdHoPmThNU3YIoLOx8KKCzE+ijc4QEFXWdKodzbPgaekf+530b5rvia3Boud/wBAnbM/arUsNFMqU0Y2AQAkD4kWHyUYVXqairlCXmqJn91Ls7H5dh67AYceHPY7UzLza5xRQAXYMRzCB538MQ9WJPphzy7MaWjj5WUQLv79VKDpb1BNnnPw0p5HthqCmpqbCnjAO9sfE5nxKHEnGQpfyL2VwUkYqc5kXqNFKhJBbsp0+KZv1EFviOjBmWdTVK8sKaWlAsIUIDuvlIV2jW39Wnbq32cRBTkuZZXaWUixkk628lA8Ma/qqAPO/XG7DYZjdyVkqNGYBbcmzmai8KAzU/eAnxIP+Cx2t/w2NvukdDEz72ZUeZI1TlkiQyknWliIy3dZI/ehf4AeoN743A36Y1ckrJzYnaKYC3MTuPuup8Mi+jD4WO+IdHq1EdRbovyXK66jq8um0SrLTSfZKsQG9UdTZh8Dhgyn2p1kXhl01CdCsg3t+0P4g46aeKIJ4zBm0Eeg7c3TqhPqb+KBvU7Ds+FTiT2HHTzcslDofEIZWvsenLl7jy1fvYVnp6epHDUxg9tsfPPyTbb5xlQFp8pzLZL0NQegNghPoPcPy0nC9nHC9blsgk8ShT4J4ibfiN1PoevrihzGhlp5OXURPDJ92QWv8D0YeoJwzcM+0KemHLl+vpzsY5NyB+qT/lNx8MK/hqqk6VK/nGfA44/0uz8HXHao4muweLHcfoq+lqIqqRI5RDTF3+tqNLb7/dHhTuSQACbXsL4uq/JJ6mVUaNqOhpxZWlFlRPtPq6Syv18N7kgDYDErOOCYKuI1WVHUP6yn+0p8lHUH9U9ex7YQ3ka2li1l6KSbA/A9MP0lZHVtJZgRgWnBzT2j2Nlw9pZn+6sOJszWpqpZUXSjEBFPUIiqi39dKgn1xvyPPhGJEljWYyIsUUk0h/m+5AZSQ2hQSG8Om2gfKVkdXl6UVT9IjeSra6wddKgrs9wbAhrk332AHU4oaOhkmfREjOx+youbDqdu3riyop46hhY8eP3z/VQ15abhfRvDPFyvK9LPNA0yadLRtbmBlJ2RmY61sSQCdip2vYNWPnHhPOZIWShleKkjWfnGSSPxK8ZV1Q3IUXZRue1x3GO3cG8UpWQg61Mq31BQVuuplWRVbfQ4UMOo3tc2xmQPe1xgm6w1+IfFlYE49EZJzAjiCYMGDBhtQjBgwYEIwE4MK/HdU7RCkiC8ypVwGkYqoVAC17Alr3A0i1xq32xXLI2Jhe82AxUgXwSPxrxidX0tVpJo1aWlSF31N71mkNrjfRuoG6FfFjnHDVFRMDHUvNE5/RyRhNAI++GsTq87gC2532sHnXMMyBMEUR0mNYom8MjxB9I1gLfWwCi1ttIv3xhTZvSveKspEi3tzaYMkkZ/WjYlZAO4IDevbE0EDmtM0g6b8T2DQYYG2+qolfc2GQTBQUM0MMqI0NbDGCZICSrFBuyvE1pI3Xd0kUG3i3IIwrZlUxRM0dE0kqTxqzK0Wpo+h03FwWW+kuANiRtc4yzQmnLwyWldAv0edWIsjAMCCN2UqQVU+6SfKxZ/Ypl7DMxIy2VqSVkJ72lhUkelyR8jh57uAXvn6qto4jZV3BMNNCDUTRzzzr+ip0p5TYjoWJQLfy3IHXr03Zhw9nOazcx6V41vZRMRGiA+SsdR9SAScOtPxXXyLrFRGoZnsOQDYB2AF9W+wG9sYzVtVJ+krJyPKPRF+aKH/BsIMo7TmoOLjkT+UbN2+Z1Kl00YHAqCl9jUUAEmaVyRL/u4iFv6a38R+Crf4YY8tzKlpFK5VRBbixqJwUv038V5pPgdIPniDBl0aNrCjWertdnPxdiWPzOJOHebv1iqHVNsGBaquN52DVUhnINwpFo1P6sQ8O3m2pvXG3BgxYABklXOLjcoxi56AC5Y2Avbc+p2HxxljRUe9H+2ML1crooHvbmAVZAwPka0ratM0X1TizIBe24I7EHyNjjLE7iD+kn/AJa/4viDhbkqpfU0ccr8yF3VMDJXNCMaqNZKc6qWUw73KAaomPrEdhfzQqfXG3BjRIBzVDXFpuFZzcWRzR8rMqMOnd415yfEpbmp8g1vPC7VeyTLqy75ZWcs94wwlQehUnmJ+O3lifiPVZdFIbuisR0YjxD4MPEPkcV83bFpTTarRwS7D7Pc5y6US06JNbqYZB4h5NG+kkegv6Yw41gSpQTmkq6Wqt9YjUzlH87MoIv5MbX7+eGuF54/0VVUoPIycwfhMHP549r+JK+KKR1q9WhGazwR76QTbwgeWE5KPimbPk8ajC42O4+Wllc2eMjhXJMpy7mVEcMuuLWdi0bAm3ZQQLkmyjtcjDBTQmnyqqZ0aJ6qWOOIPs5jQlpNiASvRSbAE4aPbnStJJQugJPJnZrdgvIJPy1YQ8uy41WuWoqVRItIkeVmd7H3QidXvuLXAHcjD7H8YxKHN4TYLDMI2qleVRGqxRqvLDjmFEAXWR1a22ptuuwsNnDhTjqS4nmqE58OmCOnEX6WJjGXba7atveWwXRcixtihpuKYadglLFoiO0ssqq80q/aTfwxqw8OlfPcnFLluePS1H0inAUrq0q/jGlr+E9Cdrbix2+WE66mMzA9g6bcW5eIvY2ByK6jfwmxyOa+qKSrSVFkjYOjC6spuCPMHG7CJ7Pc/j1tSLVQVFl5qvHpUlpXkaRdIY3sTq23UMAexL3iqGUSxh417/rY+iZIsbIwYMGLVCMcL9pGbiWOSZ6UPHVlRSzu41RhFHRALpqAZwAd9RDW6Y6vxpmLRUjiIsJpPBCEF2ZyCbL5HSGOo7La56Y+eOLqmJqkrAk8UcY08qdiSr3PMIUs2m5tex3Nz3wnK3np44dOse4ZZEHE9hBsUOPC0lY5hTwwRpHok5+hJOaHsv1iq6qFtuFBHiBFzfyGJkvE/PTVVU0dQ6WHP1NHJvfTrZNpOh3YX9caqDiKJolgrIDMiC0UkbaJYwTfSGIKut7kKwsL7Y05jXUqxtHSJN4ypd52Umy3IVQgAG5uSbk2HTe+5ZJLdkWVvmNYkdtK2GrTeyRoALC9z0sBc3JNz3x03hHNYpM+aKBQIqaheJbdCVmgvb0HT1scLOSn+Tcoep6VFV4YvMLvYj5an/dxC9is+nNwPv08i/gY2/hjBZerqXz/AJI+i3td+d3/AKjxTLegA3U4n6Jlyb9Cvxf8pHxNxGoE0h1+7PMv4TSfwxJxttyCyn9Y96MeMdttz+H549xDzacrE2n3m8K/Ftv9TiHu4WkoY3icAtWX5i0gJIsNRFwNX5Ag4tIkiPvVIT4wsv5sbYXcivHIyH3WLBfihsfyxf4yjTzVDLtmc09gb/tv6p6R8cT7cAI8Va0uRwye7Us/7DJ/AE4xznh+OOEuokd1K6QZG3JZRbYgb9MVElOrdVU/EDEWuy/maIwzKCw6MSNyB7pNu+MKs5JrYxzr6oloxINxceBTNPUxOeGhlj4JqpMjSaNZJElikK7rzXJG523JHr88aqnh+FPendP22S35qD+eFxMikppWjdy6soYFWYX3I3F/9cSEpUHRVB87C/49cU8n8lVcsYlhqiGHIC+/aV1U1ETHlrmXPgpEsUI92qDfCIt/kOKvMq9o1LL4h2JQp+TNf8sWGKLiNi3hHRF1t8SbKP8AHHohTT07C507nHtDf9t/VKRvjlkDeAAeKu4mJAJFj5A3/PGWIWUyEx6W95CUPy6flbE3Gsx3E0FIyN4XEIxBz3+iz/8AJf8AynE7EHPf6NKPNCv7238cSclDcwrTj/N0pq3KXlF4zHUI9+wdacXI7gd/S+Oa8ZcMrRVmg6hTyEMjLudBI1AdiV7efh88NXt6BaopEU7xwSvbzGqMEfGyn8MRKRv5TydkPiqKPdD3ZLbfioI+KDGDM/8AC1DakHomzHjYE9F3gTY9hWu6z7s1GIVBk2QwVPM5Ic8ogs08ixoIzcGRiqnTay+G5JvtcjFdxDUUpcJSR6UQWMjFtUh7tpZiEXyXr5+Q2w1tVUU8dLDGzIpuywx7uxJ0mTSPEVGwv5eeLXK8jFG4etmp4/vQaRPKw7roW4juNrlgR6EY9Blmls1L4Ez+VYdOqmWOhY1IEl1eTVzLqGB26sNVj1VSCMd/gl1KrWIuAbHqLjofXHzDTwCjzFVeFajly6BFJYatfhQ+IEA+JTuLX8sd64CnZYnppECSQsSUVtSBZSzIENgdKi6WIFtPS1sYgaIKp8Qyf0xln+btOON+2ybYeJgO2CaMGDBhxSkD2l5xGksEc1QaZFV5hJGAziRbKm1m0qVaQbizbrfseBy1DyMXkYs7nU7N1JPUnHW/aVmMq/T3ieFEPLp5Y5BeRrj349wFuJNlINwpbbphA/kAmGmIhmPOuWmUErYuyqoFtNxa5u3f54ooLPnll2Ib5C50BzO5CrnyA8Vtrq3LmoI0jglStW2uTVdG+8Tc9COgABBt261GTZaaioihHWRwvwBO5+QucSo8oiM08QlY8pZGWTQAG5QYkFdRIDW2N+4uMMPskow1Y8re7BEzX8i23+XXhuvqPwtLJKMwDbv09VSxvG8Ba/a1mYaoWnj2jp0CADsWAv8AgugfLGn2eJ9Hzul3LIXljDfFGGlv1gbfHY4WszqHqZpnCli5aRtPYMx7dTa46Yt6DNBHNSVN7KZ4Wf0dGCvfyuhYf2B54Rhj/CQxQA5Cx78yfE3K4fKTMDuf29F0maPRU1aeVS5//IEk/wC/GWJXEsGjMZvKWKKUfEa42/JI/wAcRcarD0QlphaQoxBmGudR2jGs/E7L/E/hicTiDQzLZnLLd2vuR0Gyj8P8ccyYkN94feyI7gF3vH7XUTlWjZx1jmdh8A3iH4XxcK1xcdDiHRSppcFl3d+47nGWWuNJQEHQdOxvt9n8rD5HHEVm27R6j36KyW7gew+h9+ql4xUfWxftL/njxljyIfXRftL/ANSLCvKptRyd31RR/wA5vvRbs5P8+k/5afxxqxtzsfz1/wDlJ/i2NWF+Qf8Ap8Xcu67+cfD5IxSzLqgmk/3h2/ZBAX/XFjmMtkIuAW8IufPa/wAhc401roIWUMuygAah2IxozWdcbA+Z9+q4hu2x3I8gffksgNE/pKv95f8AUf4HE3EOvlUrqDLdTqHiHbqPmLjEtHBAI3B6YtZYEgd/n91W+5Ace7y+y9xHq49Zhj/3lRCvyMqE/wB0NiRjdk8OuvpV7KZJT/YjKj+9Kp+WOnmzSoiF3hKnthrh/LMQsTy6XcKCfeMpvYfLFH7NM3SmrYAsodJ05cgtbSWtpH71hvv188RvabXNLnNWyGwUiIH0RFV1/euLj1xQy1v1odEEe6gBOgIuQb2G+3l0AxmTUv4hjo3dVwI/T1y7k44ls3GPdv3TLnOXTUtfPS07FOcwRQG06kchkW+3ey48puDWjLNUVMNOYxrZFfmSqARc6IibEEjqwxd+09tf0Ktj2MsQ3HZls6/hqb8ML9ZUtC/0mniaFZw2nmhGuH9/lqRuvVdRB8gb4u5MndUUkb3da1j3twPqF1I0NeQoufUUHLjkpmkdDqjkaVQCZFs17AmwKsthe/hx1D2WZmgeHlrURpNEVkacsyzVCBd0Yk+IKku/hBAAF9O3Os1yGeKPlyzx60UytS6m1ICAWZhp5YaxBI1arfhi89necBeQrVV5I6pRBRuBp0y2VnDbG4DykXJCkWtcjHHKAIMUjdHWOeTsNBvbPAKyE4kLv+DHmDFitXz77RSGQyGm1cyqkKVxI1OoL2TTcuot4QDZbJcDfELKkqIo43fMvoYZQY4y8rNo+yTHECEU9Rq69e+NfHE0ZWICSYzGSZpYjfkI2ptRh+xbVcAoTsTexOMKrOMvlctJTVINlGpKld9KhQdLRkLsBtc2xxyaDzTiRm92+/8AqJ9MNgqZj0vAKVn+a1iwtzJoKqGYGMVEaoWB8JKl9CyI1h7rdQT1xP4HPKyvMZ+5XQD66T/FxigraujFLIlMKkM0kZYTFGWyibcFAN97b9ibd8X+WeHh2pP3px/mgH+AxTyvjCyP4pGD+4H6KIusTsD8kkZaSJQA2ksCobyOxW/mLqBbvfFjmtPzIJGVbNYiaMfeX7Q9Rsb/AGlPwxWUeXSTAmPSNJtu1iCNwbWNuxGLqSsaMq8iFHsFkA3Vx5qRtqG5ANiRcb7YKwt527Tj+iy5j0wW57e/YXUc4refDllZ/vojG5/WdFe370bjGjEDhScTZHURJZnoZjJHbe6KwmW3oyGRPxxOVgQCNwdwfQ9MaMLrtTNTiQ4ahDKCCD0OxxVZdAaWYOYzKgBHhAJsexB6EH7QxbYMVVdHHVM4JFEFQ6E9FLueTy1cupYSigWVQLWHmTsLnFtldBy1Oo3Zt2P+AHwxMwYrpOT4qUAM0wHYrJ6x8w4cgjBB+mj/AGl/6sOI8tUQSApNu9wOwP8AEYsuHKJpnLsNKpp02N7nUr2PlYKv73XGby3XwMpZGF2OVvEK2jp5Oca8jD7LDPv6af8Akr/mbGjFxxPlw/TgqGVbMGJGodRYi9je/be+KO7hQzxlAW0i5Fze24HUjcbjzwr/AIf5Rp/wccRdZ2Vjuu62CR0heBgtOZUAlS3Qg3U+RxryvNjSxOhpi7Frr4QVBPXxDcjobW2xOwY2q7k2GsFpEtBVvhHCMQlWmyuaVyzDTqJLMRb3r3sPmcNEUQVQo6AWGMsGGKemZAOiuZ6l0xxyRiz4LUfSqmdtlghVL+r3kf8ABViPzxWY8zGu+i8PTzdJKwto8zzyES3whCn+ziyU2CmlHSvsuP1Ej1M+oe/NqlY9hzZHcsfQAr+WNOYTCyrEuyKW3762sHY+bAKbfrWGL2KkQKI4zfWoMsnflgWHwuNgOwucU9XUFkXYKsjlwLbkLsp/ZHgUD9UnvjOilc97QNPrr+iobLxvv71+9k7Zp9bw/TN3hm0/AXdf/HFFlXEsMXKeSl5s0C2iYykJszMpeML4ipJ6MAdrjvi9y3xcO1P6s4t+9B/5HCHCVDDUCVuNQBsSL7gHttg5JGE7NpX+tj9VoSnqnsCnSZ9MxmYsNU5PNbSLsGNytyLhb9h5DF7wM8xhrUTk8rlq83M2fSuq4jPQGwaxbZW0nviHxhmVBK0f0CneAKp1lz7x2ttqbpvvfe+MeDKZHlm1UklURCSgjIBja/vbsvXaxFyLbA4t5WANI4kZEHTRw3IHqph/mWXfv9q4v93UfuH/AFwY59/tPJ/61D+43/hgx3cK9KXHMj8ilUzxtGjSLHTgfWRBbhRK1/EVUBD4V38+uI1DDl6RhrtUTd45mMEa/NdRf99cWvtCoWEbN9HQqlXKrVtxrkJZ9mX3rA+C5JF4xawIwv5fwyJIlkkqYIOYSIkkLansbXOlSEW9xqaw2Plirkqwhc0aPcMLbn4f33VM/X8FYcUVc7pIqJCtFHKCggWMKD4lU3XxkkM3vE4tMt8XDtR+rOP80H+uKOsyCOmhkjkJkrCLmOIgrAqkMxlYXDOQLaRsoO5vbF5wX9blOYw9So5gH9m//wCsYr5Xwhjfo2Rh/uA+qiLrEbgpJonliMcqANzLjlrckhfMeY8+x2PXFzBOpUsn1kJvrjIuyHuNJ3I806jtfpiky94w8Y0OrAMC8W7OxtbYb2tf8u2NtLlQRtT1BSQ7lYhqb+1a+/mLWxxOLuPHge7Py+ay5WgnpZ92eJ223T37Ip0p8waJWDQVsZCi9wHiu2k3/VMnXfti5pIeSz0zHxQO0Yv1KLYxt84ynzvjl08ksE0dUjuWhdZBriMdypvu2kBri43sd9r9Mdd4xhSSSmrobMlVEoB/WUa06EEFozIvUWKJhiGRzWXGJ9+qdjaJYgHHLVY4MYRK1gVOoHoCQGPopNlc/qnS4+73Pqyi+no3dWFj+B3xbTV0FT/LdjscCPBUy08kXWGG+iywYMGHUuosuq5sjHxE3FuhWMDqf1Ti8ynP1ihRDFJcCxICbn9/FbgxhVXINLVEmTixN8/sn2V8jGhoAw97qRW5mslQrtFIUAF1OncjX2126sPzwZ3mYnKBI3XT3bTt44z2Y9lP5Yj4MVxf4dpI3skaXXblj9lLuUJCLWHvxRgwYMehWejBjF5QNidz0Hc/AdTj1o23v4LC5BtqA8yDtGPVyPgehUqa2CmF5XW7NfJXxQSS9UKNmALgQobSTsIk8xrNmb+yupvliL7bMyjV6SiUsiRIZSI77GxSEX6Do/XyHni64EywSVslQ4ASnTSpN/fkG5JPdY997bS9B0HJ+IM/etrZ6iNC6yzBUL2EYVPDFcWuT9q17XIuMUPlMjOIi19Nu/tTTmCKMgHPVEKjkjWQkRsZGOxkNh4EHUJsF9QNvPFVmlc0rM6rYKoCj7ovsW7AknZfh64mfyeWZmqZCWVtIRN2JsDZPLYjoBbuRiPWygHlrZVB1FFNwCLgC/22G5ZvOw7YrpwA8cOJ9B+pSMQAdcYn0+6d8qGnh2pv9qcW/epx/A4UssoIiplqHdIw2kCJQzs1r2GohVAFiST3FgezbX/VcPQL3mm1fEanP8FxU8NZdV8kvHSirp5GIeKxbePYMNJ1ow1EB18yDfpg5KOE795Xelh9FpSflHYFp/k7L5vDBPPFIdlFSiGNiegLxm6X8yth3xjwo6RTzrNUzUrCJlHK6swNijbHoenTc7MMbquqp4m8OWyRyDoJ5ZGUEb+4VUvbyJt53xv4LmnKV8qyQ6TGBOJRd2DlyTHuBq3b3rgsQLYt5VNqRwOthpq4dh+SIeuE2/7L1X/o9H+f/njzD1/sdTedT++cGO+EK9c79qmXxq1XrWo5mtJoli1GEIQqtLIouiMWEwLMATYW74VMvzyWOlUrT0zCIledPGrtdiWCKHPYEnZT3N8dY9o1HaUfzkUiVEDRzzOqlTy76FBawRyJJd77qCALgEcf4XzlIo5lJguQrRNNEZF1ISLqoVrEozWJBHS+KaElss0Z3DhnqO62YOAJ7VXMMiplPxFmlaxjjeWQPdSkUYCWbY6gigW33LdOuLP2UTaayank25sTIQfvIdx8ba/wwtV/FlXMNL1Emn7iHQnyRAqj8MasjzdoKqKckkpIGY9yD71/iC344Y5QpjUUskQzIw7xiPWypY/heCo88L087qCVdGaM9D7pIIsfhjZHxBJGtgsI+Cld/gGthl9qmVCOt5q+5UKHBHS4ADf9p/tYTqZ5F0yhbaGPitqAIuCGtuNjft1G+KYZIqumZOQLuHdjqPO4VM0TQ4hw96LbmVaZOWRJzbrcqBpCNtt6nqN99vXHS/ZZW/TstqMtY6ZoDzKYt2GrUh9Qsmx/Ve3fHMHeN9BYOrFy0siHYgk+6AT6dtt+uJ3DeftQV0dTGS0cbkMCLM0TWDjtv1IuOoBxbG2zOCxBC7gIb0be/DBdOoqwBTJpIV/0qbEqw2YMreFwpBBBsRYkEb3tQA66bawBfTp5gH/2pCJU9NDEeRx5n9OsdQs0RBp60cxGHQS6bm3/ADEAceqv54rXXl9AWS9yL+56qCGFvgAfXGBytyTzv/MQZ6j6jt/dO09RwO5qTwP0UlVj5fMuUGm7COUNpt1BjlAYEeQJxsWmuLiUf24XH95Syn5YqtajwFmZHvoOoHruVsJSB1uPMfPHtIX90MBJqCi+kElrAG9+Zbe+3kcY7KuqjHQlIHbjh/VdOOp4nZtCtJqZ0VWbQyMbK8bahc9L3AI6Y1ltwACSdgB1ON9eGUrBaQrGb3KszSO25e4B23Nt+vXpijzTxvoIIsLMpBB3PQg+pjOPQ0XKMrqPjkc0vPVyvYnAkA/p4LLfSsM3C0EN1+ytmBB0srI1r2YdvMEXBHwOM6emeQsEA8IuzM2lRf1sT036YqYpjGyRkkpqbl3uSBuCo7kfoiB53xbUsjK5QpIVlGiRNDA2OwYG1gRc/L4Y6nr5xSPLXNErSfEA4kAnb1Q2mYJRgS0j57oFNtfmpb9SKR/z2Hz6YxiSMqW1kgXuZJViXw3BsE1OdwfjiHmSvGzo763VtK30lmvYqfExcbEX0+RxHBFuUGYG3jbVYgHqd5ACTvYbY846tq5m3dMbHbDDwAK0200TcmhXdMbIp08rUAbAcq+3S/inlPwtf0xWZhWKUY6SY4zewUKHYHZUQE9WsupizEm1xvfxBzBZbiPuwPv27eEC6+pLehxbcM5Z9IqwSPqaUh28jKR9Wv8AYH1h8iY8afJfJOP4mfvA32J946paeoueaj8TsovGlX/JuTrTlwtTWMVkYecm87DzCqdA+KDHNJ5VEYRikEVrBXALkfsHZfPcE/DEjj/iiTMMwllhuYYFKRFbX0gnU4JOxchrEb6QOndXiiBjeQMllYKQT4mvbe/z+djjefEJD0nW9TcrMqGh7gL5fNWMeYQxkJFdAxs07jcdT4Qelz3sAL3scRp0kKQAlWTxCG3vEbW1epFunfrvjdTQLyJCPFK67W6IuxGpj4UvsxufLyxb+z/h8zZlGjKLRWlexvYCxANtt2KdPPFLpIoA6a+DATjrYH9guIWBz7Nzvrme317ld+1AiGKioxb6qLU1vOwUfmHwiQy2Yai1h91tJt6Gxt+GLnjjN/pNdNIDdQ2hP2U2v8yCfnjfwuuWGGYVxmWX+paMEjp0sB71/vbWt03w1yVC6CjY1/WIue9xufUpqU8Tzb3ZTG41ldqpvpMyxPE4jglctu66QoG6gLe9/De3TEv2fZRqSJjTANLVJya1mFk5ZBKhfe3KOo20sWsSNsIZO2+Ow+yzKk5kAT6QwijLzx1AZUimcDS0aEAXN5bbEW3uD145RxMcbdXAnPJuOhHZngrYMSSV1y+DHtsGLFal7jum1UbybHkET6GF1flXOlh5HqD2YKd7Y4BxvlksNY5mEKtMBMFgJKqG2tuBvdSb23uT3tj6fZQRY7g9QccE434QMaSpDSprp2aaaojZQDE/MZVCbG4Wx0WsoTw3vhORwgqGTnLqnuOWJI12BJuhw4mEJf4Or6CJpWr4Hn8I5Sr0vvfVuPSx3tvtiglYFiVGkEmwvewvsL97dMY4ZeEctnYl9CClPhnlmCKmhtmAkcX1AbgIb3tjdOGKRGOCYKVf5SyYxjeoojdR3KAGw+a3X4oMIFFWmJiQSFYWbT1Hkw8yPLuMXvDGefydXag4ki1FHZejxk7MPya3y2xu9o/Cwgm5kVjTz+OMjcAncr5W+0PQ27YwImimqH0j+pJdzO/8zfPpDsJVsjRKy50wP0KqaqjiNmZQD7xMZIWRO7LY+8B4iOux6jfGVXw9a3KkDXBIRyLkDrpYdfmPnjKighlhIBaIru6ISQD95VN9j1BXfG+np2EKrfnRjdJIyA626bdDbpsem1sQJZIzYEi2h92WSZHNwBy0Pu3r3Jx9l+aiqppcoqWKSIOZSs3vLY6gB5mNrMN91JHQYtaaVjqWRdMsbFJV8nXrbzUizKe6sDjn1LXF3V42C1UJ1RSAWuV9DuAejIel/LfHSqquWtplzOBbOg5ddCNyNHU2HVo7kju0bHyUYep5+I44J4O59mXSCrqzLiwIRioP2Tuvy7qfhiEKLSBduWQfeKMD6FWjBB7e8fji6VgQCCCDuCOhB7jHuK6nkyKbFvRPZbHwVkNdJHgcQo1PmNQ7WNUQovYahfbqzED3R1NuuwHcieIlqHCTkpKNo5bAFgCraJF6ah4fLfUBuDePJEG2YA/EYr62NgCqtZSV2O9r8wAgn3fGQPQyA485W8immbzsbwLWxAsR24Z9oOa0IKxsx4CLLJZHSSndCpctJZmGw1JFvbyBP+uJVbmFQhBFS9upV7A2vY9vCynwsvYi4up2grDd44vH9WsjPfZvrG2VvXRpuPW2LGOFV6AD4DFlPyQ6s/iyOGul79I4+twiasbBZgGncqmWn1lmL81mO/hLNf4kCPy3U4kUWVlRZnOm/urtf9o9T8L2xY48ZgBc7AdScbtNyVFD1ul32sPBIS18jxZuC01MpUBY11SOwSJPvO3QegG5J7KCe2PPaPna5TlqUUUn84qQ3Mk72b9LLt0LElVHbt7uLXImjp4ZM1q/DGqH6OpG+hreMA/blOkKOy6fvNjiXEWdvW1MlROLySnwoN9Kj3UUddh5dTc4ePTPYFMTeabc5lV8kUi+HxxAqA3UEoT5DqBv69cSoaSEylVbmIoFrWDNtut9gqju23W3XEqPI6ibxSvoFrXfxPYegsF/G+NkeRwdF1zt+qQFH7TgWH4k4Sknbo7HW2SUdM3fHsy8/uvKzMY41C3R2HuRJvGnkT98jzP4DrhzyQHLsplqWP8AOKs6Yyfesb2b/M/7uFzhDhQV1YqAAQReKVk2X9kE7tfcaj+sRYDff7QOJBV1OmL9DCNEQHQ+bAepAA9AMZzoxUzNpG5YOf3Dqt/qONthdNQMETOc1OXv3iqTLrJd3gMsZBTqRZmHUED3wL2vcXsbHpjdnGS8lm0OJEVtLMvVG7o4HusDcXHhaxsT2s6DM6qnQJRVLjbVJCBpbXYaiEYfWAWAuLmw6AY1vx9WnUJHSTUCrcyCI3B6gnQDj0+N8FGCp8qpllnijeZYFdwOa1rLa5B3IF7gAX2uRj6H4Bhd0kqJZOa7tyxIFCo0cLPoZFHYlnJNzck22AxyT2f5ZKFadPorJO4pSsoLMutgNQUdRuLpcEqL3Fsd9yuhEMMUQYsI41QM3U6FAufU2vjELhPVuk0Z0Rlnm7S40GdinGDhYO1SsGDBhtSjCX7RMgjkRZ3jd40v9KEblGeFVcgMAyiRVYhrHe17dwXTGupp1kRkcBldSrKehDCxB+IxXLGJWFh18/Dt2Ug2XzK6NQVLGWkGl1ZoI6kB7KSeWxsTdl2uCfMHrjyOWozGb6+Y6I11O7bRwxjqQq2VfIKo3JAHXDhx1wc2t4xFVTVJf+aMZNSchdBZSXYAWuQdXiLFbEgjCLBn8sUJp1VEGvU94wXLrcDUWv7u4AsAN+++O6CcyM5uTrtwPaNHC5JsdzmQUvKzhN9CrLiShaWQrT0+mCmi8MgBJePZhI7+6zNcvYWIBI+ztc8EZzFVQHLas+Fv6O56q3ZR6g7r8x3GKDJMlqayaEyCYwl7NMwYoirdnsx8K2UNt0vtjXnmUsAatEEUM0rmFL2YJe6sAfFp3sGG1x8MWVlI2qi5smxGLSM2uGRHvJcNcWniUTOsmmoqgxvdXT3XHRlPQi/VT5H4dsZU2aqSS14pLXLoCUa3d17fE/vYdcpzWHN4BS1bBKpB9TN974+Z8179Rv0Sc1yuooZnjfwMVsTa4Zd7MpPxO/ruMZ8UxqLwTi07c9A4fE3cHbQ4FVzwBw4m5e8CpdVy5AGk8DD3KiI3W46eIdPg+3riz4X4xfLqsSOLrIAs6r7syDpLH/xE7r3FxhZyxoVXSyBX6K4cpq9GYHY+p2ON1ZkyFSProgSD4lEiXHcFb2+O2I4TE+x9+/dkmw80/X3tjf3out5jQpTMjwsGoqixgdekbPuI/RG6p5G67eHHmEv2f8XrShqGt0S5fNtqDahEW8/tKhO5+6dweuHOsonpZRDIxdH3p5z/AFg66WPTmKP3x4h9oDVikBwumZow4c4xe411FOHFm/8A6/X/ANsbMGLnNDhZwuEs1xabhaKSiWMHT36k434MGIa0MHC0WCHOLjd2aMbcmyf6bKQ+1LCfrmPSRl35QP3R1c/Be7W00dDJVzciElQLc+Yf1an7K9jKw6D7I8R7A0/tA4m5kf8AJmVgLTx+CeVSbG3WJTuW33dupNxfremaUNGaZiY1o5x+AS57TuO3zOpEFKC1NA3g0gkO+4Mh9BuFB9T32WKSgrIt1Q3PUhV1H0vckD0Ax62SPANInVb/AGVkcE/2Rcn8MYjnxDU6sU+8zuh/EkE/uk4SfJxCwII8fsokl5zq2I7dfkpLzygXlpwfIzSG1/RSdz6KMeUT1NbIIEA8R0rGgsDbqWPXSPkNjtjOgSWqcRU8NpH2uGLPbv4m9xfM/wCGHqaaDI4DHEVkrpF8Tdox2+AHYdWO52sMKTSmEhjWAyu6rdv9TsTZo9cguoIAek8WA94YnFaeJq+PLKT+T6ZrzOL1Eg6i43HoSNgOy/HChlFLEoElWk3JcMiNEB74tdhqIDaLg6e5tuMaaTL56ppZAGkKKZZTfe19z3uTuenYnoMMmXZ2HlmUFHoFTV9Fk68tF8IjXqJRfd0N7lmNxjUoqQUsZBPE4m7nak+8hoFc53GezRW71da8AaCWKuSMCzNEsmpR0EiOplilA9bMBsdQ8StW5jJmksUEdPTRTOSNcalNVlJ8ZJYgKAx2uTt5DGx4RTaK6gqCqa9IRzplV9iY2A2kW2+obEdQDti44Z4TllF5qeOSWvTmU0xlsYttRcgC6t4lcabnaxIxzWVHMMszruwaML37iRe2ZxXbG8Zxy1T57O+Hl5vPNNBAYUNORH4i0iMNT30i2wIB3Yh2va1sdDxHy+gSGNY4lVEXoFFhubk/Em5J7k4kYpgiEMYYNO/xzJPqmCblGDBgxcoRgwYMCFS8U5CamEmMslQiPyJFbSVZlsATuCpOm4II2B6gY4TxfwrpLyU1NPHHAoFUZnDNzG0tqHiJbwurMRt4gR3x9IYU+MuDkqBzEj1vrRpYuYyLOiAjS4vy2I8JBYb6ApIHRSeN7XCeLrDT4hscrn4bmwJU4EcJXJhxNEipVF2kcRiGKj3EceiNVcyi9njYksFHvajqPhOKtJqyVxVlVqJJX5ah0EhFxYDl9EVt1XYdGta18Z53lLUjrXLHDHC1Swjp3bVoMZYFWHukFkfZSdNwPh6udwUsDPRtJz6gMHZ+sCXBKKR77Od+ZtsOgN8aNNUMnZxs7iNiMwe5KvaWmxUDiihip5wsUg1ADmIhJEUg95EkPvhT0PUWtva5Z8o4zgrIhS5oL/7up7g+bHsf1uh7jviFVSPRyJQ0aKak6RPLoVnaRwDykLAhES4Bta5uTtiFntLTST6EkijMSWmqNwkso6lI41Nhq2uosQC1h3rq6OOqaA+4Ixa4YOadwfpqoa4sOHlosuKfZ/PSXdfrqc7iVBewP3wOnx6f4YVlkdB9WzL5BXIH4A2w35VxDXZZouNdPJugJ1ROO5jcdO+w+YxbtT5TmW6N9BqD1U2CE/kp+RU+mEDVVFKOGsZxs/zGi/8A5NzHeLhdGNj+r5FI68p1UsHffSZJw7DUfsqIzbf44buDeOI4lbLsyDNRsQIpXBVoSbFe5ZUB91r3Qjy6V+c+zfMKcWUGWINrBh33G4OkjX623GFjM5QSTIjRyfaFja567HcA91I26g9QeqaSOTpwuDm9hvba4zCoaySF2INvfvBdkrKSSlkWOY61f9BUD3ZR1CtbZZLdujdV7gZYQuCPaGIIvotahqKCQWsd2h9V7lQd7DdSLr5F6q6Y06LKsn0iicXjqQblQegmt27c35NY7nUa62DlEsP5meSzxjSUstVKYKfYi3OmIusQPbyaQjonbq21gfcuonqy3LflU6X5tUbWAX3liJ2Zhvdz4V36kWCrxj7R05RocqBiphcSTi+qS/vBCfFY76pD4m37dZc4k8LVEUP5n5KZx3x/FTRfybljaVB01FSp1Ncnx6WG7udyz9ug9ObqwjJRGEsa+6X1Eb7kbMB17gYKGRo3BisGsVA032Nuw3vsMMOSezitntaIxr9+bw/lbUfkMKTuhgPFUOAbbU2ufmrSHSusBh795qnTN5FFo1hj9UT/AFOLbhzguqzBw+4jHWaT3R56Btc/s7eZGGMZPleW71Mn0ucf1SC6g+ovb98/LFHxJx/U1gMa/UwAfoo/u/rsOo6bbD0wg2eSoNqGPhH+Y8G39LTifGwXTYY4jd2ewz8Sryv4npcsjany20kx2kqTY7+h6MR2A8I9cJuU5ZJW1GjmLzHudUjbu25AFz4nY7AeePIqNYuXJLodXjZ1RWO5UkBHK2t4huAb27i+LfLY4a5WiWKOCrVS8DQ3VZdIuY2UkhXsCVYWuRY9saVJRR0oJFy49ZxxJ7+zYDAIc8vOPktvDeYU/Pgiankp5xIqCeGcqysWC6nSUMp3JuNha4tj3P8AK4pzPNAop5YGP0iCSyj3rCRNrAsbAxW6nw3BxHrnWvgaoLLHVQgc8sdImXosg/4oNlZftbEb3xhRGfMSIqqsMMQjZkknHhYpZbBiVDlQTcliQAfldPOyBhkebAd59NUNaXdELdklLJVAVTRQSU1IwV6cHQH1DfStiCSWVjqPiI09BYds4L4SWlVnMSRyOzaVViwijYgiNSdgLjUQoAue9gcVnB3CiyGKsnp6eNjDGIoo1Pht4tZ1KtmFwALeHfc32esZcLJJHmeYWJwA+EbZ2J1va+Nk3YNHCEYMGDDihGDBgwIRgwYMCEYMGDAhLGe8JAyiqpUgWoUOG1x7SCQLfUVsQ3hG++xYHrccPzTgxvqxSiWaXlNJVRcsJyTceEA27l1CeJvDtcY+l8UvEPDCVQJEkkMuhkWSJrGzDofvAGx8x2IucKSQva/noDZ+t8nbB2uFyRa2Oak2Is7JcCj4qTRNOAwrZVVOZ9nSwtJIndZGUKp7eJiLXsMcjyRXkWlmjdXmCSc4MByotBfXpIsy6SWbce6ADe4wx8VcDxoyCZafL1jpm0vHZlndCPMLuBvbdyG9MKkldXUcIjmDxx1ERCrJYjS2nVoN7od1uu3UXBw3T1zJTzbhwv8AhP0ORwxwy1S74y3HMLZmwkrpJZYI2MMCokaAXKxjwoAOpNgzm3csca+LKOOB4oFQLJHEn0hhfeRhqYEX0jSCq7AG4N8b+HJ6MTUzyu8fKYNIpXUkjKWYEMpul/ApuvQdT0xlwpVxS5lHJWFyXmDHSFKlma516zsm+9u2H8vBVZqDlHF1XS2EMzhR9g+Jf3WuB8sM8ftW5oC1lHDOPMbH8GDD8CMUXHH0MTj6Bo5AWwCh9WoE6tWvrfbTba1u98WHE2Vg0+XogHMCyRyN5lCpYs33UuwueirjPqOTKSoIfJGL7jonzFiu2yPbgCpv8r5FL79LNCT9wm391/4Yk0PElHl4L5dUMyG5loqhXKSA9dDaDy3ttc3U7XxSZrwnCtTJFG7rHTQq9TK9jZiFuFQWsxZggQt17i2INHw9DO0IinK86blWlSxU2BBOliCpuouPW9rb0s5Maxwc2WSw0LuIf3ArrnXbBNlbxjS5gumsmampFFo6KnV7kL0Mzqmk+ka+Ebb3GIYzLIYvcp5piOmq9v7zj/DC9k3CbzVj0rtyzHr1tp1W5dxYC4uSbAbjqMeUXDyzUzSwu0kiSKrw6QpVHNlk1amuL2U7eEne4x1JyY2R5c6aSx0DuEegHqUc67YJjPtSSEWoqKGH9ZuvzCAX/ewu5xxpW1I+tmcI32U8Cn922r5k4k0FPRPNPTAaNZ0U9RK19LKdtYFlCyEW1W8Nx64g57DKscCzag8fNiKt1XQ4Nv75x3ByXRwu4mxji3PSPmblcukeRiVEOSTCNpTGyxqFJZhYHme7pv719zt2BxN4ez1Yg8E4L0s1hKi21Aj3ZEP30O4vsdweuLiP2jMuXGiWJFC6QhYCS4uxk1CS63JIIsLDcYTcaQuc1XgMky8XZbykh0qoiBfkuhZhIjaGD6m6nqCLCxBFhiPk01PAYaozMJIn1GDRuWSxUh7hQjbXJ3FjsdiYVA09Ty6OM67yFo0JAsxXxG590WFyPTDbwpwYwkiIDPWRVJV4JEJhCrqBYyBSNhZg1z4tI03wjU1rIOgOk/Roz1tfYXwucArWRlxvoqbh3hdpjDUVCOaSWVkvDdnLWe1kQF9OoEXW526W3x2Hgrg5ligadnKQF/o8EkahkUl1QyHqzcsjay2LG9yNrHhvgqOA82RVMxkeSyM/LQvseWhOkG2xfSGN26Xthnwi2F8rxNUYnQaN/wDrGxOuyYADRZqMGDBhxCMGDBgQjBgwYEIwYMGBCMGDBgQjBgwYELCWIMCGAIIsQRcEHrhNrvZ/pdZKfRLpjaLl1ju6qrFSNBsxFtNiLXYEXYWw64MUzQRzN4ZBce9c1IJGS+e6v2bWalhTmwSsrid6hTyy6AG0fQNfxWCm2kX6jdTqslnjjEzIeU0jRpKpBV2UsPDbcg6TY23x9U1tBHMuiVEkXrpdQw26bMCML1fwDCxDQu8TJIJY1uWiR7m55VwLNdrgEW1Eix3xU0VUP8t/ENnZ6nBw7wBcWAC5cxjsxbuXznljxiVDNq0KwLBAC2x3FmI+G52w3ZHm8dQaWnkZVtPJJPJIQg5bujlFubeMrYjy26E3cuIPZhPItTaOnnlnYSCo/ROhUL4EUhrX02B1/aJa9t1vMfZ1DzmJhraaExWhXRzGaYE3BA5hAtpsptqOqx23tPKLmj+NE4d3SGm2OZww0uq+Z+Eqop656mnzPYmaWSOYqNyUWRy4FuukshPot+2KTJIWSqpiwKhpUIvtcawLj/XFvTcH6WpdNYscshInupU0zgE6SQwIYkFACVJPTbGh8hnVJKsVUTPFUcsMXOtjqAEoZr7b6r7+EE32xYOVKW9uK19w4akbbhcmF+yaMlqVepy+pBHMq3jjmHcPACshPo5MD/EHClwlVvTSSVIBIgjIZd7MZDoCNbsblj+x52xYScH1MU9QPpkSvTxc7WrspbWGuFsQUPh3P6yfex5S8NFjBzK+0dQpep0liYmA2WW7EXJOjVJbxAi2OP8AitJa4dfDQOOl9tlPMv2VdxXkaQSK8JvBMoeIMRrUML6HW9wV6X6EWONWdcSNUwQJKPrIdSmTu6kIF1ebKF037gL5YYMv9nfMjXSlVLMZ7gBDHHJTq3vh2GlNaAkEuDqYDpvhtpPZeWFSI6SGKKoUIoqW1SQgLZnULrG5JIXWDdQSd7APKJOEcTjbU9EZjfsN8sbFTzB1NlyrKuH6ipk5cMTM+jmWbwXTYBgXsCCTYEdcX/DXB8cjUsjMapZFdpqan2kjCg21EMDYNYEeE3ItcY7LT8AoWDVE0kzInLiKnlFUJFwTEQWLWW52GwsBhipKCOJQsaKgACgKANlFlG3kNhil34ucWkcGDZueo6x8CCALKxrGNyF+9InDns5YQwxzlVgjleVIgCJlLNJoV5lfqAwJK2JItcgXL1l2XRwRiOJdKi5tcncm5JJJLEkkkkknEnBi2KCOK/AM8TuSc10SSjBgwYuUIwYMGBCMGDBgQjBgwYEIwYMGBCMGDBgQjBgwYEIwYMGBCMGDBgQjHgwYMCFQcWf0Sp+A/wC3CdmX/wARi/8Ap7f9J8GDE6ISxw7/AEHLv/nG/wAUx1vJ/wBLWft/wwYMQ3JCvMejBgwIRgwYMCEYMGDAhGDBgwIRgwYMCEYMGDAhGDBgwI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MSERUUEhQVFRUWFx4aFhYVFx8dHhwdGR0YIh0cHBwbHyYeGh8jIB4XHy8gIycpLCwsGx4zNTIqNSYrLCkBCQoKDgwOGg8PGi4lHyQsLzAvLC0uLCksKS0sKiw0LCwsLC0pNCo0LC8tLCwqLCwqKjAuLCwsLCwsLCwsLCwsLP/AABEIAOEA4QMBIgACEQEDEQH/xAAcAAACAgMBAQAAAAAAAAAAAAAABgQFAgMHAQj/xABLEAACAQIEBAMEBgUJBwIHAAABAgMEEQAFEiEGEzFBIlFhBzJxgRQjQlKRoTNicpLBFSQ0Q4KisbLRFlNjc7PC0lXxNXR1g5PD8P/EABoBAAIDAQEAAAAAAAAAAAAAAAAEAQMFAgb/xAA/EQABAwIEAQoEBAQEBwAAAAABAAIDBBEhMUFREgUTIjJhcYGRofBSscHhFELR8SMzgqIGU2LSFSQ1cpLC4v/aAAwDAQACEQMRAD8A7jgwYMCEYMGDAhGDBgwIRgx4zAC5NgOpOFTOvaDHGkrUyGq5URd2hdCi7NpBOq5PhJIW5A+IB4fI2McTzYdqALpsxR1nGVMh0o/PkuRyoLO91964BsoHckgX26m2OW8R+0BOZpmqDVpyNUZo2MQSVifeKv1AtpJJKi9xc3wnDi6sf6KsVo5KeMxxtAniYEKDqB1A+6Da1r79bWVbNPOL07MPid0RkbYdbPA4DxQS1vWK7DmPtKblrLHHHHBLNyI55mN1bUVLyRWUhbq406gdhfSL2V849qEi/SgK1RNBZacQRAxzEgEs2rXuCdJs4A0X3vbHMqbLmknEUjct2ezNNqFmY7ltiQSTubYm1fDzU7zw1CussSalC20sARvc9V03YW62tthgUMzjeSXwaANQczc5YHcKozDQJqqPaJBzgCa6an5VyrzMrCb719YNrbe9pBN1GKmPjldEHMhkklDk1btMfr08Vkb7wuUazCw0WGxwqY209I8htGjOfJVJP5Y6HJMNrOc897jsR9fkufxDtLJjl42XRNy6dklaS9NIJiDBHt9Wh6oPfNl8Pj8gMWsPtDgEr2Wsig5Q0Rxzm/OF7v7+1xYdSLrci5wo5zkU1LI0cyMpVtOqx0kj7pIscS+FKGKWSXnJrSOmllIuRvGtxuD52HzxB5Kgt0XOHc53Z29nzQJ330TxlPtNY/Rga51kmBFUZ4hy4iBcFNlUEsNIN2WxuwvbDLlftNkMRlZYZoUn5BeJiJJCWCo6Rnw+K6eHVv4iCBa/FRCn0cuVOvmhVOra2klri29vDvfucT8w4VMf0J1f+lKpViLFH1Aabrc3F1IIsd+mINBK03jlPc4A6knY5YDYBdCa+YXf6fjqm1GOZjTyggGOYrfxW0tqQsmk3tqv1BHUYYsfMdPnVcv0xI355lTTPJYynSoKh1OxC2JFyLDbphj4f4+iWUiNzl0XIGrSBIJJUOxN1YXsTvYM/c7DC7pKiAfxo7jdmOg/LnngM9zZWhzXZHzXecGEzJ/aHdIDWRrBz4eZGyvrDEBSwKhbqbMGABbYG5FsN8FQrqrowZWAKspuCD0II2IOGY5WSjiYbj2FJFs1swYMGLFCMGDBgQjBgwYEIwYMGBCMGDBgQjBgwYEIxVZ/xJBSIWldQ1vBHrUO5uAAgYi5JIHpfETirin6MjrFG80/KZ1RF1BbAhWfceEsLWBLGzWBsbca4r41BaZIpkrVqadEeaRApQjX4UCqqnZtViLqTuScKy1BD+aiHE/bbLM6YYgHO1gpwAuckxce8Zv/ADiGpaSnk5KmCCIiSOTVqvzG0C4JGkq2myg263wh5jnlTX1DFQIjLGEeOFiiMsYYkyEkAgDUSW2AFsasqylpatYqjXrZSQsjkM7csmJCz3K6joUX6XHTEipL0dQkv0R4RbS8MytoYFSrqGbch1J26gk9bDF8FA1pEkx43+gy6o2wBxvil3yk4DALVlmURJVxRVh+rk0+OKQFbP0bUAQVB2a24s24tiXlWXPHHmcZGmeKMXA6hUmUTAHra1ifMD1x7V0VFUxSGlWeCaJDIYJWDoyi2vQ2zBgPFZuoGNldnmlqaujkjM7RaKiJrksVuhZ1GxSVAt7kG9z6jSuSqsloeU1OXNIxvPRyIoc9Wil1BVJ6nQ42v0DWxcUebwzyinq20qw1U1Qf6sTpcxSecZLH9hh5XtSUqyVEckNDSyBZXVpPEXtovpQNpUKoJJ8RJNludt7xPZjXSqpqpookRdK62BKqO3h8I/ewlU19LTYTSAHa+PkMV21jndUJCeMqSDsQbEeo64nZDmxpaiOdbkxtqsGK3t2JH2SbXHcXGHA8FZXF+nzJSR1Een+Gs/ljZQez2CvYLl3O5AP1lbMbL6rDHpUyN2ubKPXbFUfKsMzuFjXkHXhIHmbKeZcNvNLHFnFkmYSJLKLMqBSFJ0XBPiVSTouCLj0xlwjIL1MepVealkjjLsFBYlDp1GwBYKwFyBfDXm3sujoGLVAnnpCdqiEjmRD/AIsYU6l/XQfEdMRF4Qymb9BmQW/Tmaf4hME3KcMJ4HtcBuGlw8xdTzLs8PNK8uWuRFTAapWkZmVCHI18tQPBcXsmrbpffDJQ1izU1USReinNRF+yymOw+DrC3ywVHslqANVNNDOB00tpPy6rf5jC1meT1dLrE0csYcWdjuGGpW3YXB8QU9eoxZT8oUtUeGKQE7ZHyOPouCx7MwptCxp8ullBIeqkEKEbHlx2eUj0Lctf3hjdl4iNC8lRChRWWGDT4JGkY6pHMgFyFXswIGpQLb3qMxzgzJBGVWNYFKrovbxNqLEEnxEnc33sNhbE7PpllNPTUl5Y4owE0qbvJIQZGK9QS1lseyr8cP2XF1v4fNTBPNPl15UgBT6xdX1cjbWQEd0Bsnl0scNHAnFzF6eGlLCflyGoFTI3Ka1j9WoJAOo3AULZdV+mKLNo4IoDSJOUem+tmIW4mmOlbIwNwYydAvtYO1/Othy36YJ6qqkWJBZRIy3DSnTpXSBdvCCzMNx1N775tRQMkJkjPA/ca52uNRjeyubKW4HEL6A4Z4xgrFXSwEpUlo9z7p0sUYgCRQftL5i9r4vsfO2UcUvBNHBXySxR0kTpGacEOGsoXUyXLDRexAAPhJve+OwcI8USSpDFVRmOZoQ6sWUiQDSGPh91rspK/rbE2Nlo53B/NTDhdps7PqnU2xI0umMCLtTTgwYMNqEYMGDAhGDBgwIRgwYMCEYp8/z4wGOONRJNKSEUvpACgksxsTYW6AEkn4kbOJc/Sjp3mcrtsqs4UMx2AuenmetgCbY4b7QM4ZZJYJEged5Fn+lRMdSKekYuNSkAafetoYbb4VqJXAiKLruy7Bq7tAuML3OinAC5yUPiHitwyrE1RFUqjw1shl1CRlNiFuWFgwkIZQtg1hbtGyLh1ailkaFj9LjkGmPpqQKTaO329mNu+iw365xU9TlbwzqEdJY1IbSrxuGF2juQbGxseh+Ixc05opmDxt9CeUEKwP1LMCGUX608iOEbuuwI2OH6ambTss3EnN2ZPfrYaY4DBKucXnHyVS7HMKe53rKZN/vTwr38zJF+JX9nG3Lc9kFOwqKvnU8kUiGnkdmcOF+rKKbhbMUYOCBa/cEYjZlxAvNiqowY61STOVA5etSQHA+83VgPDfzuRi4yTglQhrc1cxxE6gjE65CfO24v90eI+mIq6uKlZxSa5AYknZo1UNaXHBVWQ0FdXKIYFXQF5bzFFXwXvoaW2ogdNIN7WHTF8coyvLf6S/0yoHWJPdB8iL2H9s/LFXxH7RpJV5NIv0anGwVNmI9SPdHoPmThNU3YIoLOx8KKCzE+ijc4QEFXWdKodzbPgaekf+530b5rvia3Boud/wBAnbM/arUsNFMqU0Y2AQAkD4kWHyUYVXqairlCXmqJn91Ls7H5dh67AYceHPY7UzLza5xRQAXYMRzCB538MQ9WJPphzy7MaWjj5WUQLv79VKDpb1BNnnPw0p5HthqCmpqbCnjAO9sfE5nxKHEnGQpfyL2VwUkYqc5kXqNFKhJBbsp0+KZv1EFviOjBmWdTVK8sKaWlAsIUIDuvlIV2jW39Wnbq32cRBTkuZZXaWUixkk628lA8Ma/qqAPO/XG7DYZjdyVkqNGYBbcmzmai8KAzU/eAnxIP+Cx2t/w2NvukdDEz72ZUeZI1TlkiQyknWliIy3dZI/ehf4AeoN743A36Y1ckrJzYnaKYC3MTuPuup8Mi+jD4WO+IdHq1EdRbovyXK66jq8um0SrLTSfZKsQG9UdTZh8Dhgyn2p1kXhl01CdCsg3t+0P4g46aeKIJ4zBm0Eeg7c3TqhPqb+KBvU7Ds+FTiT2HHTzcslDofEIZWvsenLl7jy1fvYVnp6epHDUxg9tsfPPyTbb5xlQFp8pzLZL0NQegNghPoPcPy0nC9nHC9blsgk8ShT4J4ibfiN1PoevrihzGhlp5OXURPDJ92QWv8D0YeoJwzcM+0KemHLl+vpzsY5NyB+qT/lNx8MK/hqqk6VK/nGfA44/0uz8HXHao4muweLHcfoq+lqIqqRI5RDTF3+tqNLb7/dHhTuSQACbXsL4uq/JJ6mVUaNqOhpxZWlFlRPtPq6Syv18N7kgDYDErOOCYKuI1WVHUP6yn+0p8lHUH9U9ex7YQ3ka2li1l6KSbA/A9MP0lZHVtJZgRgWnBzT2j2Nlw9pZn+6sOJszWpqpZUXSjEBFPUIiqi39dKgn1xvyPPhGJEljWYyIsUUk0h/m+5AZSQ2hQSG8Om2gfKVkdXl6UVT9IjeSra6wddKgrs9wbAhrk332AHU4oaOhkmfREjOx+youbDqdu3riyop46hhY8eP3z/VQ15abhfRvDPFyvK9LPNA0yadLRtbmBlJ2RmY61sSQCdip2vYNWPnHhPOZIWShleKkjWfnGSSPxK8ZV1Q3IUXZRue1x3GO3cG8UpWQg61Mq31BQVuuplWRVbfQ4UMOo3tc2xmQPe1xgm6w1+IfFlYE49EZJzAjiCYMGDBhtQjBgwYEIwE4MK/HdU7RCkiC8ypVwGkYqoVAC17Alr3A0i1xq32xXLI2Jhe82AxUgXwSPxrxidX0tVpJo1aWlSF31N71mkNrjfRuoG6FfFjnHDVFRMDHUvNE5/RyRhNAI++GsTq87gC2532sHnXMMyBMEUR0mNYom8MjxB9I1gLfWwCi1ttIv3xhTZvSveKspEi3tzaYMkkZ/WjYlZAO4IDevbE0EDmtM0g6b8T2DQYYG2+qolfc2GQTBQUM0MMqI0NbDGCZICSrFBuyvE1pI3Xd0kUG3i3IIwrZlUxRM0dE0kqTxqzK0Wpo+h03FwWW+kuANiRtc4yzQmnLwyWldAv0edWIsjAMCCN2UqQVU+6SfKxZ/Ypl7DMxIy2VqSVkJ72lhUkelyR8jh57uAXvn6qto4jZV3BMNNCDUTRzzzr+ip0p5TYjoWJQLfy3IHXr03Zhw9nOazcx6V41vZRMRGiA+SsdR9SAScOtPxXXyLrFRGoZnsOQDYB2AF9W+wG9sYzVtVJ+krJyPKPRF+aKH/BsIMo7TmoOLjkT+UbN2+Z1Kl00YHAqCl9jUUAEmaVyRL/u4iFv6a38R+Crf4YY8tzKlpFK5VRBbixqJwUv038V5pPgdIPniDBl0aNrCjWertdnPxdiWPzOJOHebv1iqHVNsGBaquN52DVUhnINwpFo1P6sQ8O3m2pvXG3BgxYABklXOLjcoxi56AC5Y2Avbc+p2HxxljRUe9H+2ML1crooHvbmAVZAwPka0ratM0X1TizIBe24I7EHyNjjLE7iD+kn/AJa/4viDhbkqpfU0ccr8yF3VMDJXNCMaqNZKc6qWUw73KAaomPrEdhfzQqfXG3BjRIBzVDXFpuFZzcWRzR8rMqMOnd415yfEpbmp8g1vPC7VeyTLqy75ZWcs94wwlQehUnmJ+O3lifiPVZdFIbuisR0YjxD4MPEPkcV83bFpTTarRwS7D7Pc5y6US06JNbqYZB4h5NG+kkegv6Yw41gSpQTmkq6Wqt9YjUzlH87MoIv5MbX7+eGuF54/0VVUoPIycwfhMHP549r+JK+KKR1q9WhGazwR76QTbwgeWE5KPimbPk8ajC42O4+Wllc2eMjhXJMpy7mVEcMuuLWdi0bAm3ZQQLkmyjtcjDBTQmnyqqZ0aJ6qWOOIPs5jQlpNiASvRSbAE4aPbnStJJQugJPJnZrdgvIJPy1YQ8uy41WuWoqVRItIkeVmd7H3QidXvuLXAHcjD7H8YxKHN4TYLDMI2qleVRGqxRqvLDjmFEAXWR1a22ptuuwsNnDhTjqS4nmqE58OmCOnEX6WJjGXba7atveWwXRcixtihpuKYadglLFoiO0ssqq80q/aTfwxqw8OlfPcnFLluePS1H0inAUrq0q/jGlr+E9Cdrbix2+WE66mMzA9g6bcW5eIvY2ByK6jfwmxyOa+qKSrSVFkjYOjC6spuCPMHG7CJ7Pc/j1tSLVQVFl5qvHpUlpXkaRdIY3sTq23UMAexL3iqGUSxh417/rY+iZIsbIwYMGLVCMcL9pGbiWOSZ6UPHVlRSzu41RhFHRALpqAZwAd9RDW6Y6vxpmLRUjiIsJpPBCEF2ZyCbL5HSGOo7La56Y+eOLqmJqkrAk8UcY08qdiSr3PMIUs2m5tex3Nz3wnK3np44dOse4ZZEHE9hBsUOPC0lY5hTwwRpHok5+hJOaHsv1iq6qFtuFBHiBFzfyGJkvE/PTVVU0dQ6WHP1NHJvfTrZNpOh3YX9caqDiKJolgrIDMiC0UkbaJYwTfSGIKut7kKwsL7Y05jXUqxtHSJN4ypd52Umy3IVQgAG5uSbk2HTe+5ZJLdkWVvmNYkdtK2GrTeyRoALC9z0sBc3JNz3x03hHNYpM+aKBQIqaheJbdCVmgvb0HT1scLOSn+Tcoep6VFV4YvMLvYj5an/dxC9is+nNwPv08i/gY2/hjBZerqXz/AJI+i3td+d3/AKjxTLegA3U4n6Jlyb9Cvxf8pHxNxGoE0h1+7PMv4TSfwxJxttyCyn9Y96MeMdttz+H549xDzacrE2n3m8K/Ftv9TiHu4WkoY3icAtWX5i0gJIsNRFwNX5Ag4tIkiPvVIT4wsv5sbYXcivHIyH3WLBfihsfyxf4yjTzVDLtmc09gb/tv6p6R8cT7cAI8Va0uRwye7Us/7DJ/AE4xznh+OOEuokd1K6QZG3JZRbYgb9MVElOrdVU/EDEWuy/maIwzKCw6MSNyB7pNu+MKs5JrYxzr6oloxINxceBTNPUxOeGhlj4JqpMjSaNZJElikK7rzXJG523JHr88aqnh+FPendP22S35qD+eFxMikppWjdy6soYFWYX3I3F/9cSEpUHRVB87C/49cU8n8lVcsYlhqiGHIC+/aV1U1ETHlrmXPgpEsUI92qDfCIt/kOKvMq9o1LL4h2JQp+TNf8sWGKLiNi3hHRF1t8SbKP8AHHohTT07C507nHtDf9t/VKRvjlkDeAAeKu4mJAJFj5A3/PGWIWUyEx6W95CUPy6flbE3Gsx3E0FIyN4XEIxBz3+iz/8AJf8AynE7EHPf6NKPNCv7238cSclDcwrTj/N0pq3KXlF4zHUI9+wdacXI7gd/S+Oa8ZcMrRVmg6hTyEMjLudBI1AdiV7efh88NXt6BaopEU7xwSvbzGqMEfGyn8MRKRv5TydkPiqKPdD3ZLbfioI+KDGDM/8AC1DakHomzHjYE9F3gTY9hWu6z7s1GIVBk2QwVPM5Ic8ogs08ixoIzcGRiqnTay+G5JvtcjFdxDUUpcJSR6UQWMjFtUh7tpZiEXyXr5+Q2w1tVUU8dLDGzIpuywx7uxJ0mTSPEVGwv5eeLXK8jFG4etmp4/vQaRPKw7roW4juNrlgR6EY9Blmls1L4Ez+VYdOqmWOhY1IEl1eTVzLqGB26sNVj1VSCMd/gl1KrWIuAbHqLjofXHzDTwCjzFVeFajly6BFJYatfhQ+IEA+JTuLX8sd64CnZYnppECSQsSUVtSBZSzIENgdKi6WIFtPS1sYgaIKp8Qyf0xln+btOON+2ybYeJgO2CaMGDBhxSkD2l5xGksEc1QaZFV5hJGAziRbKm1m0qVaQbizbrfseBy1DyMXkYs7nU7N1JPUnHW/aVmMq/T3ieFEPLp5Y5BeRrj349wFuJNlINwpbbphA/kAmGmIhmPOuWmUErYuyqoFtNxa5u3f54ooLPnll2Ib5C50BzO5CrnyA8Vtrq3LmoI0jglStW2uTVdG+8Tc9COgABBt261GTZaaioihHWRwvwBO5+QucSo8oiM08QlY8pZGWTQAG5QYkFdRIDW2N+4uMMPskow1Y8re7BEzX8i23+XXhuvqPwtLJKMwDbv09VSxvG8Ba/a1mYaoWnj2jp0CADsWAv8AgugfLGn2eJ9Hzul3LIXljDfFGGlv1gbfHY4WszqHqZpnCli5aRtPYMx7dTa46Yt6DNBHNSVN7KZ4Wf0dGCvfyuhYf2B54Rhj/CQxQA5Cx78yfE3K4fKTMDuf29F0maPRU1aeVS5//IEk/wC/GWJXEsGjMZvKWKKUfEa42/JI/wAcRcarD0QlphaQoxBmGudR2jGs/E7L/E/hicTiDQzLZnLLd2vuR0Gyj8P8ccyYkN94feyI7gF3vH7XUTlWjZx1jmdh8A3iH4XxcK1xcdDiHRSppcFl3d+47nGWWuNJQEHQdOxvt9n8rD5HHEVm27R6j36KyW7gew+h9+ql4xUfWxftL/njxljyIfXRftL/ANSLCvKptRyd31RR/wA5vvRbs5P8+k/5afxxqxtzsfz1/wDlJ/i2NWF+Qf8Ap8Xcu67+cfD5IxSzLqgmk/3h2/ZBAX/XFjmMtkIuAW8IufPa/wAhc401roIWUMuygAah2IxozWdcbA+Z9+q4hu2x3I8gffksgNE/pKv95f8AUf4HE3EOvlUrqDLdTqHiHbqPmLjEtHBAI3B6YtZYEgd/n91W+5Ace7y+y9xHq49Zhj/3lRCvyMqE/wB0NiRjdk8OuvpV7KZJT/YjKj+9Kp+WOnmzSoiF3hKnthrh/LMQsTy6XcKCfeMpvYfLFH7NM3SmrYAsodJ05cgtbSWtpH71hvv188RvabXNLnNWyGwUiIH0RFV1/euLj1xQy1v1odEEe6gBOgIuQb2G+3l0AxmTUv4hjo3dVwI/T1y7k44ls3GPdv3TLnOXTUtfPS07FOcwRQG06kchkW+3ey48puDWjLNUVMNOYxrZFfmSqARc6IibEEjqwxd+09tf0Ktj2MsQ3HZls6/hqb8ML9ZUtC/0mniaFZw2nmhGuH9/lqRuvVdRB8gb4u5MndUUkb3da1j3twPqF1I0NeQoufUUHLjkpmkdDqjkaVQCZFs17AmwKsthe/hx1D2WZmgeHlrURpNEVkacsyzVCBd0Yk+IKku/hBAAF9O3Os1yGeKPlyzx60UytS6m1ICAWZhp5YaxBI1arfhi89necBeQrVV5I6pRBRuBp0y2VnDbG4DykXJCkWtcjHHKAIMUjdHWOeTsNBvbPAKyE4kLv+DHmDFitXz77RSGQyGm1cyqkKVxI1OoL2TTcuot4QDZbJcDfELKkqIo43fMvoYZQY4y8rNo+yTHECEU9Rq69e+NfHE0ZWICSYzGSZpYjfkI2ptRh+xbVcAoTsTexOMKrOMvlctJTVINlGpKld9KhQdLRkLsBtc2xxyaDzTiRm92+/8AqJ9MNgqZj0vAKVn+a1iwtzJoKqGYGMVEaoWB8JKl9CyI1h7rdQT1xP4HPKyvMZ+5XQD66T/FxigraujFLIlMKkM0kZYTFGWyibcFAN97b9ibd8X+WeHh2pP3px/mgH+AxTyvjCyP4pGD+4H6KIusTsD8kkZaSJQA2ksCobyOxW/mLqBbvfFjmtPzIJGVbNYiaMfeX7Q9Rsb/AGlPwxWUeXSTAmPSNJtu1iCNwbWNuxGLqSsaMq8iFHsFkA3Vx5qRtqG5ANiRcb7YKwt527Tj+iy5j0wW57e/YXUc4refDllZ/vojG5/WdFe370bjGjEDhScTZHURJZnoZjJHbe6KwmW3oyGRPxxOVgQCNwdwfQ9MaMLrtTNTiQ4ahDKCCD0OxxVZdAaWYOYzKgBHhAJsexB6EH7QxbYMVVdHHVM4JFEFQ6E9FLueTy1cupYSigWVQLWHmTsLnFtldBy1Oo3Zt2P+AHwxMwYrpOT4qUAM0wHYrJ6x8w4cgjBB+mj/AGl/6sOI8tUQSApNu9wOwP8AEYsuHKJpnLsNKpp02N7nUr2PlYKv73XGby3XwMpZGF2OVvEK2jp5Oca8jD7LDPv6af8Akr/mbGjFxxPlw/TgqGVbMGJGodRYi9je/be+KO7hQzxlAW0i5Fze24HUjcbjzwr/AIf5Rp/wccRdZ2Vjuu62CR0heBgtOZUAlS3Qg3U+RxryvNjSxOhpi7Frr4QVBPXxDcjobW2xOwY2q7k2GsFpEtBVvhHCMQlWmyuaVyzDTqJLMRb3r3sPmcNEUQVQo6AWGMsGGKemZAOiuZ6l0xxyRiz4LUfSqmdtlghVL+r3kf8ABViPzxWY8zGu+i8PTzdJKwto8zzyES3whCn+ziyU2CmlHSvsuP1Ej1M+oe/NqlY9hzZHcsfQAr+WNOYTCyrEuyKW3762sHY+bAKbfrWGL2KkQKI4zfWoMsnflgWHwuNgOwucU9XUFkXYKsjlwLbkLsp/ZHgUD9UnvjOilc97QNPrr+iobLxvv71+9k7Zp9bw/TN3hm0/AXdf/HFFlXEsMXKeSl5s0C2iYykJszMpeML4ipJ6MAdrjvi9y3xcO1P6s4t+9B/5HCHCVDDUCVuNQBsSL7gHttg5JGE7NpX+tj9VoSnqnsCnSZ9MxmYsNU5PNbSLsGNytyLhb9h5DF7wM8xhrUTk8rlq83M2fSuq4jPQGwaxbZW0nviHxhmVBK0f0CneAKp1lz7x2ttqbpvvfe+MeDKZHlm1UklURCSgjIBja/vbsvXaxFyLbA4t5WANI4kZEHTRw3IHqph/mWXfv9q4v93UfuH/AFwY59/tPJ/61D+43/hgx3cK9KXHMj8ilUzxtGjSLHTgfWRBbhRK1/EVUBD4V38+uI1DDl6RhrtUTd45mMEa/NdRf99cWvtCoWEbN9HQqlXKrVtxrkJZ9mX3rA+C5JF4xawIwv5fwyJIlkkqYIOYSIkkLansbXOlSEW9xqaw2Plirkqwhc0aPcMLbn4f33VM/X8FYcUVc7pIqJCtFHKCggWMKD4lU3XxkkM3vE4tMt8XDtR+rOP80H+uKOsyCOmhkjkJkrCLmOIgrAqkMxlYXDOQLaRsoO5vbF5wX9blOYw9So5gH9m//wCsYr5Xwhjfo2Rh/uA+qiLrEbgpJonliMcqANzLjlrckhfMeY8+x2PXFzBOpUsn1kJvrjIuyHuNJ3I806jtfpiky94w8Y0OrAMC8W7OxtbYb2tf8u2NtLlQRtT1BSQ7lYhqb+1a+/mLWxxOLuPHge7Py+ay5WgnpZ92eJ223T37Ip0p8waJWDQVsZCi9wHiu2k3/VMnXfti5pIeSz0zHxQO0Yv1KLYxt84ynzvjl08ksE0dUjuWhdZBriMdypvu2kBri43sd9r9Mdd4xhSSSmrobMlVEoB/WUa06EEFozIvUWKJhiGRzWXGJ9+qdjaJYgHHLVY4MYRK1gVOoHoCQGPopNlc/qnS4+73Pqyi+no3dWFj+B3xbTV0FT/LdjscCPBUy08kXWGG+iywYMGHUuosuq5sjHxE3FuhWMDqf1Ti8ynP1ihRDFJcCxICbn9/FbgxhVXINLVEmTixN8/sn2V8jGhoAw97qRW5mslQrtFIUAF1OncjX2126sPzwZ3mYnKBI3XT3bTt44z2Y9lP5Yj4MVxf4dpI3skaXXblj9lLuUJCLWHvxRgwYMehWejBjF5QNidz0Hc/AdTj1o23v4LC5BtqA8yDtGPVyPgehUqa2CmF5XW7NfJXxQSS9UKNmALgQobSTsIk8xrNmb+yupvliL7bMyjV6SiUsiRIZSI77GxSEX6Do/XyHni64EywSVslQ4ASnTSpN/fkG5JPdY997bS9B0HJ+IM/etrZ6iNC6yzBUL2EYVPDFcWuT9q17XIuMUPlMjOIi19Nu/tTTmCKMgHPVEKjkjWQkRsZGOxkNh4EHUJsF9QNvPFVmlc0rM6rYKoCj7ovsW7AknZfh64mfyeWZmqZCWVtIRN2JsDZPLYjoBbuRiPWygHlrZVB1FFNwCLgC/22G5ZvOw7YrpwA8cOJ9B+pSMQAdcYn0+6d8qGnh2pv9qcW/epx/A4UssoIiplqHdIw2kCJQzs1r2GohVAFiST3FgezbX/VcPQL3mm1fEanP8FxU8NZdV8kvHSirp5GIeKxbePYMNJ1ow1EB18yDfpg5KOE795Xelh9FpSflHYFp/k7L5vDBPPFIdlFSiGNiegLxm6X8yth3xjwo6RTzrNUzUrCJlHK6swNijbHoenTc7MMbquqp4m8OWyRyDoJ5ZGUEb+4VUvbyJt53xv4LmnKV8qyQ6TGBOJRd2DlyTHuBq3b3rgsQLYt5VNqRwOthpq4dh+SIeuE2/7L1X/o9H+f/njzD1/sdTedT++cGO+EK9c79qmXxq1XrWo5mtJoli1GEIQqtLIouiMWEwLMATYW74VMvzyWOlUrT0zCIledPGrtdiWCKHPYEnZT3N8dY9o1HaUfzkUiVEDRzzOqlTy76FBawRyJJd77qCALgEcf4XzlIo5lJguQrRNNEZF1ISLqoVrEozWJBHS+KaElss0Z3DhnqO62YOAJ7VXMMiplPxFmlaxjjeWQPdSkUYCWbY6gigW33LdOuLP2UTaayank25sTIQfvIdx8ba/wwtV/FlXMNL1Emn7iHQnyRAqj8MasjzdoKqKckkpIGY9yD71/iC344Y5QpjUUskQzIw7xiPWypY/heCo88L087qCVdGaM9D7pIIsfhjZHxBJGtgsI+Cld/gGthl9qmVCOt5q+5UKHBHS4ADf9p/tYTqZ5F0yhbaGPitqAIuCGtuNjft1G+KYZIqumZOQLuHdjqPO4VM0TQ4hw96LbmVaZOWRJzbrcqBpCNtt6nqN99vXHS/ZZW/TstqMtY6ZoDzKYt2GrUh9Qsmx/Ve3fHMHeN9BYOrFy0siHYgk+6AT6dtt+uJ3DeftQV0dTGS0cbkMCLM0TWDjtv1IuOoBxbG2zOCxBC7gIb0be/DBdOoqwBTJpIV/0qbEqw2YMreFwpBBBsRYkEb3tQA66bawBfTp5gH/2pCJU9NDEeRx5n9OsdQs0RBp60cxGHQS6bm3/ADEAceqv54rXXl9AWS9yL+56qCGFvgAfXGBytyTzv/MQZ6j6jt/dO09RwO5qTwP0UlVj5fMuUGm7COUNpt1BjlAYEeQJxsWmuLiUf24XH95Syn5YqtajwFmZHvoOoHruVsJSB1uPMfPHtIX90MBJqCi+kElrAG9+Zbe+3kcY7KuqjHQlIHbjh/VdOOp4nZtCtJqZ0VWbQyMbK8bahc9L3AI6Y1ltwACSdgB1ON9eGUrBaQrGb3KszSO25e4B23Nt+vXpijzTxvoIIsLMpBB3PQg+pjOPQ0XKMrqPjkc0vPVyvYnAkA/p4LLfSsM3C0EN1+ytmBB0srI1r2YdvMEXBHwOM6emeQsEA8IuzM2lRf1sT036YqYpjGyRkkpqbl3uSBuCo7kfoiB53xbUsjK5QpIVlGiRNDA2OwYG1gRc/L4Y6nr5xSPLXNErSfEA4kAnb1Q2mYJRgS0j57oFNtfmpb9SKR/z2Hz6YxiSMqW1kgXuZJViXw3BsE1OdwfjiHmSvGzo763VtK30lmvYqfExcbEX0+RxHBFuUGYG3jbVYgHqd5ACTvYbY846tq5m3dMbHbDDwAK0200TcmhXdMbIp08rUAbAcq+3S/inlPwtf0xWZhWKUY6SY4zewUKHYHZUQE9WsupizEm1xvfxBzBZbiPuwPv27eEC6+pLehxbcM5Z9IqwSPqaUh28jKR9Wv8AYH1h8iY8afJfJOP4mfvA32J946paeoueaj8TsovGlX/JuTrTlwtTWMVkYecm87DzCqdA+KDHNJ5VEYRikEVrBXALkfsHZfPcE/DEjj/iiTMMwllhuYYFKRFbX0gnU4JOxchrEb6QOndXiiBjeQMllYKQT4mvbe/z+djjefEJD0nW9TcrMqGh7gL5fNWMeYQxkJFdAxs07jcdT4Qelz3sAL3scRp0kKQAlWTxCG3vEbW1epFunfrvjdTQLyJCPFK67W6IuxGpj4UvsxufLyxb+z/h8zZlGjKLRWlexvYCxANtt2KdPPFLpIoA6a+DATjrYH9guIWBz7Nzvrme317ld+1AiGKioxb6qLU1vOwUfmHwiQy2Yai1h91tJt6Gxt+GLnjjN/pNdNIDdQ2hP2U2v8yCfnjfwuuWGGYVxmWX+paMEjp0sB71/vbWt03w1yVC6CjY1/WIue9xufUpqU8Tzb3ZTG41ldqpvpMyxPE4jglctu66QoG6gLe9/De3TEv2fZRqSJjTANLVJya1mFk5ZBKhfe3KOo20sWsSNsIZO2+Ow+yzKk5kAT6QwijLzx1AZUimcDS0aEAXN5bbEW3uD145RxMcbdXAnPJuOhHZngrYMSSV1y+DHtsGLFal7jum1UbybHkET6GF1flXOlh5HqD2YKd7Y4BxvlksNY5mEKtMBMFgJKqG2tuBvdSb23uT3tj6fZQRY7g9QccE434QMaSpDSprp2aaaojZQDE/MZVCbG4Wx0WsoTw3vhORwgqGTnLqnuOWJI12BJuhw4mEJf4Or6CJpWr4Hn8I5Sr0vvfVuPSx3tvtiglYFiVGkEmwvewvsL97dMY4ZeEctnYl9CClPhnlmCKmhtmAkcX1AbgIb3tjdOGKRGOCYKVf5SyYxjeoojdR3KAGw+a3X4oMIFFWmJiQSFYWbT1Hkw8yPLuMXvDGefydXag4ki1FHZejxk7MPya3y2xu9o/Cwgm5kVjTz+OMjcAncr5W+0PQ27YwImimqH0j+pJdzO/8zfPpDsJVsjRKy50wP0KqaqjiNmZQD7xMZIWRO7LY+8B4iOux6jfGVXw9a3KkDXBIRyLkDrpYdfmPnjKighlhIBaIru6ISQD95VN9j1BXfG+np2EKrfnRjdJIyA626bdDbpsem1sQJZIzYEi2h92WSZHNwBy0Pu3r3Jx9l+aiqppcoqWKSIOZSs3vLY6gB5mNrMN91JHQYtaaVjqWRdMsbFJV8nXrbzUizKe6sDjn1LXF3V42C1UJ1RSAWuV9DuAejIel/LfHSqquWtplzOBbOg5ddCNyNHU2HVo7kju0bHyUYep5+I44J4O59mXSCrqzLiwIRioP2Tuvy7qfhiEKLSBduWQfeKMD6FWjBB7e8fji6VgQCCCDuCOhB7jHuK6nkyKbFvRPZbHwVkNdJHgcQo1PmNQ7WNUQovYahfbqzED3R1NuuwHcieIlqHCTkpKNo5bAFgCraJF6ah4fLfUBuDePJEG2YA/EYr62NgCqtZSV2O9r8wAgn3fGQPQyA485W8immbzsbwLWxAsR24Z9oOa0IKxsx4CLLJZHSSndCpctJZmGw1JFvbyBP+uJVbmFQhBFS9upV7A2vY9vCynwsvYi4up2grDd44vH9WsjPfZvrG2VvXRpuPW2LGOFV6AD4DFlPyQ6s/iyOGul79I4+twiasbBZgGncqmWn1lmL81mO/hLNf4kCPy3U4kUWVlRZnOm/urtf9o9T8L2xY48ZgBc7AdScbtNyVFD1ul32sPBIS18jxZuC01MpUBY11SOwSJPvO3QegG5J7KCe2PPaPna5TlqUUUn84qQ3Mk72b9LLt0LElVHbt7uLXImjp4ZM1q/DGqH6OpG+hreMA/blOkKOy6fvNjiXEWdvW1MlROLySnwoN9Kj3UUddh5dTc4ePTPYFMTeabc5lV8kUi+HxxAqA3UEoT5DqBv69cSoaSEylVbmIoFrWDNtut9gqju23W3XEqPI6ibxSvoFrXfxPYegsF/G+NkeRwdF1zt+qQFH7TgWH4k4Sknbo7HW2SUdM3fHsy8/uvKzMY41C3R2HuRJvGnkT98jzP4DrhzyQHLsplqWP8AOKs6Yyfesb2b/M/7uFzhDhQV1YqAAQReKVk2X9kE7tfcaj+sRYDff7QOJBV1OmL9DCNEQHQ+bAepAA9AMZzoxUzNpG5YOf3Dqt/qONthdNQMETOc1OXv3iqTLrJd3gMsZBTqRZmHUED3wL2vcXsbHpjdnGS8lm0OJEVtLMvVG7o4HusDcXHhaxsT2s6DM6qnQJRVLjbVJCBpbXYaiEYfWAWAuLmw6AY1vx9WnUJHSTUCrcyCI3B6gnQDj0+N8FGCp8qpllnijeZYFdwOa1rLa5B3IF7gAX2uRj6H4Bhd0kqJZOa7tyxIFCo0cLPoZFHYlnJNzck22AxyT2f5ZKFadPorJO4pSsoLMutgNQUdRuLpcEqL3Fsd9yuhEMMUQYsI41QM3U6FAufU2vjELhPVuk0Z0Rlnm7S40GdinGDhYO1SsGDBhtSjCX7RMgjkRZ3jd40v9KEblGeFVcgMAyiRVYhrHe17dwXTGupp1kRkcBldSrKehDCxB+IxXLGJWFh18/Dt2Ug2XzK6NQVLGWkGl1ZoI6kB7KSeWxsTdl2uCfMHrjyOWozGb6+Y6I11O7bRwxjqQq2VfIKo3JAHXDhx1wc2t4xFVTVJf+aMZNSchdBZSXYAWuQdXiLFbEgjCLBn8sUJp1VEGvU94wXLrcDUWv7u4AsAN+++O6CcyM5uTrtwPaNHC5JsdzmQUvKzhN9CrLiShaWQrT0+mCmi8MgBJePZhI7+6zNcvYWIBI+ztc8EZzFVQHLas+Fv6O56q3ZR6g7r8x3GKDJMlqayaEyCYwl7NMwYoirdnsx8K2UNt0vtjXnmUsAatEEUM0rmFL2YJe6sAfFp3sGG1x8MWVlI2qi5smxGLSM2uGRHvJcNcWniUTOsmmoqgxvdXT3XHRlPQi/VT5H4dsZU2aqSS14pLXLoCUa3d17fE/vYdcpzWHN4BS1bBKpB9TN974+Z8179Rv0Sc1yuooZnjfwMVsTa4Zd7MpPxO/ruMZ8UxqLwTi07c9A4fE3cHbQ4FVzwBw4m5e8CpdVy5AGk8DD3KiI3W46eIdPg+3riz4X4xfLqsSOLrIAs6r7syDpLH/xE7r3FxhZyxoVXSyBX6K4cpq9GYHY+p2ON1ZkyFSProgSD4lEiXHcFb2+O2I4TE+x9+/dkmw80/X3tjf3out5jQpTMjwsGoqixgdekbPuI/RG6p5G67eHHmEv2f8XrShqGt0S5fNtqDahEW8/tKhO5+6dweuHOsonpZRDIxdH3p5z/AFg66WPTmKP3x4h9oDVikBwumZow4c4xe411FOHFm/8A6/X/ANsbMGLnNDhZwuEs1xabhaKSiWMHT36k434MGIa0MHC0WCHOLjd2aMbcmyf6bKQ+1LCfrmPSRl35QP3R1c/Be7W00dDJVzciElQLc+Yf1an7K9jKw6D7I8R7A0/tA4m5kf8AJmVgLTx+CeVSbG3WJTuW33dupNxfremaUNGaZiY1o5x+AS57TuO3zOpEFKC1NA3g0gkO+4Mh9BuFB9T32WKSgrIt1Q3PUhV1H0vckD0Ax62SPANInVb/AGVkcE/2Rcn8MYjnxDU6sU+8zuh/EkE/uk4SfJxCwII8fsokl5zq2I7dfkpLzygXlpwfIzSG1/RSdz6KMeUT1NbIIEA8R0rGgsDbqWPXSPkNjtjOgSWqcRU8NpH2uGLPbv4m9xfM/wCGHqaaDI4DHEVkrpF8Tdox2+AHYdWO52sMKTSmEhjWAyu6rdv9TsTZo9cguoIAek8WA94YnFaeJq+PLKT+T6ZrzOL1Eg6i43HoSNgOy/HChlFLEoElWk3JcMiNEB74tdhqIDaLg6e5tuMaaTL56ppZAGkKKZZTfe19z3uTuenYnoMMmXZ2HlmUFHoFTV9Fk68tF8IjXqJRfd0N7lmNxjUoqQUsZBPE4m7nak+8hoFc53GezRW71da8AaCWKuSMCzNEsmpR0EiOplilA9bMBsdQ8StW5jJmksUEdPTRTOSNcalNVlJ8ZJYgKAx2uTt5DGx4RTaK6gqCqa9IRzplV9iY2A2kW2+obEdQDti44Z4TllF5qeOSWvTmU0xlsYttRcgC6t4lcabnaxIxzWVHMMszruwaML37iRe2ZxXbG8Zxy1T57O+Hl5vPNNBAYUNORH4i0iMNT30i2wIB3Yh2va1sdDxHy+gSGNY4lVEXoFFhubk/Em5J7k4kYpgiEMYYNO/xzJPqmCblGDBgxcoRgwYMCFS8U5CamEmMslQiPyJFbSVZlsATuCpOm4II2B6gY4TxfwrpLyU1NPHHAoFUZnDNzG0tqHiJbwurMRt4gR3x9IYU+MuDkqBzEj1vrRpYuYyLOiAjS4vy2I8JBYb6ApIHRSeN7XCeLrDT4hscrn4bmwJU4EcJXJhxNEipVF2kcRiGKj3EceiNVcyi9njYksFHvajqPhOKtJqyVxVlVqJJX5ah0EhFxYDl9EVt1XYdGta18Z53lLUjrXLHDHC1Swjp3bVoMZYFWHukFkfZSdNwPh6udwUsDPRtJz6gMHZ+sCXBKKR77Od+ZtsOgN8aNNUMnZxs7iNiMwe5KvaWmxUDiihip5wsUg1ADmIhJEUg95EkPvhT0PUWtva5Z8o4zgrIhS5oL/7up7g+bHsf1uh7jviFVSPRyJQ0aKak6RPLoVnaRwDykLAhES4Bta5uTtiFntLTST6EkijMSWmqNwkso6lI41Nhq2uosQC1h3rq6OOqaA+4Ixa4YOadwfpqoa4sOHlosuKfZ/PSXdfrqc7iVBewP3wOnx6f4YVlkdB9WzL5BXIH4A2w35VxDXZZouNdPJugJ1ROO5jcdO+w+YxbtT5TmW6N9BqD1U2CE/kp+RU+mEDVVFKOGsZxs/zGi/8A5NzHeLhdGNj+r5FI68p1UsHffSZJw7DUfsqIzbf44buDeOI4lbLsyDNRsQIpXBVoSbFe5ZUB91r3Qjy6V+c+zfMKcWUGWINrBh33G4OkjX623GFjM5QSTIjRyfaFja567HcA91I26g9QeqaSOTpwuDm9hvba4zCoaySF2INvfvBdkrKSSlkWOY61f9BUD3ZR1CtbZZLdujdV7gZYQuCPaGIIvotahqKCQWsd2h9V7lQd7DdSLr5F6q6Y06LKsn0iicXjqQblQegmt27c35NY7nUa62DlEsP5meSzxjSUstVKYKfYi3OmIusQPbyaQjonbq21gfcuonqy3LflU6X5tUbWAX3liJ2Zhvdz4V36kWCrxj7R05RocqBiphcSTi+qS/vBCfFY76pD4m37dZc4k8LVEUP5n5KZx3x/FTRfybljaVB01FSp1Ncnx6WG7udyz9ug9ObqwjJRGEsa+6X1Eb7kbMB17gYKGRo3BisGsVA032Nuw3vsMMOSezitntaIxr9+bw/lbUfkMKTuhgPFUOAbbU2ufmrSHSusBh795qnTN5FFo1hj9UT/AFOLbhzguqzBw+4jHWaT3R56Btc/s7eZGGMZPleW71Mn0ucf1SC6g+ovb98/LFHxJx/U1gMa/UwAfoo/u/rsOo6bbD0wg2eSoNqGPhH+Y8G39LTifGwXTYY4jd2ewz8Sryv4npcsjany20kx2kqTY7+h6MR2A8I9cJuU5ZJW1GjmLzHudUjbu25AFz4nY7AeePIqNYuXJLodXjZ1RWO5UkBHK2t4huAb27i+LfLY4a5WiWKOCrVS8DQ3VZdIuY2UkhXsCVYWuRY9saVJRR0oJFy49ZxxJ7+zYDAIc8vOPktvDeYU/Pgiankp5xIqCeGcqysWC6nSUMp3JuNha4tj3P8AK4pzPNAop5YGP0iCSyj3rCRNrAsbAxW6nw3BxHrnWvgaoLLHVQgc8sdImXosg/4oNlZftbEb3xhRGfMSIqqsMMQjZkknHhYpZbBiVDlQTcliQAfldPOyBhkebAd59NUNaXdELdklLJVAVTRQSU1IwV6cHQH1DfStiCSWVjqPiI09BYds4L4SWlVnMSRyOzaVViwijYgiNSdgLjUQoAue9gcVnB3CiyGKsnp6eNjDGIoo1Pht4tZ1KtmFwALeHfc32esZcLJJHmeYWJwA+EbZ2J1va+Nk3YNHCEYMGDDihGDBgwIRgwYMCEYMGDAhLGe8JAyiqpUgWoUOG1x7SCQLfUVsQ3hG++xYHrccPzTgxvqxSiWaXlNJVRcsJyTceEA27l1CeJvDtcY+l8UvEPDCVQJEkkMuhkWSJrGzDofvAGx8x2IucKSQva/noDZ+t8nbB2uFyRa2Oak2Is7JcCj4qTRNOAwrZVVOZ9nSwtJIndZGUKp7eJiLXsMcjyRXkWlmjdXmCSc4MByotBfXpIsy6SWbce6ADe4wx8VcDxoyCZafL1jpm0vHZlndCPMLuBvbdyG9MKkldXUcIjmDxx1ERCrJYjS2nVoN7od1uu3UXBw3T1zJTzbhwv8AhP0ORwxwy1S74y3HMLZmwkrpJZYI2MMCokaAXKxjwoAOpNgzm3csca+LKOOB4oFQLJHEn0hhfeRhqYEX0jSCq7AG4N8b+HJ6MTUzyu8fKYNIpXUkjKWYEMpul/ApuvQdT0xlwpVxS5lHJWFyXmDHSFKlma516zsm+9u2H8vBVZqDlHF1XS2EMzhR9g+Jf3WuB8sM8ftW5oC1lHDOPMbH8GDD8CMUXHH0MTj6Bo5AWwCh9WoE6tWvrfbTba1u98WHE2Vg0+XogHMCyRyN5lCpYs33UuwueirjPqOTKSoIfJGL7jonzFiu2yPbgCpv8r5FL79LNCT9wm391/4Yk0PElHl4L5dUMyG5loqhXKSA9dDaDy3ttc3U7XxSZrwnCtTJFG7rHTQq9TK9jZiFuFQWsxZggQt17i2INHw9DO0IinK86blWlSxU2BBOliCpuouPW9rb0s5Maxwc2WSw0LuIf3ArrnXbBNlbxjS5gumsmampFFo6KnV7kL0Mzqmk+ka+Ebb3GIYzLIYvcp5piOmq9v7zj/DC9k3CbzVj0rtyzHr1tp1W5dxYC4uSbAbjqMeUXDyzUzSwu0kiSKrw6QpVHNlk1amuL2U7eEne4x1JyY2R5c6aSx0DuEegHqUc67YJjPtSSEWoqKGH9ZuvzCAX/ewu5xxpW1I+tmcI32U8Cn922r5k4k0FPRPNPTAaNZ0U9RK19LKdtYFlCyEW1W8Nx64g57DKscCzag8fNiKt1XQ4Nv75x3ByXRwu4mxji3PSPmblcukeRiVEOSTCNpTGyxqFJZhYHme7pv719zt2BxN4ez1Yg8E4L0s1hKi21Aj3ZEP30O4vsdweuLiP2jMuXGiWJFC6QhYCS4uxk1CS63JIIsLDcYTcaQuc1XgMky8XZbykh0qoiBfkuhZhIjaGD6m6nqCLCxBFhiPk01PAYaozMJIn1GDRuWSxUh7hQjbXJ3FjsdiYVA09Ty6OM67yFo0JAsxXxG590WFyPTDbwpwYwkiIDPWRVJV4JEJhCrqBYyBSNhZg1z4tI03wjU1rIOgOk/Roz1tfYXwucArWRlxvoqbh3hdpjDUVCOaSWVkvDdnLWe1kQF9OoEXW526W3x2Hgrg5ligadnKQF/o8EkahkUl1QyHqzcsjay2LG9yNrHhvgqOA82RVMxkeSyM/LQvseWhOkG2xfSGN26Xthnwi2F8rxNUYnQaN/wDrGxOuyYADRZqMGDBhxCMGDBgQjBgwYEIwYMGBCMGDBgQjBgwYELCWIMCGAIIsQRcEHrhNrvZ/pdZKfRLpjaLl1ju6qrFSNBsxFtNiLXYEXYWw64MUzQRzN4ZBce9c1IJGS+e6v2bWalhTmwSsrid6hTyy6AG0fQNfxWCm2kX6jdTqslnjjEzIeU0jRpKpBV2UsPDbcg6TY23x9U1tBHMuiVEkXrpdQw26bMCML1fwDCxDQu8TJIJY1uWiR7m55VwLNdrgEW1Eix3xU0VUP8t/ENnZ6nBw7wBcWAC5cxjsxbuXznljxiVDNq0KwLBAC2x3FmI+G52w3ZHm8dQaWnkZVtPJJPJIQg5bujlFubeMrYjy26E3cuIPZhPItTaOnnlnYSCo/ROhUL4EUhrX02B1/aJa9t1vMfZ1DzmJhraaExWhXRzGaYE3BA5hAtpsptqOqx23tPKLmj+NE4d3SGm2OZww0uq+Z+Eqop656mnzPYmaWSOYqNyUWRy4FuukshPot+2KTJIWSqpiwKhpUIvtcawLj/XFvTcH6WpdNYscshInupU0zgE6SQwIYkFACVJPTbGh8hnVJKsVUTPFUcsMXOtjqAEoZr7b6r7+EE32xYOVKW9uK19w4akbbhcmF+yaMlqVepy+pBHMq3jjmHcPACshPo5MD/EHClwlVvTSSVIBIgjIZd7MZDoCNbsblj+x52xYScH1MU9QPpkSvTxc7WrspbWGuFsQUPh3P6yfex5S8NFjBzK+0dQpep0liYmA2WW7EXJOjVJbxAi2OP8AitJa4dfDQOOl9tlPMv2VdxXkaQSK8JvBMoeIMRrUML6HW9wV6X6EWONWdcSNUwQJKPrIdSmTu6kIF1ebKF037gL5YYMv9nfMjXSlVLMZ7gBDHHJTq3vh2GlNaAkEuDqYDpvhtpPZeWFSI6SGKKoUIoqW1SQgLZnULrG5JIXWDdQSd7APKJOEcTjbU9EZjfsN8sbFTzB1NlyrKuH6ipk5cMTM+jmWbwXTYBgXsCCTYEdcX/DXB8cjUsjMapZFdpqan2kjCg21EMDYNYEeE3ItcY7LT8AoWDVE0kzInLiKnlFUJFwTEQWLWW52GwsBhipKCOJQsaKgACgKANlFlG3kNhil34ucWkcGDZueo6x8CCALKxrGNyF+9InDns5YQwxzlVgjleVIgCJlLNJoV5lfqAwJK2JItcgXL1l2XRwRiOJdKi5tcncm5JJJLEkkkkknEnBi2KCOK/AM8TuSc10SSjBgwYuUIwYMGBCMGDBgQjBgwYEIwYMGBCMGDBgQjBgwYEIwYMGBCMGDBgQjHgwYMCFQcWf0Sp+A/wC3CdmX/wARi/8Ap7f9J8GDE6ISxw7/AEHLv/nG/wAUx1vJ/wBLWft/wwYMQ3JCvMejBgwIRgwYMCEYMGDAhGDBgwIRgwYMCEYMGDAhGDBgwI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6230" y="160020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33903" y="3352800"/>
            <a:ext cx="67669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36230" y="2486025"/>
            <a:ext cx="674370" cy="61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marl3102\Desktop\Projects\Security Awareness Training\PCI\images\card brands.jpg"/>
          <p:cNvPicPr>
            <a:picLocks noChangeAspect="1" noChangeArrowheads="1"/>
          </p:cNvPicPr>
          <p:nvPr/>
        </p:nvPicPr>
        <p:blipFill>
          <a:blip cstate="email">
            <a:extLst>
              <a:ext uri="{28A0092B-C50C-407E-A947-70E740481C1C}">
                <a14:useLocalDpi xmlns:a14="http://schemas.microsoft.com/office/drawing/2010/main" val="0"/>
              </a:ext>
            </a:extLst>
          </a:blip>
          <a:srcRect/>
          <a:stretch>
            <a:fillRect/>
          </a:stretch>
        </p:blipFill>
        <p:spPr bwMode="auto">
          <a:xfrm>
            <a:off x="175141" y="2286000"/>
            <a:ext cx="699461"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cstate="email">
            <a:extLst>
              <a:ext uri="{28A0092B-C50C-407E-A947-70E740481C1C}">
                <a14:useLocalDpi xmlns:a14="http://schemas.microsoft.com/office/drawing/2010/main" val="0"/>
              </a:ext>
            </a:extLst>
          </a:blip>
          <a:srcRect/>
          <a:stretch>
            <a:fillRect/>
          </a:stretch>
        </p:blipFill>
        <p:spPr bwMode="auto">
          <a:xfrm>
            <a:off x="6324600" y="5257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17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Audit</a:t>
            </a:r>
            <a:endParaRPr lang="en-US" dirty="0"/>
          </a:p>
        </p:txBody>
      </p:sp>
      <p:sp>
        <p:nvSpPr>
          <p:cNvPr id="3" name="Content Placeholder 2"/>
          <p:cNvSpPr>
            <a:spLocks noGrp="1"/>
          </p:cNvSpPr>
          <p:nvPr>
            <p:ph idx="1"/>
          </p:nvPr>
        </p:nvSpPr>
        <p:spPr/>
        <p:txBody>
          <a:bodyPr/>
          <a:lstStyle/>
          <a:p>
            <a:r>
              <a:rPr lang="en-US" sz="2400" dirty="0" smtClean="0"/>
              <a:t>Audit and assess controls</a:t>
            </a:r>
          </a:p>
          <a:p>
            <a:pPr lvl="1"/>
            <a:r>
              <a:rPr lang="en-US" sz="2000" dirty="0" smtClean="0"/>
              <a:t>Governance</a:t>
            </a:r>
          </a:p>
          <a:p>
            <a:pPr lvl="2"/>
            <a:r>
              <a:rPr lang="en-US" sz="1800" dirty="0" smtClean="0"/>
              <a:t>policy and procedure</a:t>
            </a:r>
          </a:p>
          <a:p>
            <a:pPr lvl="1"/>
            <a:r>
              <a:rPr lang="en-US" sz="2000" dirty="0" smtClean="0"/>
              <a:t>Risk Management</a:t>
            </a:r>
          </a:p>
          <a:p>
            <a:pPr lvl="2"/>
            <a:r>
              <a:rPr lang="en-US" sz="1800" dirty="0" smtClean="0"/>
              <a:t>risk assessment</a:t>
            </a:r>
          </a:p>
          <a:p>
            <a:pPr lvl="2"/>
            <a:r>
              <a:rPr lang="en-US" sz="1800" dirty="0" smtClean="0"/>
              <a:t>vulnerability assessment</a:t>
            </a:r>
          </a:p>
          <a:p>
            <a:pPr lvl="2"/>
            <a:r>
              <a:rPr lang="en-US" sz="1800" dirty="0" smtClean="0"/>
              <a:t>secure architecture</a:t>
            </a:r>
          </a:p>
          <a:p>
            <a:pPr lvl="1"/>
            <a:r>
              <a:rPr lang="en-US" sz="2000" dirty="0" smtClean="0"/>
              <a:t>Compliance</a:t>
            </a:r>
          </a:p>
          <a:p>
            <a:pPr lvl="2"/>
            <a:r>
              <a:rPr lang="en-US" sz="1800" dirty="0" smtClean="0"/>
              <a:t>PCI</a:t>
            </a:r>
          </a:p>
          <a:p>
            <a:pPr lvl="2"/>
            <a:r>
              <a:rPr lang="en-US" sz="1800" dirty="0" smtClean="0"/>
              <a:t>HIPAA</a:t>
            </a:r>
          </a:p>
          <a:p>
            <a:pPr lvl="2"/>
            <a:r>
              <a:rPr lang="en-US" sz="1800" dirty="0" smtClean="0"/>
              <a:t>FERPA</a:t>
            </a:r>
          </a:p>
          <a:p>
            <a:pPr lvl="2"/>
            <a:r>
              <a:rPr lang="en-US" sz="1800" dirty="0" smtClean="0"/>
              <a:t>FTC Red Flags</a:t>
            </a:r>
            <a:endParaRPr lang="en-US" sz="1800" dirty="0"/>
          </a:p>
        </p:txBody>
      </p:sp>
      <p:pic>
        <p:nvPicPr>
          <p:cNvPr id="1026" name="Picture 2" descr="http://www.ecominfotech.biz/images/it-grc.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981200"/>
            <a:ext cx="410051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6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Current projects</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t>Build the IT audit program</a:t>
            </a:r>
          </a:p>
          <a:p>
            <a:pPr lvl="1"/>
            <a:r>
              <a:rPr lang="en-US" dirty="0"/>
              <a:t>IT Risk Assessment</a:t>
            </a:r>
          </a:p>
          <a:p>
            <a:pPr lvl="1"/>
            <a:r>
              <a:rPr lang="en-US" dirty="0" smtClean="0"/>
              <a:t>SME for existing audits</a:t>
            </a:r>
          </a:p>
          <a:p>
            <a:pPr lvl="1"/>
            <a:r>
              <a:rPr lang="en-US" dirty="0" smtClean="0"/>
              <a:t>Staff development</a:t>
            </a:r>
          </a:p>
          <a:p>
            <a:r>
              <a:rPr lang="en-US" dirty="0"/>
              <a:t>Support </a:t>
            </a:r>
            <a:r>
              <a:rPr lang="en-US" dirty="0" smtClean="0"/>
              <a:t>the transition</a:t>
            </a:r>
          </a:p>
          <a:p>
            <a:pPr lvl="1"/>
            <a:r>
              <a:rPr lang="en-US" dirty="0" smtClean="0"/>
              <a:t>PCI</a:t>
            </a:r>
          </a:p>
          <a:p>
            <a:pPr lvl="1"/>
            <a:r>
              <a:rPr lang="en-US" dirty="0" smtClean="0"/>
              <a:t>SNS</a:t>
            </a:r>
          </a:p>
          <a:p>
            <a:pPr lvl="1"/>
            <a:r>
              <a:rPr lang="en-US" dirty="0" smtClean="0"/>
              <a:t>SME for existing work</a:t>
            </a:r>
            <a:endParaRPr lang="en-US" dirty="0"/>
          </a:p>
          <a:p>
            <a:r>
              <a:rPr lang="en-US" dirty="0" smtClean="0"/>
              <a:t>Design/deploy </a:t>
            </a:r>
            <a:r>
              <a:rPr lang="en-US" dirty="0" err="1" smtClean="0"/>
              <a:t>TeamMate</a:t>
            </a: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136150" cy="2627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71025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typical week</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89562"/>
            <a:ext cx="7924800" cy="4012276"/>
          </a:xfrm>
        </p:spPr>
      </p:pic>
    </p:spTree>
    <p:extLst>
      <p:ext uri="{BB962C8B-B14F-4D97-AF65-F5344CB8AC3E}">
        <p14:creationId xmlns:p14="http://schemas.microsoft.com/office/powerpoint/2010/main" val="22956634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Strategies for Success</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Tree>
    <p:extLst>
      <p:ext uri="{BB962C8B-B14F-4D97-AF65-F5344CB8AC3E}">
        <p14:creationId xmlns:p14="http://schemas.microsoft.com/office/powerpoint/2010/main" val="18241007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What is the OITMP?</a:t>
            </a:r>
            <a:endParaRPr lang="en-US" dirty="0"/>
          </a:p>
        </p:txBody>
      </p:sp>
      <p:sp>
        <p:nvSpPr>
          <p:cNvPr id="3" name="Content Placeholder 2"/>
          <p:cNvSpPr>
            <a:spLocks noGrp="1"/>
          </p:cNvSpPr>
          <p:nvPr>
            <p:ph idx="1"/>
          </p:nvPr>
        </p:nvSpPr>
        <p:spPr>
          <a:xfrm>
            <a:off x="609600" y="1371600"/>
            <a:ext cx="8077200" cy="4648200"/>
          </a:xfrm>
        </p:spPr>
        <p:txBody>
          <a:bodyPr/>
          <a:lstStyle/>
          <a:p>
            <a:r>
              <a:rPr lang="en-US" dirty="0" smtClean="0"/>
              <a:t>The </a:t>
            </a:r>
            <a:r>
              <a:rPr lang="en-US" b="1" i="1" u="sng" dirty="0" smtClean="0"/>
              <a:t>Oklahoma IT Mentorship Program</a:t>
            </a:r>
            <a:r>
              <a:rPr lang="en-US" dirty="0" smtClean="0"/>
              <a:t> (OITMP) is an outreach initiative that connects IT professionals from Oklahoma institutions with students who are studying IT at Oklahoma academic institutions.</a:t>
            </a:r>
          </a:p>
          <a:p>
            <a:r>
              <a:rPr lang="en-US" dirty="0" smtClean="0"/>
              <a:t>The OITMP is part of a National Science Foundation grant whose purpose is to boost Oklahoma’s education and research capability through IT improvements.</a:t>
            </a:r>
          </a:p>
        </p:txBody>
      </p:sp>
    </p:spTree>
    <p:extLst>
      <p:ext uri="{BB962C8B-B14F-4D97-AF65-F5344CB8AC3E}">
        <p14:creationId xmlns:p14="http://schemas.microsoft.com/office/powerpoint/2010/main" val="23496966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Learn and Grow</a:t>
            </a:r>
            <a:endParaRPr lang="en-US" dirty="0"/>
          </a:p>
        </p:txBody>
      </p:sp>
      <p:sp>
        <p:nvSpPr>
          <p:cNvPr id="3" name="Content Placeholder 2"/>
          <p:cNvSpPr>
            <a:spLocks noGrp="1"/>
          </p:cNvSpPr>
          <p:nvPr>
            <p:ph idx="1"/>
          </p:nvPr>
        </p:nvSpPr>
        <p:spPr>
          <a:xfrm>
            <a:off x="609600" y="1371600"/>
            <a:ext cx="3962400" cy="4648200"/>
          </a:xfrm>
        </p:spPr>
        <p:txBody>
          <a:bodyPr/>
          <a:lstStyle/>
          <a:p>
            <a:r>
              <a:rPr lang="en-US" dirty="0" smtClean="0"/>
              <a:t>Certifications</a:t>
            </a:r>
          </a:p>
          <a:p>
            <a:pPr lvl="1"/>
            <a:r>
              <a:rPr lang="en-US" dirty="0" smtClean="0"/>
              <a:t>Beware of paper tigers</a:t>
            </a:r>
          </a:p>
          <a:p>
            <a:r>
              <a:rPr lang="en-US" dirty="0" smtClean="0"/>
              <a:t>Experience</a:t>
            </a:r>
          </a:p>
          <a:p>
            <a:r>
              <a:rPr lang="en-US" dirty="0" smtClean="0"/>
              <a:t>You will make mistakes</a:t>
            </a:r>
          </a:p>
          <a:p>
            <a:r>
              <a:rPr lang="en-US" dirty="0" smtClean="0"/>
              <a:t>Continuing education</a:t>
            </a:r>
          </a:p>
          <a:p>
            <a:r>
              <a:rPr lang="en-US" dirty="0" smtClean="0"/>
              <a:t>Leave your comfort zone</a:t>
            </a:r>
          </a:p>
          <a:p>
            <a:r>
              <a:rPr lang="en-US" dirty="0" smtClean="0"/>
              <a:t>Public speaking</a:t>
            </a:r>
          </a:p>
          <a:p>
            <a:r>
              <a:rPr lang="en-US" dirty="0" smtClean="0"/>
              <a:t>Project management</a:t>
            </a:r>
          </a:p>
        </p:txBody>
      </p:sp>
      <p:pic>
        <p:nvPicPr>
          <p:cNvPr id="6" name="Picture 5"/>
          <p:cNvPicPr>
            <a:picLocks noChangeAspect="1"/>
          </p:cNvPicPr>
          <p:nvPr/>
        </p:nvPicPr>
        <p:blipFill>
          <a:blip r:embed="rId3"/>
          <a:stretch>
            <a:fillRect/>
          </a:stretch>
        </p:blipFill>
        <p:spPr>
          <a:xfrm>
            <a:off x="5108510" y="2362200"/>
            <a:ext cx="3197290" cy="2438400"/>
          </a:xfrm>
          <a:prstGeom prst="rect">
            <a:avLst/>
          </a:prstGeom>
        </p:spPr>
      </p:pic>
    </p:spTree>
    <p:extLst>
      <p:ext uri="{BB962C8B-B14F-4D97-AF65-F5344CB8AC3E}">
        <p14:creationId xmlns:p14="http://schemas.microsoft.com/office/powerpoint/2010/main" val="32624300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Be Balanced</a:t>
            </a:r>
            <a:endParaRPr lang="en-US" dirty="0"/>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1143000" y="1295400"/>
            <a:ext cx="7440706" cy="4743450"/>
          </a:xfrm>
          <a:prstGeom prst="rect">
            <a:avLst/>
          </a:prstGeom>
        </p:spPr>
      </p:pic>
    </p:spTree>
    <p:extLst>
      <p:ext uri="{BB962C8B-B14F-4D97-AF65-F5344CB8AC3E}">
        <p14:creationId xmlns:p14="http://schemas.microsoft.com/office/powerpoint/2010/main" val="32755754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lstStyle/>
          <a:p>
            <a:r>
              <a:rPr lang="en-US" dirty="0" smtClean="0"/>
              <a:t>Time management is a key issue for IT professionals.</a:t>
            </a:r>
          </a:p>
          <a:p>
            <a:r>
              <a:rPr lang="en-US" dirty="0" smtClean="0"/>
              <a:t>A few suggestions:</a:t>
            </a:r>
          </a:p>
          <a:p>
            <a:pPr lvl="1"/>
            <a:r>
              <a:rPr lang="en-US" dirty="0" smtClean="0"/>
              <a:t>Make sure your goals are aligned with the business</a:t>
            </a:r>
          </a:p>
          <a:p>
            <a:pPr lvl="1"/>
            <a:r>
              <a:rPr lang="en-US" dirty="0" smtClean="0"/>
              <a:t>Discuss priorities with your boss</a:t>
            </a:r>
          </a:p>
          <a:p>
            <a:pPr lvl="1"/>
            <a:r>
              <a:rPr lang="en-US" dirty="0" smtClean="0"/>
              <a:t>Set realistic expectations (time &amp; effort estimates)</a:t>
            </a:r>
          </a:p>
          <a:p>
            <a:pPr lvl="1"/>
            <a:r>
              <a:rPr lang="en-US" dirty="0" smtClean="0"/>
              <a:t>Know who generates revenue and how they depend on you</a:t>
            </a:r>
          </a:p>
          <a:p>
            <a:pPr lvl="1"/>
            <a:r>
              <a:rPr lang="en-US" dirty="0" smtClean="0"/>
              <a:t>Automate when possible</a:t>
            </a:r>
          </a:p>
          <a:p>
            <a:pPr lvl="1"/>
            <a:r>
              <a:rPr lang="en-US" dirty="0" smtClean="0"/>
              <a:t>Delegate when possible</a:t>
            </a:r>
            <a:endParaRPr lang="en-US" dirty="0"/>
          </a:p>
        </p:txBody>
      </p:sp>
    </p:spTree>
    <p:extLst>
      <p:ext uri="{BB962C8B-B14F-4D97-AF65-F5344CB8AC3E}">
        <p14:creationId xmlns:p14="http://schemas.microsoft.com/office/powerpoint/2010/main" val="20729728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r>
              <a:rPr lang="en-US" dirty="0" smtClean="0"/>
              <a:t>Tools</a:t>
            </a:r>
          </a:p>
          <a:p>
            <a:pPr lvl="1"/>
            <a:r>
              <a:rPr lang="en-US" dirty="0" smtClean="0"/>
              <a:t>MS Outlook calendar</a:t>
            </a:r>
          </a:p>
          <a:p>
            <a:pPr lvl="1"/>
            <a:r>
              <a:rPr lang="en-US" dirty="0" smtClean="0">
                <a:hlinkClick r:id="rId3"/>
              </a:rPr>
              <a:t>www.toodledo.com</a:t>
            </a:r>
            <a:endParaRPr lang="en-US" dirty="0" smtClean="0"/>
          </a:p>
          <a:p>
            <a:pPr lvl="1"/>
            <a:r>
              <a:rPr lang="en-US" dirty="0" smtClean="0"/>
              <a:t>Smart phone</a:t>
            </a:r>
          </a:p>
          <a:p>
            <a:pPr lvl="1"/>
            <a:r>
              <a:rPr lang="en-US" dirty="0" smtClean="0"/>
              <a:t>Spreadsheet</a:t>
            </a:r>
          </a:p>
          <a:p>
            <a:pPr lvl="1"/>
            <a:r>
              <a:rPr lang="en-US" dirty="0" err="1" smtClean="0"/>
              <a:t>Livescribe</a:t>
            </a:r>
            <a:endParaRPr lang="en-US" dirty="0" smtClean="0"/>
          </a:p>
          <a:p>
            <a:pPr lvl="1"/>
            <a:r>
              <a:rPr lang="en-US" dirty="0" smtClean="0"/>
              <a:t>Email folders</a:t>
            </a:r>
          </a:p>
          <a:p>
            <a:pPr lvl="1"/>
            <a:r>
              <a:rPr lang="en-US" dirty="0" smtClean="0"/>
              <a:t>Local file folders</a:t>
            </a:r>
            <a:endParaRPr lang="en-US" dirty="0"/>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913" y="1524000"/>
            <a:ext cx="4054311" cy="2260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200400"/>
            <a:ext cx="1537252"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648200"/>
            <a:ext cx="3733800" cy="195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0579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Know the Business</a:t>
            </a:r>
            <a:endParaRPr lang="en-US" dirty="0"/>
          </a:p>
        </p:txBody>
      </p:sp>
      <p:sp>
        <p:nvSpPr>
          <p:cNvPr id="3" name="Content Placeholder 2"/>
          <p:cNvSpPr>
            <a:spLocks noGrp="1"/>
          </p:cNvSpPr>
          <p:nvPr>
            <p:ph idx="1"/>
          </p:nvPr>
        </p:nvSpPr>
        <p:spPr/>
        <p:txBody>
          <a:bodyPr/>
          <a:lstStyle/>
          <a:p>
            <a:r>
              <a:rPr lang="en-US" dirty="0" smtClean="0"/>
              <a:t>Knowing the technology isn’t enough</a:t>
            </a:r>
          </a:p>
          <a:p>
            <a:r>
              <a:rPr lang="en-US" dirty="0" smtClean="0"/>
              <a:t>To make meaningful contributions to your organization, you have to understand the business</a:t>
            </a:r>
          </a:p>
          <a:p>
            <a:r>
              <a:rPr lang="en-US" dirty="0" smtClean="0"/>
              <a:t>Your ability to get things done will be limited by your knowledge of business processes</a:t>
            </a:r>
          </a:p>
          <a:p>
            <a:r>
              <a:rPr lang="en-US" dirty="0" smtClean="0"/>
              <a:t>Requires spending time with customers, peers, leadership, etc.</a:t>
            </a:r>
          </a:p>
          <a:p>
            <a:r>
              <a:rPr lang="en-US" dirty="0" smtClean="0"/>
              <a:t>Ask questions</a:t>
            </a:r>
          </a:p>
        </p:txBody>
      </p:sp>
    </p:spTree>
    <p:extLst>
      <p:ext uri="{BB962C8B-B14F-4D97-AF65-F5344CB8AC3E}">
        <p14:creationId xmlns:p14="http://schemas.microsoft.com/office/powerpoint/2010/main" val="12887923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5052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457200"/>
            <a:ext cx="7793038" cy="677863"/>
          </a:xfrm>
        </p:spPr>
        <p:txBody>
          <a:bodyPr/>
          <a:lstStyle/>
          <a:p>
            <a:r>
              <a:rPr lang="en-US" dirty="0" smtClean="0"/>
              <a:t>Put Customers First</a:t>
            </a:r>
            <a:endParaRPr lang="en-US" dirty="0"/>
          </a:p>
        </p:txBody>
      </p:sp>
      <p:sp>
        <p:nvSpPr>
          <p:cNvPr id="3" name="Content Placeholder 2"/>
          <p:cNvSpPr>
            <a:spLocks noGrp="1"/>
          </p:cNvSpPr>
          <p:nvPr>
            <p:ph idx="1"/>
          </p:nvPr>
        </p:nvSpPr>
        <p:spPr>
          <a:xfrm>
            <a:off x="609600" y="1371600"/>
            <a:ext cx="4953000" cy="4648200"/>
          </a:xfrm>
        </p:spPr>
        <p:txBody>
          <a:bodyPr/>
          <a:lstStyle/>
          <a:p>
            <a:r>
              <a:rPr lang="en-US" sz="2000" dirty="0" smtClean="0"/>
              <a:t>Recognize that without customers, you don’t have a job</a:t>
            </a:r>
          </a:p>
          <a:p>
            <a:r>
              <a:rPr lang="en-US" sz="2000" dirty="0" smtClean="0"/>
              <a:t>Make sure you leave things better than you found them</a:t>
            </a:r>
          </a:p>
          <a:p>
            <a:r>
              <a:rPr lang="en-US" sz="2000" dirty="0" smtClean="0"/>
              <a:t>Make sure the customer is satisfied before claiming victory</a:t>
            </a:r>
          </a:p>
          <a:p>
            <a:r>
              <a:rPr lang="en-US" sz="2000" dirty="0" smtClean="0"/>
              <a:t>Don’t cast blame on the customer</a:t>
            </a:r>
          </a:p>
          <a:p>
            <a:r>
              <a:rPr lang="en-US" sz="2000" dirty="0" smtClean="0"/>
              <a:t>Use language your customer can understand</a:t>
            </a:r>
          </a:p>
          <a:p>
            <a:r>
              <a:rPr lang="en-US" sz="2000" dirty="0" smtClean="0"/>
              <a:t>Make it easy for people to reach you for follow-up</a:t>
            </a:r>
          </a:p>
          <a:p>
            <a:r>
              <a:rPr lang="en-US" sz="2000" dirty="0" smtClean="0"/>
              <a:t>Trusted advisor</a:t>
            </a:r>
            <a:endParaRPr lang="en-US" sz="2000" dirty="0"/>
          </a:p>
        </p:txBody>
      </p:sp>
    </p:spTree>
    <p:extLst>
      <p:ext uri="{BB962C8B-B14F-4D97-AF65-F5344CB8AC3E}">
        <p14:creationId xmlns:p14="http://schemas.microsoft.com/office/powerpoint/2010/main" val="8050399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Be a Team Player</a:t>
            </a:r>
            <a:endParaRPr lang="en-US" dirty="0"/>
          </a:p>
        </p:txBody>
      </p:sp>
      <p:sp>
        <p:nvSpPr>
          <p:cNvPr id="3" name="Content Placeholder 2"/>
          <p:cNvSpPr>
            <a:spLocks noGrp="1"/>
          </p:cNvSpPr>
          <p:nvPr>
            <p:ph idx="1"/>
          </p:nvPr>
        </p:nvSpPr>
        <p:spPr>
          <a:xfrm>
            <a:off x="609600" y="1371600"/>
            <a:ext cx="4648200" cy="4648200"/>
          </a:xfrm>
        </p:spPr>
        <p:txBody>
          <a:bodyPr/>
          <a:lstStyle/>
          <a:p>
            <a:r>
              <a:rPr lang="en-US" sz="2800" dirty="0" smtClean="0"/>
              <a:t>Be a good teammate</a:t>
            </a:r>
          </a:p>
          <a:p>
            <a:pPr lvl="1"/>
            <a:r>
              <a:rPr lang="en-US" sz="2400" dirty="0" smtClean="0"/>
              <a:t>Get involved</a:t>
            </a:r>
          </a:p>
          <a:p>
            <a:pPr lvl="1"/>
            <a:r>
              <a:rPr lang="en-US" sz="2400" dirty="0" smtClean="0"/>
              <a:t>Pitch-in and be helpful</a:t>
            </a:r>
          </a:p>
          <a:p>
            <a:pPr lvl="1"/>
            <a:r>
              <a:rPr lang="en-US" sz="2400" dirty="0" smtClean="0"/>
              <a:t>Build relationships</a:t>
            </a:r>
          </a:p>
          <a:p>
            <a:pPr lvl="1"/>
            <a:r>
              <a:rPr lang="en-US" sz="2400" dirty="0" smtClean="0"/>
              <a:t>Say “we” and “us” and work as “we” and “us”</a:t>
            </a:r>
          </a:p>
          <a:p>
            <a:pPr lvl="1"/>
            <a:r>
              <a:rPr lang="en-US" sz="2400" dirty="0" smtClean="0"/>
              <a:t>Give credit for success / take credit for mistakes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451917" cy="2295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70765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Practice Self-Responsibility</a:t>
            </a:r>
            <a:endParaRPr lang="en-US" dirty="0"/>
          </a:p>
        </p:txBody>
      </p:sp>
      <p:sp>
        <p:nvSpPr>
          <p:cNvPr id="3" name="Content Placeholder 2"/>
          <p:cNvSpPr>
            <a:spLocks noGrp="1"/>
          </p:cNvSpPr>
          <p:nvPr>
            <p:ph idx="1"/>
          </p:nvPr>
        </p:nvSpPr>
        <p:spPr/>
        <p:txBody>
          <a:bodyPr numCol="2"/>
          <a:lstStyle/>
          <a:p>
            <a:r>
              <a:rPr lang="en-US" sz="1800" dirty="0" smtClean="0"/>
              <a:t>Take responsibility for yourself</a:t>
            </a:r>
          </a:p>
          <a:p>
            <a:pPr lvl="1"/>
            <a:r>
              <a:rPr lang="en-US" sz="1800" dirty="0" smtClean="0"/>
              <a:t>Don’t guess or assume anything</a:t>
            </a:r>
          </a:p>
          <a:p>
            <a:pPr lvl="1"/>
            <a:r>
              <a:rPr lang="en-US" sz="1800" dirty="0" smtClean="0"/>
              <a:t>Be prepared for problems before they stare you in the face</a:t>
            </a:r>
          </a:p>
          <a:p>
            <a:pPr lvl="1"/>
            <a:r>
              <a:rPr lang="en-US" sz="1800" dirty="0" smtClean="0"/>
              <a:t>Take responsibility when things go wrong</a:t>
            </a:r>
          </a:p>
          <a:p>
            <a:pPr lvl="1"/>
            <a:r>
              <a:rPr lang="en-US" sz="1800" dirty="0" smtClean="0"/>
              <a:t>Do more work than is expected of you</a:t>
            </a:r>
          </a:p>
          <a:p>
            <a:pPr lvl="1"/>
            <a:r>
              <a:rPr lang="en-US" sz="1800" dirty="0" smtClean="0"/>
              <a:t>Compete fair and square</a:t>
            </a:r>
          </a:p>
          <a:p>
            <a:pPr lvl="1"/>
            <a:r>
              <a:rPr lang="en-US" sz="1800" dirty="0" smtClean="0"/>
              <a:t>Be on time</a:t>
            </a:r>
          </a:p>
          <a:p>
            <a:pPr lvl="1"/>
            <a:r>
              <a:rPr lang="en-US" sz="1800" dirty="0" smtClean="0"/>
              <a:t>Get to know people in your business</a:t>
            </a:r>
          </a:p>
          <a:p>
            <a:pPr lvl="1"/>
            <a:r>
              <a:rPr lang="en-US" sz="1800" dirty="0" smtClean="0"/>
              <a:t>Fit in</a:t>
            </a:r>
          </a:p>
          <a:p>
            <a:pPr lvl="1"/>
            <a:endParaRPr lang="en-US" sz="1800" dirty="0" smtClean="0"/>
          </a:p>
          <a:p>
            <a:pPr lvl="1"/>
            <a:r>
              <a:rPr lang="en-US" sz="1800" dirty="0" smtClean="0"/>
              <a:t>Have a sense of humor, but don’t kid around</a:t>
            </a:r>
          </a:p>
          <a:p>
            <a:pPr lvl="1"/>
            <a:r>
              <a:rPr lang="en-US" sz="1800" dirty="0" smtClean="0"/>
              <a:t>Take a stand on big issues, not everything</a:t>
            </a:r>
          </a:p>
          <a:p>
            <a:pPr lvl="1"/>
            <a:r>
              <a:rPr lang="en-US" sz="1800" dirty="0" smtClean="0"/>
              <a:t>Don’t dismiss or underestimate anyone</a:t>
            </a:r>
          </a:p>
          <a:p>
            <a:pPr lvl="1"/>
            <a:r>
              <a:rPr lang="en-US" sz="1800" dirty="0" smtClean="0"/>
              <a:t>Deliver on your promises</a:t>
            </a:r>
          </a:p>
          <a:p>
            <a:pPr lvl="1"/>
            <a:r>
              <a:rPr lang="en-US" sz="1800" dirty="0" smtClean="0"/>
              <a:t>Don’t whine and don’t complain</a:t>
            </a:r>
          </a:p>
          <a:p>
            <a:pPr lvl="1"/>
            <a:r>
              <a:rPr lang="en-US" sz="1800" dirty="0" smtClean="0"/>
              <a:t>Do good work and innovate, but don’t be a perfectionist</a:t>
            </a:r>
          </a:p>
          <a:p>
            <a:pPr lvl="1"/>
            <a:r>
              <a:rPr lang="en-US" sz="1800" dirty="0" smtClean="0"/>
              <a:t>Listen</a:t>
            </a:r>
          </a:p>
          <a:p>
            <a:pPr lvl="1"/>
            <a:endParaRPr lang="en-US" sz="1800" dirty="0"/>
          </a:p>
          <a:p>
            <a:pPr marL="457200" lvl="1" indent="0">
              <a:buNone/>
            </a:pPr>
            <a:r>
              <a:rPr lang="en-US" sz="900" i="1" dirty="0" smtClean="0"/>
              <a:t>“25 Things to Say to the Interviewer, to Get the Job You Want”, Dexter Hawk</a:t>
            </a:r>
            <a:endParaRPr lang="en-US" sz="800" i="1" dirty="0" smtClean="0"/>
          </a:p>
        </p:txBody>
      </p:sp>
    </p:spTree>
    <p:extLst>
      <p:ext uri="{BB962C8B-B14F-4D97-AF65-F5344CB8AC3E}">
        <p14:creationId xmlns:p14="http://schemas.microsoft.com/office/powerpoint/2010/main" val="210288614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Find a Mentor</a:t>
            </a:r>
            <a:endParaRPr lang="en-US" dirty="0"/>
          </a:p>
        </p:txBody>
      </p:sp>
      <p:sp>
        <p:nvSpPr>
          <p:cNvPr id="3" name="Content Placeholder 2"/>
          <p:cNvSpPr>
            <a:spLocks noGrp="1"/>
          </p:cNvSpPr>
          <p:nvPr>
            <p:ph idx="1"/>
          </p:nvPr>
        </p:nvSpPr>
        <p:spPr/>
        <p:txBody>
          <a:bodyPr/>
          <a:lstStyle/>
          <a:p>
            <a:r>
              <a:rPr lang="en-US" dirty="0" smtClean="0"/>
              <a:t>Find a mentor (formal or informal)</a:t>
            </a:r>
          </a:p>
          <a:p>
            <a:r>
              <a:rPr lang="en-US" dirty="0" smtClean="0"/>
              <a:t>Mentors can help you </a:t>
            </a:r>
          </a:p>
          <a:p>
            <a:pPr lvl="1"/>
            <a:r>
              <a:rPr lang="en-US" dirty="0" smtClean="0"/>
              <a:t>Understand the organization</a:t>
            </a:r>
          </a:p>
          <a:p>
            <a:pPr lvl="1"/>
            <a:r>
              <a:rPr lang="en-US" dirty="0" smtClean="0"/>
              <a:t>Develop your perspective</a:t>
            </a:r>
          </a:p>
          <a:p>
            <a:pPr lvl="1"/>
            <a:r>
              <a:rPr lang="en-US" dirty="0" smtClean="0"/>
              <a:t>Provide a sounding board for your ideas</a:t>
            </a:r>
          </a:p>
          <a:p>
            <a:r>
              <a:rPr lang="en-US" dirty="0" smtClean="0"/>
              <a:t>Mentoring can also improve your career prospects</a:t>
            </a:r>
          </a:p>
          <a:p>
            <a:pPr lvl="1"/>
            <a:r>
              <a:rPr lang="en-US" dirty="0" smtClean="0"/>
              <a:t>Higher compensation</a:t>
            </a:r>
          </a:p>
          <a:p>
            <a:pPr lvl="1"/>
            <a:r>
              <a:rPr lang="en-US" dirty="0" smtClean="0"/>
              <a:t>More job opportunities</a:t>
            </a:r>
          </a:p>
          <a:p>
            <a:pPr lvl="1"/>
            <a:r>
              <a:rPr lang="en-US" dirty="0" smtClean="0"/>
              <a:t>Higher job satisfaction</a:t>
            </a:r>
            <a:endParaRPr lang="en-US" dirty="0"/>
          </a:p>
        </p:txBody>
      </p:sp>
    </p:spTree>
    <p:extLst>
      <p:ext uri="{BB962C8B-B14F-4D97-AF65-F5344CB8AC3E}">
        <p14:creationId xmlns:p14="http://schemas.microsoft.com/office/powerpoint/2010/main" val="43286061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Finding a Job</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Tree>
    <p:extLst>
      <p:ext uri="{BB962C8B-B14F-4D97-AF65-F5344CB8AC3E}">
        <p14:creationId xmlns:p14="http://schemas.microsoft.com/office/powerpoint/2010/main" val="33423303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OITMP Goal</a:t>
            </a:r>
            <a:endParaRPr lang="en-US" dirty="0"/>
          </a:p>
        </p:txBody>
      </p:sp>
      <p:sp>
        <p:nvSpPr>
          <p:cNvPr id="3" name="Content Placeholder 2"/>
          <p:cNvSpPr>
            <a:spLocks noGrp="1"/>
          </p:cNvSpPr>
          <p:nvPr>
            <p:ph idx="1"/>
          </p:nvPr>
        </p:nvSpPr>
        <p:spPr>
          <a:xfrm>
            <a:off x="609600" y="1371600"/>
            <a:ext cx="8077200" cy="4648200"/>
          </a:xfrm>
        </p:spPr>
        <p:txBody>
          <a:bodyPr/>
          <a:lstStyle/>
          <a:p>
            <a:r>
              <a:rPr lang="en-US" u="sng" dirty="0" smtClean="0"/>
              <a:t>Official Goal</a:t>
            </a:r>
            <a:r>
              <a:rPr lang="en-US" dirty="0" smtClean="0"/>
              <a:t>: Expose Oklahoma IT students to the practical day-to-day life of IT professionals.</a:t>
            </a:r>
          </a:p>
          <a:p>
            <a:r>
              <a:rPr lang="en-US" u="sng" dirty="0" smtClean="0"/>
              <a:t>Hidden Secret Goal</a:t>
            </a:r>
            <a:r>
              <a:rPr lang="en-US" dirty="0" smtClean="0"/>
              <a:t>: Identify, develop and recruit talent!</a:t>
            </a:r>
          </a:p>
          <a:p>
            <a:pPr>
              <a:buNone/>
            </a:pPr>
            <a:endParaRPr lang="en-US" dirty="0"/>
          </a:p>
        </p:txBody>
      </p:sp>
      <p:pic>
        <p:nvPicPr>
          <p:cNvPr id="6" name="Picture 5" descr="uncle-sam-i-want-you.jpg"/>
          <p:cNvPicPr>
            <a:picLocks noChangeAspect="1"/>
          </p:cNvPicPr>
          <p:nvPr/>
        </p:nvPicPr>
        <p:blipFill>
          <a:blip r:embed="rId3"/>
          <a:stretch>
            <a:fillRect/>
          </a:stretch>
        </p:blipFill>
        <p:spPr>
          <a:xfrm>
            <a:off x="3352800" y="2819400"/>
            <a:ext cx="2609850" cy="2847975"/>
          </a:xfrm>
          <a:prstGeom prst="rect">
            <a:avLst/>
          </a:prstGeom>
        </p:spPr>
      </p:pic>
    </p:spTree>
    <p:extLst>
      <p:ext uri="{BB962C8B-B14F-4D97-AF65-F5344CB8AC3E}">
        <p14:creationId xmlns:p14="http://schemas.microsoft.com/office/powerpoint/2010/main" val="32942534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Differentiate Yourself</a:t>
            </a:r>
            <a:endParaRPr lang="en-US" dirty="0"/>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524000"/>
            <a:ext cx="6553200" cy="4118050"/>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400" kern="0" dirty="0" smtClean="0">
                <a:solidFill>
                  <a:srgbClr val="000000"/>
                </a:solidFill>
                <a:latin typeface="Arial"/>
                <a:cs typeface="Arial"/>
              </a:rPr>
              <a:t>These things are great…</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College diploma in a relevant field… this is worth up to 5 years of relevant experience!</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Experience… internships during college can be applied toward this (kill two birds at the same time). </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Certifications… start small, and work your way up. </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Extra curricular activities…they say something about who you are </a:t>
            </a:r>
            <a:r>
              <a:rPr lang="en-US" i="1" kern="0" dirty="0" smtClean="0">
                <a:solidFill>
                  <a:srgbClr val="000000"/>
                </a:solidFill>
                <a:latin typeface="Arial"/>
                <a:cs typeface="Arial"/>
              </a:rPr>
              <a:t>(use common sense)</a:t>
            </a:r>
            <a:endParaRPr lang="en-US" sz="2200" i="1" kern="0" dirty="0" smtClean="0">
              <a:solidFill>
                <a:srgbClr val="000000"/>
              </a:solidFill>
              <a:latin typeface="Arial"/>
              <a:cs typeface="Arial"/>
            </a:endParaRPr>
          </a:p>
        </p:txBody>
      </p:sp>
    </p:spTree>
    <p:extLst>
      <p:ext uri="{BB962C8B-B14F-4D97-AF65-F5344CB8AC3E}">
        <p14:creationId xmlns:p14="http://schemas.microsoft.com/office/powerpoint/2010/main" val="23590715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Values</a:t>
            </a:r>
            <a:endParaRPr lang="en-US" dirty="0"/>
          </a:p>
        </p:txBody>
      </p:sp>
      <p:sp>
        <p:nvSpPr>
          <p:cNvPr id="3" name="Content Placeholder 2"/>
          <p:cNvSpPr>
            <a:spLocks noGrp="1"/>
          </p:cNvSpPr>
          <p:nvPr>
            <p:ph idx="1"/>
          </p:nvPr>
        </p:nvSpPr>
        <p:spPr/>
        <p:txBody>
          <a:bodyPr/>
          <a:lstStyle/>
          <a:p>
            <a:r>
              <a:rPr lang="en-US" dirty="0" smtClean="0"/>
              <a:t>What is important to you?</a:t>
            </a:r>
            <a:endParaRPr lang="en-US" dirty="0"/>
          </a:p>
          <a:p>
            <a:r>
              <a:rPr lang="en-US" dirty="0" smtClean="0"/>
              <a:t>Understand how your values impact your job prospects – location, industry, work/life balance, etc.</a:t>
            </a:r>
          </a:p>
          <a:p>
            <a:r>
              <a:rPr lang="en-US" dirty="0" smtClean="0"/>
              <a:t>Make sure your values are congruent with the organization where you go to work</a:t>
            </a:r>
          </a:p>
          <a:p>
            <a:r>
              <a:rPr lang="en-US" dirty="0" smtClean="0"/>
              <a:t>Find out what the company’s reputation is (internal &amp; external)</a:t>
            </a:r>
          </a:p>
          <a:p>
            <a:r>
              <a:rPr lang="en-US" dirty="0" smtClean="0"/>
              <a:t>Trust your gut</a:t>
            </a:r>
          </a:p>
          <a:p>
            <a:pPr lvl="1"/>
            <a:r>
              <a:rPr lang="en-US" dirty="0" smtClean="0"/>
              <a:t>If you get a bad vibe from a company, turn down the job </a:t>
            </a:r>
          </a:p>
        </p:txBody>
      </p:sp>
    </p:spTree>
    <p:extLst>
      <p:ext uri="{BB962C8B-B14F-4D97-AF65-F5344CB8AC3E}">
        <p14:creationId xmlns:p14="http://schemas.microsoft.com/office/powerpoint/2010/main" val="4100955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Job Search</a:t>
            </a:r>
            <a:endParaRPr lang="en-US" dirty="0"/>
          </a:p>
        </p:txBody>
      </p:sp>
      <p:sp>
        <p:nvSpPr>
          <p:cNvPr id="3" name="Content Placeholder 2"/>
          <p:cNvSpPr>
            <a:spLocks noGrp="1"/>
          </p:cNvSpPr>
          <p:nvPr>
            <p:ph idx="1"/>
          </p:nvPr>
        </p:nvSpPr>
        <p:spPr>
          <a:xfrm>
            <a:off x="609600" y="1371600"/>
            <a:ext cx="4495800" cy="4648200"/>
          </a:xfrm>
        </p:spPr>
        <p:txBody>
          <a:bodyPr/>
          <a:lstStyle/>
          <a:p>
            <a:r>
              <a:rPr lang="en-US" sz="1800" dirty="0" smtClean="0"/>
              <a:t>Target </a:t>
            </a:r>
            <a:r>
              <a:rPr lang="en-US" sz="1800" dirty="0"/>
              <a:t>individual organizations – check their websites</a:t>
            </a:r>
          </a:p>
          <a:p>
            <a:r>
              <a:rPr lang="en-US" sz="1800" dirty="0"/>
              <a:t>Build relationships with your instructors and peers</a:t>
            </a:r>
          </a:p>
          <a:p>
            <a:r>
              <a:rPr lang="en-US" sz="1800" dirty="0"/>
              <a:t>Career Services, job fairs, etc. here</a:t>
            </a:r>
          </a:p>
          <a:p>
            <a:r>
              <a:rPr lang="en-US" sz="1800" dirty="0" smtClean="0"/>
              <a:t>Network </a:t>
            </a:r>
            <a:r>
              <a:rPr lang="en-US" sz="1800" dirty="0"/>
              <a:t>(with people)!  Don’t pass up opportunities on campus to meet alumni, donors, guest speakers, etc.</a:t>
            </a:r>
          </a:p>
          <a:p>
            <a:pPr lvl="1"/>
            <a:r>
              <a:rPr lang="en-US" sz="1800" dirty="0"/>
              <a:t>LinkedIn (groups)</a:t>
            </a:r>
          </a:p>
          <a:p>
            <a:r>
              <a:rPr lang="en-US" sz="1800" dirty="0"/>
              <a:t>Online search engines</a:t>
            </a:r>
          </a:p>
          <a:p>
            <a:r>
              <a:rPr lang="en-US" sz="1800" dirty="0" smtClean="0"/>
              <a:t>Know what your parameters are – location, salary requirement, area of interest, benefits, etc.</a:t>
            </a:r>
          </a:p>
          <a:p>
            <a:r>
              <a:rPr lang="en-US" sz="1800" dirty="0" smtClean="0"/>
              <a:t>Local newspapers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5" y="1676400"/>
            <a:ext cx="3292286"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558761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Your Resume</a:t>
            </a:r>
            <a:endParaRPr lang="en-US" dirty="0"/>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524000"/>
            <a:ext cx="6553200" cy="4388894"/>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400" kern="0" dirty="0" smtClean="0">
                <a:solidFill>
                  <a:srgbClr val="000000"/>
                </a:solidFill>
                <a:latin typeface="Arial"/>
                <a:cs typeface="Arial"/>
              </a:rPr>
              <a:t>What to look for in a resume… (the basics)</a:t>
            </a:r>
          </a:p>
          <a:p>
            <a:pPr marL="742950" lvl="1" indent="-285750" algn="l" eaLnBrk="0" hangingPunct="0">
              <a:spcBef>
                <a:spcPct val="20000"/>
              </a:spcBef>
              <a:buClr>
                <a:srgbClr val="A50021"/>
              </a:buClr>
              <a:buSzPct val="55000"/>
              <a:buFont typeface="Wingdings" charset="2"/>
              <a:buChar char="n"/>
            </a:pPr>
            <a:r>
              <a:rPr lang="en-US" sz="2200" kern="0" dirty="0">
                <a:solidFill>
                  <a:srgbClr val="000000"/>
                </a:solidFill>
                <a:latin typeface="Arial"/>
                <a:cs typeface="Arial"/>
              </a:rPr>
              <a:t>Certifications</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Experience</a:t>
            </a:r>
            <a:endParaRPr lang="en-US" sz="2200" kern="0" dirty="0">
              <a:solidFill>
                <a:srgbClr val="000000"/>
              </a:solidFill>
              <a:latin typeface="Arial"/>
              <a:cs typeface="Arial"/>
            </a:endParaRP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College degree</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Organization</a:t>
            </a:r>
          </a:p>
          <a:p>
            <a:pPr marL="285750"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What to look for in a resume… (under the hood)</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doesn’t change jobs every 1 to 2 years (probably won’t last long)</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understands the “lingo”</a:t>
            </a:r>
          </a:p>
          <a:p>
            <a:pPr marL="742950" lvl="1" indent="-285750" algn="l" eaLnBrk="0" hangingPunct="0">
              <a:spcBef>
                <a:spcPct val="20000"/>
              </a:spcBef>
              <a:buClr>
                <a:srgbClr val="A50021"/>
              </a:buClr>
              <a:buSzPct val="55000"/>
              <a:buFont typeface="Wingdings" charset="2"/>
              <a:buChar char="n"/>
            </a:pPr>
            <a:r>
              <a:rPr lang="en-US" sz="2200" kern="0" dirty="0" smtClean="0">
                <a:solidFill>
                  <a:srgbClr val="000000"/>
                </a:solidFill>
                <a:latin typeface="Arial"/>
                <a:cs typeface="Arial"/>
              </a:rPr>
              <a:t>Someone who knows how to keep it “brief” but “relevant”</a:t>
            </a:r>
          </a:p>
        </p:txBody>
      </p:sp>
    </p:spTree>
    <p:extLst>
      <p:ext uri="{BB962C8B-B14F-4D97-AF65-F5344CB8AC3E}">
        <p14:creationId xmlns:p14="http://schemas.microsoft.com/office/powerpoint/2010/main" val="30644993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Your Resume</a:t>
            </a:r>
            <a:endParaRPr lang="en-US" dirty="0"/>
          </a:p>
        </p:txBody>
      </p:sp>
      <p:sp>
        <p:nvSpPr>
          <p:cNvPr id="12" name="TextBox 11"/>
          <p:cNvSpPr txBox="1"/>
          <p:nvPr/>
        </p:nvSpPr>
        <p:spPr>
          <a:xfrm>
            <a:off x="1765560" y="2095858"/>
            <a:ext cx="184666" cy="369332"/>
          </a:xfrm>
          <a:prstGeom prst="rect">
            <a:avLst/>
          </a:prstGeom>
          <a:noFill/>
        </p:spPr>
        <p:txBody>
          <a:bodyPr wrap="none" rtlCol="0">
            <a:spAutoFit/>
          </a:bodyPr>
          <a:lstStyle/>
          <a:p>
            <a:endParaRPr lang="en-US" dirty="0"/>
          </a:p>
        </p:txBody>
      </p:sp>
      <p:sp>
        <p:nvSpPr>
          <p:cNvPr id="9" name="Rectangle 8"/>
          <p:cNvSpPr/>
          <p:nvPr/>
        </p:nvSpPr>
        <p:spPr>
          <a:xfrm>
            <a:off x="1066800" y="1385733"/>
            <a:ext cx="6553200" cy="4770537"/>
          </a:xfrm>
          <a:prstGeom prst="rect">
            <a:avLst/>
          </a:prstGeom>
        </p:spPr>
        <p:txBody>
          <a:bodyPr wrap="square">
            <a:spAutoFit/>
          </a:bodyPr>
          <a:lstStyle/>
          <a:p>
            <a:pPr marL="342900" lvl="0" indent="-342900" algn="l" eaLnBrk="0" hangingPunct="0">
              <a:spcBef>
                <a:spcPct val="20000"/>
              </a:spcBef>
              <a:buClr>
                <a:srgbClr val="333399"/>
              </a:buClr>
              <a:buSzPct val="60000"/>
              <a:buFont typeface="Wingdings" charset="2"/>
              <a:buChar char="n"/>
            </a:pPr>
            <a:r>
              <a:rPr lang="en-US" sz="2000" kern="0" dirty="0" smtClean="0">
                <a:solidFill>
                  <a:srgbClr val="000000"/>
                </a:solidFill>
                <a:latin typeface="Arial"/>
                <a:cs typeface="Arial"/>
              </a:rPr>
              <a:t>A Brief Note About Resumes…</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Use “targeted” resumes</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Customize to the position you are applying for </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Include a cover letter</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Make it easy to read and error free</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Format should focus attention where  you want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Proof read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Proof read it, again</a:t>
            </a:r>
          </a:p>
          <a:p>
            <a:pPr marL="742950" lvl="1"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Have someone you trust critique it</a:t>
            </a:r>
          </a:p>
          <a:p>
            <a:pPr marL="1200150" lvl="2" indent="-285750" algn="l" eaLnBrk="0" hangingPunct="0">
              <a:spcBef>
                <a:spcPct val="20000"/>
              </a:spcBef>
              <a:buClr>
                <a:srgbClr val="A50021"/>
              </a:buClr>
              <a:buSzPct val="55000"/>
              <a:buFont typeface="Wingdings" charset="2"/>
              <a:buChar char="n"/>
            </a:pPr>
            <a:r>
              <a:rPr lang="en-US" sz="2000" kern="0" dirty="0" smtClean="0">
                <a:solidFill>
                  <a:srgbClr val="000000"/>
                </a:solidFill>
                <a:latin typeface="Arial"/>
                <a:cs typeface="Arial"/>
              </a:rPr>
              <a:t>What impression does your resume make?</a:t>
            </a:r>
          </a:p>
          <a:p>
            <a:pPr marL="742950" lvl="1" indent="-285750" algn="l" eaLnBrk="0" hangingPunct="0">
              <a:spcBef>
                <a:spcPct val="20000"/>
              </a:spcBef>
              <a:buClr>
                <a:srgbClr val="A50021"/>
              </a:buClr>
              <a:buSzPct val="55000"/>
            </a:pPr>
            <a:endParaRPr lang="en-US" sz="2000" kern="0" dirty="0" smtClean="0">
              <a:solidFill>
                <a:srgbClr val="000000"/>
              </a:solidFill>
              <a:latin typeface="Arial"/>
              <a:cs typeface="Arial"/>
            </a:endParaRPr>
          </a:p>
          <a:p>
            <a:pPr marL="742950" lvl="1" indent="-285750" algn="l" eaLnBrk="0" hangingPunct="0">
              <a:spcBef>
                <a:spcPct val="20000"/>
              </a:spcBef>
              <a:buClr>
                <a:srgbClr val="A50021"/>
              </a:buClr>
              <a:buSzPct val="55000"/>
              <a:buFont typeface="Wingdings" charset="2"/>
              <a:buChar char="n"/>
            </a:pPr>
            <a:endParaRPr lang="en-US" sz="2000" kern="0" dirty="0" smtClean="0">
              <a:solidFill>
                <a:srgbClr val="000000"/>
              </a:solidFill>
              <a:latin typeface="Arial"/>
              <a:cs typeface="Arial"/>
            </a:endParaRPr>
          </a:p>
        </p:txBody>
      </p:sp>
    </p:spTree>
    <p:extLst>
      <p:ext uri="{BB962C8B-B14F-4D97-AF65-F5344CB8AC3E}">
        <p14:creationId xmlns:p14="http://schemas.microsoft.com/office/powerpoint/2010/main" val="30444720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About Certifications</a:t>
            </a:r>
            <a:endParaRPr lang="en-US" dirty="0"/>
          </a:p>
        </p:txBody>
      </p:sp>
      <p:sp>
        <p:nvSpPr>
          <p:cNvPr id="3" name="Content Placeholder 2"/>
          <p:cNvSpPr>
            <a:spLocks noGrp="1"/>
          </p:cNvSpPr>
          <p:nvPr>
            <p:ph idx="1"/>
          </p:nvPr>
        </p:nvSpPr>
        <p:spPr>
          <a:xfrm>
            <a:off x="609600" y="1371600"/>
            <a:ext cx="7924800" cy="762000"/>
          </a:xfrm>
        </p:spPr>
        <p:txBody>
          <a:bodyPr/>
          <a:lstStyle/>
          <a:p>
            <a:r>
              <a:rPr lang="en-US" sz="1800" dirty="0" smtClean="0"/>
              <a:t>Certifications have different value to different individuals, but are often the “way to get your foot in the door”</a:t>
            </a:r>
          </a:p>
          <a:p>
            <a:endParaRPr lang="en-US" sz="1800" dirty="0" smtClean="0"/>
          </a:p>
          <a:p>
            <a:endParaRPr lang="en-US" sz="1800" dirty="0" smtClean="0"/>
          </a:p>
        </p:txBody>
      </p:sp>
      <p:sp>
        <p:nvSpPr>
          <p:cNvPr id="6" name="Content Placeholder 2"/>
          <p:cNvSpPr txBox="1">
            <a:spLocks/>
          </p:cNvSpPr>
          <p:nvPr/>
        </p:nvSpPr>
        <p:spPr bwMode="auto">
          <a:xfrm>
            <a:off x="609600" y="1981200"/>
            <a:ext cx="792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charset="2"/>
              <a:buChar char="n"/>
              <a:defRPr sz="24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rgbClr val="A50021"/>
              </a:buClr>
              <a:buSzPct val="55000"/>
              <a:buFont typeface="Wingdings" charset="2"/>
              <a:buChar char="n"/>
              <a:defRPr sz="22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rgbClr val="008000"/>
              </a:buClr>
              <a:buSzPct val="50000"/>
              <a:buFont typeface="Wingdings" charset="2"/>
              <a:buChar char="n"/>
              <a:defRPr sz="20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rgbClr val="CC6600"/>
              </a:buClr>
              <a:buSzPct val="55000"/>
              <a:buFont typeface="Wingdings" charset="2"/>
              <a:buChar char="n"/>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rgbClr val="800080"/>
              </a:buClr>
              <a:buSzPct val="50000"/>
              <a:buFont typeface="Wingdings" charset="2"/>
              <a:buChar char="n"/>
              <a:defRPr sz="1600">
                <a:solidFill>
                  <a:schemeClr val="tx1"/>
                </a:solidFill>
                <a:latin typeface="Arial"/>
                <a:ea typeface="ＭＳ Ｐゴシック" charset="-128"/>
                <a:cs typeface="Arial"/>
              </a:defRPr>
            </a:lvl5pPr>
            <a:lvl6pPr marL="25146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6pPr>
            <a:lvl7pPr marL="29718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7pPr>
            <a:lvl8pPr marL="34290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8pPr>
            <a:lvl9pPr marL="3886200" indent="-228600" algn="l" rtl="0" fontAlgn="base">
              <a:spcBef>
                <a:spcPct val="20000"/>
              </a:spcBef>
              <a:spcAft>
                <a:spcPct val="0"/>
              </a:spcAft>
              <a:buClr>
                <a:srgbClr val="800080"/>
              </a:buClr>
              <a:buSzPct val="50000"/>
              <a:buFont typeface="Wingdings" charset="2"/>
              <a:buChar char="n"/>
              <a:defRPr sz="1600">
                <a:solidFill>
                  <a:schemeClr val="tx1"/>
                </a:solidFill>
                <a:latin typeface="+mn-lt"/>
                <a:ea typeface="ＭＳ Ｐゴシック" charset="-128"/>
              </a:defRPr>
            </a:lvl9pPr>
          </a:lstStyle>
          <a:p>
            <a:r>
              <a:rPr lang="en-US" sz="1800" dirty="0" smtClean="0"/>
              <a:t>Security-specific</a:t>
            </a:r>
          </a:p>
          <a:p>
            <a:pPr lvl="1"/>
            <a:r>
              <a:rPr lang="en-US" sz="1600" dirty="0" smtClean="0"/>
              <a:t>ISC</a:t>
            </a:r>
            <a:r>
              <a:rPr lang="en-US" sz="1600" baseline="30000" dirty="0" smtClean="0"/>
              <a:t>2</a:t>
            </a:r>
          </a:p>
          <a:p>
            <a:pPr lvl="2"/>
            <a:r>
              <a:rPr lang="en-US" sz="1600" dirty="0" smtClean="0"/>
              <a:t>CISSP</a:t>
            </a:r>
          </a:p>
          <a:p>
            <a:pPr lvl="1"/>
            <a:r>
              <a:rPr lang="en-US" sz="1600" dirty="0" smtClean="0"/>
              <a:t>ISACA</a:t>
            </a:r>
          </a:p>
          <a:p>
            <a:pPr lvl="2"/>
            <a:r>
              <a:rPr lang="en-US" sz="1600" dirty="0" smtClean="0"/>
              <a:t>CISA</a:t>
            </a:r>
          </a:p>
          <a:p>
            <a:pPr lvl="2"/>
            <a:r>
              <a:rPr lang="en-US" sz="1600" dirty="0" smtClean="0"/>
              <a:t>CISM</a:t>
            </a:r>
          </a:p>
          <a:p>
            <a:pPr lvl="2"/>
            <a:r>
              <a:rPr lang="en-US" sz="1600" dirty="0" smtClean="0"/>
              <a:t>CRISC</a:t>
            </a:r>
          </a:p>
          <a:p>
            <a:pPr lvl="2"/>
            <a:r>
              <a:rPr lang="en-US" sz="1600" dirty="0" smtClean="0"/>
              <a:t>CGEIT</a:t>
            </a:r>
          </a:p>
          <a:p>
            <a:pPr lvl="1"/>
            <a:r>
              <a:rPr lang="en-US" sz="1800" dirty="0" smtClean="0"/>
              <a:t>SANS</a:t>
            </a:r>
          </a:p>
          <a:p>
            <a:pPr lvl="2"/>
            <a:r>
              <a:rPr lang="en-US" sz="1600" dirty="0" smtClean="0"/>
              <a:t>GSEC</a:t>
            </a:r>
          </a:p>
          <a:p>
            <a:pPr lvl="2"/>
            <a:r>
              <a:rPr lang="en-US" sz="1600" dirty="0" smtClean="0"/>
              <a:t>GSNA</a:t>
            </a:r>
          </a:p>
          <a:p>
            <a:pPr lvl="2"/>
            <a:r>
              <a:rPr lang="en-US" sz="1600" dirty="0" smtClean="0"/>
              <a:t>GCIH</a:t>
            </a:r>
          </a:p>
          <a:p>
            <a:pPr lvl="2"/>
            <a:r>
              <a:rPr lang="en-US" sz="1600" dirty="0" smtClean="0"/>
              <a:t>GPEN</a:t>
            </a:r>
          </a:p>
          <a:p>
            <a:pPr lvl="1"/>
            <a:endParaRPr lang="en-US" sz="1800" dirty="0" smtClean="0"/>
          </a:p>
          <a:p>
            <a:pPr lvl="1"/>
            <a:r>
              <a:rPr lang="en-US" sz="1800" dirty="0" smtClean="0"/>
              <a:t>Cisco</a:t>
            </a:r>
          </a:p>
          <a:p>
            <a:pPr lvl="2"/>
            <a:r>
              <a:rPr lang="en-US" sz="1600" dirty="0" smtClean="0"/>
              <a:t>CCNA Security</a:t>
            </a:r>
          </a:p>
          <a:p>
            <a:pPr lvl="2"/>
            <a:r>
              <a:rPr lang="en-US" sz="1600" dirty="0" smtClean="0"/>
              <a:t>CCNP Security</a:t>
            </a:r>
          </a:p>
          <a:p>
            <a:pPr lvl="2"/>
            <a:r>
              <a:rPr lang="en-US" sz="1600" dirty="0" smtClean="0"/>
              <a:t>CCIE Security</a:t>
            </a:r>
          </a:p>
          <a:p>
            <a:pPr lvl="1"/>
            <a:r>
              <a:rPr lang="en-US" sz="1800" dirty="0" smtClean="0"/>
              <a:t>Other</a:t>
            </a:r>
          </a:p>
          <a:p>
            <a:pPr lvl="2"/>
            <a:r>
              <a:rPr lang="en-US" sz="1600" dirty="0" smtClean="0"/>
              <a:t>CCIP</a:t>
            </a:r>
          </a:p>
          <a:p>
            <a:pPr lvl="2"/>
            <a:r>
              <a:rPr lang="en-US" sz="1600" dirty="0" smtClean="0"/>
              <a:t>PCI QSA</a:t>
            </a:r>
          </a:p>
          <a:p>
            <a:pPr lvl="2"/>
            <a:r>
              <a:rPr lang="en-US" sz="1600" dirty="0" smtClean="0"/>
              <a:t>PCI ISA</a:t>
            </a:r>
          </a:p>
          <a:p>
            <a:pPr lvl="2"/>
            <a:r>
              <a:rPr lang="en-US" sz="1600" dirty="0" smtClean="0"/>
              <a:t>C|EH</a:t>
            </a:r>
          </a:p>
          <a:p>
            <a:endParaRPr lang="en-US" sz="1800" dirty="0" smtClean="0"/>
          </a:p>
          <a:p>
            <a:endParaRPr lang="en-US" sz="1800" dirty="0" smtClean="0"/>
          </a:p>
        </p:txBody>
      </p:sp>
      <p:pic>
        <p:nvPicPr>
          <p:cNvPr id="7" name="Picture 6" descr="cissp-logo-usage-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91831" y="2667000"/>
            <a:ext cx="399569" cy="39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www.isaca.org/SiteCollectionImages/topnavcertification/CISA-smal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00047" y="3153015"/>
            <a:ext cx="467553" cy="19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www.isaca.org/SiteCollectionImages/topnavcertification/CISM-smal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0400" y="3467421"/>
            <a:ext cx="443966" cy="26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IAPP.  International Association of Privacy Professional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09653" y="4800600"/>
            <a:ext cx="357947" cy="24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marl3102\Desktop\GPEN.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034734" y="4291534"/>
            <a:ext cx="432866" cy="4328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marl3102\Desktop\logo.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48080" y="5143336"/>
            <a:ext cx="1152920" cy="3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957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b="1" dirty="0">
                <a:solidFill>
                  <a:srgbClr val="FF0000"/>
                </a:solidFill>
              </a:rPr>
              <a:t>Be honest</a:t>
            </a:r>
          </a:p>
          <a:p>
            <a:r>
              <a:rPr lang="en-US" dirty="0" smtClean="0"/>
              <a:t>Relax</a:t>
            </a:r>
          </a:p>
          <a:p>
            <a:r>
              <a:rPr lang="en-US" dirty="0" smtClean="0"/>
              <a:t>Be positive</a:t>
            </a:r>
            <a:endParaRPr lang="en-US" dirty="0"/>
          </a:p>
          <a:p>
            <a:r>
              <a:rPr lang="en-US" dirty="0" smtClean="0"/>
              <a:t>Think about how you are presenting yourself</a:t>
            </a:r>
          </a:p>
          <a:p>
            <a:r>
              <a:rPr lang="en-US" dirty="0"/>
              <a:t>C</a:t>
            </a:r>
            <a:r>
              <a:rPr lang="en-US" dirty="0" smtClean="0"/>
              <a:t>onnect with interviewer</a:t>
            </a:r>
          </a:p>
          <a:p>
            <a:r>
              <a:rPr lang="en-US" dirty="0" smtClean="0"/>
              <a:t>Be generous with information about you</a:t>
            </a:r>
          </a:p>
          <a:p>
            <a:r>
              <a:rPr lang="en-US" dirty="0" smtClean="0"/>
              <a:t>Ask smart questions</a:t>
            </a:r>
          </a:p>
          <a:p>
            <a:r>
              <a:rPr lang="en-US" dirty="0" smtClean="0"/>
              <a:t>Spend time thinking about potential questions and answers before the interview</a:t>
            </a:r>
            <a:endParaRPr lang="en-US" sz="2400" dirty="0" smtClean="0"/>
          </a:p>
          <a:p>
            <a:endParaRPr lang="en-US" dirty="0" smtClean="0"/>
          </a:p>
        </p:txBody>
      </p:sp>
    </p:spTree>
    <p:extLst>
      <p:ext uri="{BB962C8B-B14F-4D97-AF65-F5344CB8AC3E}">
        <p14:creationId xmlns:p14="http://schemas.microsoft.com/office/powerpoint/2010/main" val="20940327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143000"/>
          </a:xfrm>
        </p:spPr>
        <p:txBody>
          <a:bodyPr/>
          <a:lstStyle/>
          <a:p>
            <a:r>
              <a:rPr lang="en-US" dirty="0" smtClean="0"/>
              <a:t>OU opportunities</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Tree>
    <p:extLst>
      <p:ext uri="{BB962C8B-B14F-4D97-AF65-F5344CB8AC3E}">
        <p14:creationId xmlns:p14="http://schemas.microsoft.com/office/powerpoint/2010/main" val="6500678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Job Shadowing/Opportunities</a:t>
            </a:r>
            <a:endParaRPr lang="en-US" dirty="0"/>
          </a:p>
        </p:txBody>
      </p:sp>
      <p:sp>
        <p:nvSpPr>
          <p:cNvPr id="3" name="Content Placeholder 2"/>
          <p:cNvSpPr>
            <a:spLocks noGrp="1"/>
          </p:cNvSpPr>
          <p:nvPr>
            <p:ph idx="1"/>
          </p:nvPr>
        </p:nvSpPr>
        <p:spPr/>
        <p:txBody>
          <a:bodyPr/>
          <a:lstStyle/>
          <a:p>
            <a:r>
              <a:rPr lang="en-US" sz="1800" dirty="0" smtClean="0"/>
              <a:t>On-Site</a:t>
            </a:r>
          </a:p>
          <a:p>
            <a:pPr lvl="1"/>
            <a:r>
              <a:rPr lang="en-US" sz="1800" dirty="0" smtClean="0"/>
              <a:t>Schedule a time with us to see what we do!</a:t>
            </a:r>
          </a:p>
          <a:p>
            <a:pPr lvl="1"/>
            <a:r>
              <a:rPr lang="en-US" sz="1800" dirty="0" smtClean="0"/>
              <a:t>E-mail the project leader, Henry Neeman (</a:t>
            </a:r>
            <a:r>
              <a:rPr lang="en-US" sz="1800" dirty="0" smtClean="0">
                <a:hlinkClick r:id="rId3"/>
              </a:rPr>
              <a:t>hneeman@ou.edu</a:t>
            </a:r>
            <a:r>
              <a:rPr lang="en-US" sz="1800" dirty="0" smtClean="0"/>
              <a:t>) to set up a time.</a:t>
            </a:r>
          </a:p>
          <a:p>
            <a:r>
              <a:rPr lang="en-US" sz="1800" dirty="0" smtClean="0"/>
              <a:t>Virtual</a:t>
            </a:r>
          </a:p>
          <a:p>
            <a:pPr lvl="1"/>
            <a:r>
              <a:rPr lang="en-US" sz="1800" dirty="0" smtClean="0"/>
              <a:t>E-mail us at </a:t>
            </a:r>
            <a:r>
              <a:rPr lang="en-US" sz="1800" dirty="0" smtClean="0">
                <a:hlinkClick r:id="rId4"/>
              </a:rPr>
              <a:t>security@ou.edu</a:t>
            </a:r>
            <a:endParaRPr lang="en-US" sz="1800" dirty="0" smtClean="0"/>
          </a:p>
          <a:p>
            <a:pPr lvl="1"/>
            <a:r>
              <a:rPr lang="en-US" sz="1800" dirty="0"/>
              <a:t>Facebook: </a:t>
            </a:r>
            <a:r>
              <a:rPr lang="en-US" sz="1800" dirty="0" smtClean="0">
                <a:hlinkClick r:id="rId5"/>
              </a:rPr>
              <a:t>oknetworkmentor@groups.facebook.com</a:t>
            </a:r>
            <a:endParaRPr lang="en-US" sz="1800" dirty="0" smtClean="0"/>
          </a:p>
          <a:p>
            <a:r>
              <a:rPr lang="en-US" sz="1800" dirty="0"/>
              <a:t>IT Internships at OU</a:t>
            </a:r>
          </a:p>
          <a:p>
            <a:pPr lvl="1"/>
            <a:r>
              <a:rPr lang="en-US" sz="1800" dirty="0"/>
              <a:t>Contact Jennifer Pike (</a:t>
            </a:r>
            <a:r>
              <a:rPr lang="en-US" sz="1800" dirty="0">
                <a:hlinkClick r:id="rId6"/>
              </a:rPr>
              <a:t>jpike@ou.edu</a:t>
            </a:r>
            <a:r>
              <a:rPr lang="en-US" sz="1800" dirty="0" smtClean="0"/>
              <a:t>)</a:t>
            </a:r>
          </a:p>
          <a:p>
            <a:r>
              <a:rPr lang="en-US" sz="1800" dirty="0"/>
              <a:t>Internal Audit Internships at OU</a:t>
            </a:r>
          </a:p>
          <a:p>
            <a:pPr lvl="1"/>
            <a:r>
              <a:rPr lang="en-US" sz="1800" dirty="0" smtClean="0"/>
              <a:t>Contact Larry Arthur (</a:t>
            </a:r>
            <a:r>
              <a:rPr lang="en-US" sz="1800" dirty="0" smtClean="0">
                <a:hlinkClick r:id="rId7"/>
              </a:rPr>
              <a:t>larthur@ou.edu</a:t>
            </a:r>
            <a:r>
              <a:rPr lang="en-US" sz="1800" dirty="0" smtClean="0"/>
              <a:t>)</a:t>
            </a:r>
            <a:endParaRPr lang="en-US" sz="1800" dirty="0"/>
          </a:p>
          <a:p>
            <a:r>
              <a:rPr lang="en-US" sz="1800" dirty="0"/>
              <a:t>Jobs at OU</a:t>
            </a:r>
          </a:p>
          <a:p>
            <a:pPr lvl="1"/>
            <a:r>
              <a:rPr lang="en-US" sz="1800" dirty="0">
                <a:hlinkClick r:id="rId8"/>
              </a:rPr>
              <a:t>http://</a:t>
            </a:r>
            <a:r>
              <a:rPr lang="en-US" sz="1800" dirty="0" smtClean="0">
                <a:hlinkClick r:id="rId8"/>
              </a:rPr>
              <a:t>jobs.ou.edu</a:t>
            </a:r>
            <a:endParaRPr lang="en-US" sz="1800" dirty="0"/>
          </a:p>
        </p:txBody>
      </p:sp>
    </p:spTree>
    <p:extLst>
      <p:ext uri="{BB962C8B-B14F-4D97-AF65-F5344CB8AC3E}">
        <p14:creationId xmlns:p14="http://schemas.microsoft.com/office/powerpoint/2010/main" val="255021196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1524000"/>
            <a:ext cx="8229600" cy="4265613"/>
          </a:xfrm>
        </p:spPr>
        <p:txBody>
          <a:bodyPr/>
          <a:lstStyle/>
          <a:p>
            <a:pPr algn="ctr" eaLnBrk="1" hangingPunct="1">
              <a:buFontTx/>
              <a:buNone/>
            </a:pPr>
            <a:endParaRPr lang="en-US" sz="3200" dirty="0" smtClean="0">
              <a:latin typeface="Calibri" pitchFamily="34" charset="0"/>
            </a:endParaRPr>
          </a:p>
          <a:p>
            <a:pPr algn="ctr" eaLnBrk="1" hangingPunct="1">
              <a:buFontTx/>
              <a:buNone/>
            </a:pPr>
            <a:endParaRPr lang="en-US" sz="3200" dirty="0" smtClean="0">
              <a:latin typeface="Calibri" pitchFamily="34" charset="0"/>
            </a:endParaRPr>
          </a:p>
          <a:p>
            <a:pPr marL="0" indent="0" algn="ctr" eaLnBrk="1" hangingPunct="1">
              <a:spcBef>
                <a:spcPts val="0"/>
              </a:spcBef>
              <a:buFontTx/>
              <a:buNone/>
            </a:pPr>
            <a:r>
              <a:rPr lang="en-US" sz="2800" dirty="0" smtClean="0">
                <a:latin typeface="Calibri" pitchFamily="34" charset="0"/>
              </a:rPr>
              <a:t>Tim Marley</a:t>
            </a:r>
            <a:endParaRPr lang="en-US" sz="2000" dirty="0" smtClean="0">
              <a:latin typeface="Calibri" pitchFamily="34" charset="0"/>
            </a:endParaRPr>
          </a:p>
          <a:p>
            <a:pPr marL="0" indent="0" algn="ctr" eaLnBrk="1" hangingPunct="1">
              <a:spcBef>
                <a:spcPts val="0"/>
              </a:spcBef>
              <a:buFontTx/>
              <a:buNone/>
            </a:pPr>
            <a:r>
              <a:rPr lang="en-US" sz="2000" dirty="0" smtClean="0">
                <a:latin typeface="Calibri" pitchFamily="34" charset="0"/>
              </a:rPr>
              <a:t>660 Parrington Oval, Room 212</a:t>
            </a:r>
          </a:p>
          <a:p>
            <a:pPr marL="0" indent="0" algn="ctr" eaLnBrk="1" hangingPunct="1">
              <a:spcBef>
                <a:spcPts val="0"/>
              </a:spcBef>
              <a:buFontTx/>
              <a:buNone/>
            </a:pPr>
            <a:r>
              <a:rPr lang="en-US" sz="2000" dirty="0" smtClean="0">
                <a:latin typeface="Calibri" pitchFamily="34" charset="0"/>
              </a:rPr>
              <a:t>Norman, Oklahoma 73019</a:t>
            </a:r>
          </a:p>
          <a:p>
            <a:pPr marL="0" indent="0" algn="ctr" eaLnBrk="1" hangingPunct="1">
              <a:spcBef>
                <a:spcPts val="0"/>
              </a:spcBef>
              <a:buFontTx/>
              <a:buNone/>
            </a:pPr>
            <a:r>
              <a:rPr lang="en-US" sz="2000" dirty="0" smtClean="0">
                <a:latin typeface="Calibri" pitchFamily="34" charset="0"/>
              </a:rPr>
              <a:t>Office 405.325.5418</a:t>
            </a:r>
          </a:p>
          <a:p>
            <a:pPr marL="0" indent="0" algn="ctr" eaLnBrk="1" hangingPunct="1">
              <a:spcBef>
                <a:spcPts val="0"/>
              </a:spcBef>
              <a:buNone/>
            </a:pPr>
            <a:r>
              <a:rPr lang="en-US" sz="2000" dirty="0">
                <a:latin typeface="Calibri" pitchFamily="34" charset="0"/>
                <a:hlinkClick r:id="rId3"/>
              </a:rPr>
              <a:t>tim.marley@ou.edu</a:t>
            </a:r>
            <a:endParaRPr lang="en-US" sz="2000" dirty="0">
              <a:latin typeface="Calibri" pitchFamily="34" charset="0"/>
            </a:endParaRPr>
          </a:p>
          <a:p>
            <a:pPr marL="0" indent="0" algn="ctr" eaLnBrk="1" hangingPunct="1">
              <a:spcBef>
                <a:spcPts val="0"/>
              </a:spcBef>
              <a:buFontTx/>
              <a:buNone/>
            </a:pPr>
            <a:r>
              <a:rPr lang="en-US" sz="2000" dirty="0" smtClean="0">
                <a:latin typeface="Calibri" pitchFamily="34" charset="0"/>
              </a:rPr>
              <a:t>Twitter</a:t>
            </a:r>
            <a:r>
              <a:rPr lang="en-US" sz="2000" dirty="0">
                <a:latin typeface="Calibri" pitchFamily="34" charset="0"/>
              </a:rPr>
              <a:t>: @</a:t>
            </a:r>
            <a:r>
              <a:rPr lang="en-US" sz="2000" dirty="0" err="1" smtClean="0">
                <a:latin typeface="Calibri" pitchFamily="34" charset="0"/>
              </a:rPr>
              <a:t>timmarley</a:t>
            </a:r>
            <a:endParaRPr lang="en-US" sz="2000" dirty="0" smtClean="0">
              <a:latin typeface="Calibri" pitchFamily="34" charset="0"/>
            </a:endParaRPr>
          </a:p>
        </p:txBody>
      </p:sp>
      <p:sp>
        <p:nvSpPr>
          <p:cNvPr id="15" name="Title 1"/>
          <p:cNvSpPr txBox="1">
            <a:spLocks/>
          </p:cNvSpPr>
          <p:nvPr/>
        </p:nvSpPr>
        <p:spPr bwMode="auto">
          <a:xfrm>
            <a:off x="762000" y="457200"/>
            <a:ext cx="77930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b="1">
                <a:solidFill>
                  <a:schemeClr val="tx2"/>
                </a:solidFill>
                <a:latin typeface="Arial"/>
                <a:ea typeface="ＭＳ Ｐゴシック" charset="-128"/>
                <a:cs typeface="Arial"/>
              </a:defRPr>
            </a:lvl1pPr>
            <a:lvl2pPr algn="ctr" rtl="0" eaLnBrk="0" fontAlgn="base" hangingPunct="0">
              <a:spcBef>
                <a:spcPct val="0"/>
              </a:spcBef>
              <a:spcAft>
                <a:spcPct val="0"/>
              </a:spcAft>
              <a:defRPr sz="4000" b="1">
                <a:solidFill>
                  <a:schemeClr val="tx2"/>
                </a:solidFill>
                <a:latin typeface="Times New Roman" charset="0"/>
                <a:ea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defRPr>
            </a:lvl5pPr>
            <a:lvl6pPr marL="457200" algn="ctr" rtl="0" fontAlgn="base">
              <a:spcBef>
                <a:spcPct val="0"/>
              </a:spcBef>
              <a:spcAft>
                <a:spcPct val="0"/>
              </a:spcAft>
              <a:defRPr sz="4000" b="1">
                <a:solidFill>
                  <a:schemeClr val="tx2"/>
                </a:solidFill>
                <a:latin typeface="Times New Roman" charset="0"/>
              </a:defRPr>
            </a:lvl6pPr>
            <a:lvl7pPr marL="914400" algn="ctr" rtl="0" fontAlgn="base">
              <a:spcBef>
                <a:spcPct val="0"/>
              </a:spcBef>
              <a:spcAft>
                <a:spcPct val="0"/>
              </a:spcAft>
              <a:defRPr sz="4000" b="1">
                <a:solidFill>
                  <a:schemeClr val="tx2"/>
                </a:solidFill>
                <a:latin typeface="Times New Roman" charset="0"/>
              </a:defRPr>
            </a:lvl7pPr>
            <a:lvl8pPr marL="1371600" algn="ctr" rtl="0" fontAlgn="base">
              <a:spcBef>
                <a:spcPct val="0"/>
              </a:spcBef>
              <a:spcAft>
                <a:spcPct val="0"/>
              </a:spcAft>
              <a:defRPr sz="4000" b="1">
                <a:solidFill>
                  <a:schemeClr val="tx2"/>
                </a:solidFill>
                <a:latin typeface="Times New Roman" charset="0"/>
              </a:defRPr>
            </a:lvl8pPr>
            <a:lvl9pPr marL="1828800" algn="ctr" rtl="0" fontAlgn="base">
              <a:spcBef>
                <a:spcPct val="0"/>
              </a:spcBef>
              <a:spcAft>
                <a:spcPct val="0"/>
              </a:spcAft>
              <a:defRPr sz="4000" b="1">
                <a:solidFill>
                  <a:schemeClr val="tx2"/>
                </a:solidFill>
                <a:latin typeface="Times New Roman" charset="0"/>
              </a:defRPr>
            </a:lvl9pPr>
          </a:lstStyle>
          <a:p>
            <a:r>
              <a:rPr lang="en-US" dirty="0" smtClean="0">
                <a:solidFill>
                  <a:schemeClr val="tx1"/>
                </a:solidFill>
              </a:rPr>
              <a:t>Contact Information</a:t>
            </a:r>
            <a:endParaRPr lang="en-US" dirty="0">
              <a:solidFill>
                <a:schemeClr val="tx1"/>
              </a:solidFill>
            </a:endParaRPr>
          </a:p>
        </p:txBody>
      </p:sp>
    </p:spTree>
    <p:extLst>
      <p:ext uri="{BB962C8B-B14F-4D97-AF65-F5344CB8AC3E}">
        <p14:creationId xmlns:p14="http://schemas.microsoft.com/office/powerpoint/2010/main" val="326955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OITMP Activities</a:t>
            </a:r>
            <a:endParaRPr lang="en-US" dirty="0"/>
          </a:p>
        </p:txBody>
      </p:sp>
      <p:sp>
        <p:nvSpPr>
          <p:cNvPr id="3" name="Content Placeholder 2"/>
          <p:cNvSpPr>
            <a:spLocks noGrp="1"/>
          </p:cNvSpPr>
          <p:nvPr>
            <p:ph idx="1"/>
          </p:nvPr>
        </p:nvSpPr>
        <p:spPr/>
        <p:txBody>
          <a:bodyPr/>
          <a:lstStyle/>
          <a:p>
            <a:r>
              <a:rPr lang="en-US" sz="1600" dirty="0" smtClean="0"/>
              <a:t>Presentations to students throughout Oklahoma:</a:t>
            </a:r>
          </a:p>
          <a:p>
            <a:pPr marL="914400" lvl="1" indent="-457200">
              <a:spcBef>
                <a:spcPts val="0"/>
              </a:spcBef>
              <a:buClrTx/>
              <a:buSzPct val="100000"/>
              <a:buFont typeface="+mj-lt"/>
              <a:buAutoNum type="arabicPeriod"/>
            </a:pPr>
            <a:r>
              <a:rPr lang="en-US" sz="1200" dirty="0" smtClean="0"/>
              <a:t>Cameron University, Lawton</a:t>
            </a:r>
          </a:p>
          <a:p>
            <a:pPr marL="914400" lvl="1" indent="-457200">
              <a:spcBef>
                <a:spcPts val="0"/>
              </a:spcBef>
              <a:buClrTx/>
              <a:buSzPct val="100000"/>
              <a:buFont typeface="+mj-lt"/>
              <a:buAutoNum type="arabicPeriod"/>
            </a:pPr>
            <a:r>
              <a:rPr lang="en-US" sz="1200" dirty="0" smtClean="0"/>
              <a:t>East Central University, Ada</a:t>
            </a:r>
          </a:p>
          <a:p>
            <a:pPr marL="914400" lvl="1" indent="-457200">
              <a:spcBef>
                <a:spcPts val="0"/>
              </a:spcBef>
              <a:buClrTx/>
              <a:buSzPct val="100000"/>
              <a:buFont typeface="+mj-lt"/>
              <a:buAutoNum type="arabicPeriod"/>
            </a:pPr>
            <a:r>
              <a:rPr lang="en-US" sz="1200" dirty="0" smtClean="0"/>
              <a:t>Eastern Oklahoma County Technology Center, Choctaw</a:t>
            </a:r>
          </a:p>
          <a:p>
            <a:pPr marL="914400" lvl="1" indent="-457200">
              <a:spcBef>
                <a:spcPts val="0"/>
              </a:spcBef>
              <a:buClrTx/>
              <a:buSzPct val="100000"/>
              <a:buFont typeface="+mj-lt"/>
              <a:buAutoNum type="arabicPeriod"/>
            </a:pPr>
            <a:r>
              <a:rPr lang="en-US" sz="1200" dirty="0" smtClean="0"/>
              <a:t>Eastern Oklahoma State College, Wilburton</a:t>
            </a:r>
          </a:p>
          <a:p>
            <a:pPr marL="914400" lvl="1" indent="-457200">
              <a:spcBef>
                <a:spcPts val="0"/>
              </a:spcBef>
              <a:buClrTx/>
              <a:buSzPct val="100000"/>
              <a:buFont typeface="+mj-lt"/>
              <a:buAutoNum type="arabicPeriod"/>
            </a:pPr>
            <a:r>
              <a:rPr lang="en-US" sz="1200" dirty="0" smtClean="0"/>
              <a:t>Gordon Cooper Technology Center, Shawnee</a:t>
            </a:r>
          </a:p>
          <a:p>
            <a:pPr marL="914400" lvl="1" indent="-457200">
              <a:spcBef>
                <a:spcPts val="0"/>
              </a:spcBef>
              <a:buClrTx/>
              <a:buSzPct val="100000"/>
              <a:buFont typeface="+mj-lt"/>
              <a:buAutoNum type="arabicPeriod"/>
            </a:pPr>
            <a:r>
              <a:rPr lang="en-US" sz="1200" dirty="0" smtClean="0"/>
              <a:t>Langston University, Langston</a:t>
            </a:r>
          </a:p>
          <a:p>
            <a:pPr marL="914400" lvl="1" indent="-457200">
              <a:spcBef>
                <a:spcPts val="0"/>
              </a:spcBef>
              <a:buClrTx/>
              <a:buSzPct val="100000"/>
              <a:buFont typeface="+mj-lt"/>
              <a:buAutoNum type="arabicPeriod"/>
            </a:pPr>
            <a:r>
              <a:rPr lang="en-US" sz="1200" dirty="0" smtClean="0"/>
              <a:t>Oklahoma Christian University, OKC</a:t>
            </a:r>
          </a:p>
          <a:p>
            <a:pPr marL="914400" lvl="1" indent="-457200">
              <a:spcBef>
                <a:spcPts val="0"/>
              </a:spcBef>
              <a:buClrTx/>
              <a:buSzPct val="100000"/>
              <a:buFont typeface="+mj-lt"/>
              <a:buAutoNum type="arabicPeriod"/>
            </a:pPr>
            <a:r>
              <a:rPr lang="en-US" sz="1200" dirty="0" smtClean="0"/>
              <a:t>Oklahoma City Community College, OKC</a:t>
            </a:r>
          </a:p>
          <a:p>
            <a:pPr marL="914400" lvl="1" indent="-457200">
              <a:spcBef>
                <a:spcPts val="0"/>
              </a:spcBef>
              <a:buClrTx/>
              <a:buSzPct val="100000"/>
              <a:buFont typeface="+mj-lt"/>
              <a:buAutoNum type="arabicPeriod"/>
            </a:pPr>
            <a:r>
              <a:rPr lang="en-US" sz="1200" dirty="0" smtClean="0"/>
              <a:t>Oklahoma City University, OKC</a:t>
            </a:r>
          </a:p>
          <a:p>
            <a:pPr marL="914400" lvl="1" indent="-457200">
              <a:spcBef>
                <a:spcPts val="0"/>
              </a:spcBef>
              <a:buClrTx/>
              <a:buSzPct val="100000"/>
              <a:buFont typeface="+mj-lt"/>
              <a:buAutoNum type="arabicPeriod"/>
            </a:pPr>
            <a:r>
              <a:rPr lang="en-US" sz="1200" dirty="0" smtClean="0"/>
              <a:t>Oklahoma Panhandle State University, </a:t>
            </a:r>
            <a:r>
              <a:rPr lang="en-US" sz="1200" dirty="0" err="1" smtClean="0"/>
              <a:t>Goodwell</a:t>
            </a:r>
            <a:endParaRPr lang="en-US" sz="1200" dirty="0" smtClean="0"/>
          </a:p>
          <a:p>
            <a:pPr marL="914400" lvl="1" indent="-457200">
              <a:spcBef>
                <a:spcPts val="0"/>
              </a:spcBef>
              <a:buClrTx/>
              <a:buSzPct val="100000"/>
              <a:buFont typeface="+mj-lt"/>
              <a:buAutoNum type="arabicPeriod"/>
            </a:pPr>
            <a:r>
              <a:rPr lang="en-US" sz="1200" dirty="0" smtClean="0"/>
              <a:t>Oklahoma School of Science and Mathematics, OKC</a:t>
            </a:r>
          </a:p>
          <a:p>
            <a:pPr marL="914400" lvl="1" indent="-457200">
              <a:spcBef>
                <a:spcPts val="0"/>
              </a:spcBef>
              <a:buClrTx/>
              <a:buSzPct val="100000"/>
              <a:buFont typeface="+mj-lt"/>
              <a:buAutoNum type="arabicPeriod"/>
            </a:pPr>
            <a:r>
              <a:rPr lang="en-US" sz="1200" dirty="0" smtClean="0"/>
              <a:t>Oklahoma State University, OKC</a:t>
            </a:r>
          </a:p>
          <a:p>
            <a:pPr marL="914400" lvl="1" indent="-457200">
              <a:spcBef>
                <a:spcPts val="0"/>
              </a:spcBef>
              <a:buClrTx/>
              <a:buSzPct val="100000"/>
              <a:buFont typeface="+mj-lt"/>
              <a:buAutoNum type="arabicPeriod"/>
            </a:pPr>
            <a:r>
              <a:rPr lang="en-US" sz="1200" dirty="0" smtClean="0"/>
              <a:t>Oklahoma State University, Stillwater</a:t>
            </a:r>
          </a:p>
          <a:p>
            <a:pPr marL="914400" lvl="1" indent="-457200">
              <a:spcBef>
                <a:spcPts val="0"/>
              </a:spcBef>
              <a:buClrTx/>
              <a:buSzPct val="100000"/>
              <a:buFont typeface="+mj-lt"/>
              <a:buAutoNum type="arabicPeriod"/>
            </a:pPr>
            <a:r>
              <a:rPr lang="en-US" sz="1200" dirty="0"/>
              <a:t>Oral Roberts University, Tulsa</a:t>
            </a:r>
          </a:p>
          <a:p>
            <a:pPr marL="914400" lvl="1" indent="-457200">
              <a:spcBef>
                <a:spcPts val="0"/>
              </a:spcBef>
              <a:buClrTx/>
              <a:buSzPct val="100000"/>
              <a:buFont typeface="+mj-lt"/>
              <a:buAutoNum type="arabicPeriod"/>
            </a:pPr>
            <a:r>
              <a:rPr lang="en-US" sz="1200" dirty="0"/>
              <a:t>Pontotoc Technology Center, Ada</a:t>
            </a:r>
          </a:p>
          <a:p>
            <a:pPr marL="914400" lvl="1" indent="-457200">
              <a:spcBef>
                <a:spcPts val="0"/>
              </a:spcBef>
              <a:buClrTx/>
              <a:buSzPct val="100000"/>
              <a:buFont typeface="+mj-lt"/>
              <a:buAutoNum type="arabicPeriod"/>
            </a:pPr>
            <a:r>
              <a:rPr lang="en-US" sz="1200" dirty="0" smtClean="0"/>
              <a:t>Rose State College, Midwest City</a:t>
            </a:r>
          </a:p>
          <a:p>
            <a:pPr marL="914400" lvl="1" indent="-457200">
              <a:spcBef>
                <a:spcPts val="0"/>
              </a:spcBef>
              <a:buClrTx/>
              <a:buSzPct val="100000"/>
              <a:buFont typeface="+mj-lt"/>
              <a:buAutoNum type="arabicPeriod"/>
            </a:pPr>
            <a:r>
              <a:rPr lang="en-US" sz="1200" dirty="0" smtClean="0"/>
              <a:t>Southern Nazarene University, Bethany</a:t>
            </a:r>
          </a:p>
          <a:p>
            <a:pPr marL="914400" lvl="1" indent="-457200">
              <a:spcBef>
                <a:spcPts val="0"/>
              </a:spcBef>
              <a:buClrTx/>
              <a:buSzPct val="100000"/>
              <a:buFont typeface="+mj-lt"/>
              <a:buAutoNum type="arabicPeriod"/>
            </a:pPr>
            <a:r>
              <a:rPr lang="en-US" sz="1200" dirty="0" smtClean="0"/>
              <a:t>University of Central Oklahoma, Edmond</a:t>
            </a:r>
          </a:p>
          <a:p>
            <a:pPr marL="914400" lvl="1" indent="-457200">
              <a:spcBef>
                <a:spcPts val="0"/>
              </a:spcBef>
              <a:buClrTx/>
              <a:buSzPct val="100000"/>
              <a:buFont typeface="+mj-lt"/>
              <a:buAutoNum type="arabicPeriod"/>
            </a:pPr>
            <a:r>
              <a:rPr lang="en-US" sz="1200" dirty="0" smtClean="0"/>
              <a:t>University of Oklahoma, Norman</a:t>
            </a:r>
          </a:p>
          <a:p>
            <a:pPr marL="914400" lvl="1" indent="-457200">
              <a:spcBef>
                <a:spcPts val="0"/>
              </a:spcBef>
              <a:buClrTx/>
              <a:buSzPct val="100000"/>
              <a:buFont typeface="+mj-lt"/>
              <a:buAutoNum type="arabicPeriod"/>
            </a:pPr>
            <a:r>
              <a:rPr lang="en-US" sz="1200" dirty="0" smtClean="0"/>
              <a:t>University of Oklahoma, Tulsa</a:t>
            </a:r>
          </a:p>
          <a:p>
            <a:pPr>
              <a:spcBef>
                <a:spcPts val="0"/>
              </a:spcBef>
            </a:pPr>
            <a:r>
              <a:rPr lang="en-US" sz="1600" dirty="0" smtClean="0"/>
              <a:t>Job shadowing opportunities (on-site and virtual)</a:t>
            </a:r>
          </a:p>
          <a:p>
            <a:pPr lvl="1">
              <a:buNone/>
            </a:pPr>
            <a:endParaRPr lang="en-US" sz="1600" dirty="0" smtClean="0"/>
          </a:p>
          <a:p>
            <a:endParaRPr lang="en-US" sz="1600" dirty="0" smtClean="0"/>
          </a:p>
        </p:txBody>
      </p:sp>
    </p:spTree>
    <p:extLst>
      <p:ext uri="{BB962C8B-B14F-4D97-AF65-F5344CB8AC3E}">
        <p14:creationId xmlns:p14="http://schemas.microsoft.com/office/powerpoint/2010/main" val="590072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About Me</a:t>
            </a:r>
            <a:endParaRPr lang="en-US" dirty="0">
              <a:latin typeface="Arial"/>
              <a:cs typeface="Arial"/>
            </a:endParaRPr>
          </a:p>
        </p:txBody>
      </p:sp>
      <p:sp>
        <p:nvSpPr>
          <p:cNvPr id="3" name="Content Placeholder 2"/>
          <p:cNvSpPr>
            <a:spLocks noGrp="1"/>
          </p:cNvSpPr>
          <p:nvPr>
            <p:ph idx="1"/>
          </p:nvPr>
        </p:nvSpPr>
        <p:spPr/>
        <p:txBody>
          <a:bodyPr/>
          <a:lstStyle/>
          <a:p>
            <a:r>
              <a:rPr lang="en-US" sz="1600" dirty="0" smtClean="0"/>
              <a:t>Tim Marley -</a:t>
            </a:r>
          </a:p>
          <a:p>
            <a:pPr lvl="1"/>
            <a:r>
              <a:rPr lang="en-US" sz="1600" dirty="0"/>
              <a:t>OU Internal Audit, IT Audit Manager (2011-present)</a:t>
            </a:r>
          </a:p>
          <a:p>
            <a:pPr lvl="1"/>
            <a:r>
              <a:rPr lang="en-US" sz="1600" dirty="0"/>
              <a:t>OU IT Security, Senior IT Compliance Assessor (2009-2011)</a:t>
            </a:r>
          </a:p>
          <a:p>
            <a:pPr lvl="1"/>
            <a:r>
              <a:rPr lang="en-US" sz="1600" dirty="0"/>
              <a:t>Harold’s, Network and Security Manager (2002-2009)</a:t>
            </a:r>
          </a:p>
          <a:p>
            <a:pPr lvl="1"/>
            <a:r>
              <a:rPr lang="en-US" sz="1600" dirty="0"/>
              <a:t>MNTC, Technical Instructor, Network and System Administration (1999-2002)</a:t>
            </a:r>
          </a:p>
          <a:p>
            <a:pPr lvl="1"/>
            <a:r>
              <a:rPr lang="en-US" sz="1600" dirty="0" smtClean="0"/>
              <a:t>Family business, (1987–1999)</a:t>
            </a:r>
          </a:p>
          <a:p>
            <a:pPr lvl="1"/>
            <a:r>
              <a:rPr lang="en-US" sz="1600" dirty="0" smtClean="0"/>
              <a:t>Education</a:t>
            </a:r>
          </a:p>
          <a:p>
            <a:pPr lvl="2"/>
            <a:r>
              <a:rPr lang="en-US" sz="1400" dirty="0" err="1" smtClean="0"/>
              <a:t>BAcc</a:t>
            </a:r>
            <a:r>
              <a:rPr lang="en-US" sz="1400" dirty="0" smtClean="0"/>
              <a:t> </a:t>
            </a:r>
            <a:r>
              <a:rPr lang="en-US" sz="1400" dirty="0"/>
              <a:t>(OU 1990)</a:t>
            </a:r>
          </a:p>
          <a:p>
            <a:pPr lvl="2"/>
            <a:r>
              <a:rPr lang="en-US" sz="1400" dirty="0" smtClean="0"/>
              <a:t>SANS</a:t>
            </a:r>
          </a:p>
          <a:p>
            <a:pPr lvl="2"/>
            <a:r>
              <a:rPr lang="en-US" sz="1400" dirty="0" smtClean="0"/>
              <a:t>PCI SSC</a:t>
            </a:r>
          </a:p>
          <a:p>
            <a:pPr lvl="2"/>
            <a:r>
              <a:rPr lang="en-US" sz="1400" dirty="0" smtClean="0"/>
              <a:t>Certifications</a:t>
            </a:r>
          </a:p>
          <a:p>
            <a:pPr lvl="3"/>
            <a:r>
              <a:rPr lang="en-US" sz="1200" dirty="0" smtClean="0"/>
              <a:t>Expired/out-of-date: A+, Network+, CCNA, CCAI, CITP, CPISM/A</a:t>
            </a:r>
          </a:p>
          <a:p>
            <a:pPr lvl="3"/>
            <a:r>
              <a:rPr lang="en-US" sz="1200" dirty="0" smtClean="0"/>
              <a:t>Current: CPA, CISA, GSNA, CISSP, CISM, GPEN, PCI ISA, CIPP</a:t>
            </a:r>
            <a:endParaRPr lang="en-US" sz="1200" dirty="0"/>
          </a:p>
          <a:p>
            <a:pPr lvl="1"/>
            <a:r>
              <a:rPr lang="en-US" sz="1600" dirty="0" smtClean="0"/>
              <a:t>My favorite quote:</a:t>
            </a:r>
          </a:p>
          <a:p>
            <a:pPr marL="857250" lvl="2" indent="0">
              <a:buNone/>
            </a:pPr>
            <a:r>
              <a:rPr lang="en-US" sz="1400" i="1" dirty="0" smtClean="0"/>
              <a:t>“If you don’t like something, change it.  If you can’t change it, change your attitude.  Don’t complain.” </a:t>
            </a:r>
            <a:r>
              <a:rPr lang="en-US" sz="1400" i="1" dirty="0"/>
              <a:t/>
            </a:r>
            <a:br>
              <a:rPr lang="en-US" sz="1400" i="1" dirty="0"/>
            </a:br>
            <a:r>
              <a:rPr lang="en-US" sz="1400" dirty="0" smtClean="0"/>
              <a:t>			</a:t>
            </a:r>
            <a:r>
              <a:rPr lang="en-US" sz="1400" i="1" dirty="0" smtClean="0"/>
              <a:t>-Maya Angelou</a:t>
            </a:r>
          </a:p>
        </p:txBody>
      </p:sp>
    </p:spTree>
    <p:extLst>
      <p:ext uri="{BB962C8B-B14F-4D97-AF65-F5344CB8AC3E}">
        <p14:creationId xmlns:p14="http://schemas.microsoft.com/office/powerpoint/2010/main" val="22233703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About OU</a:t>
            </a:r>
            <a:endParaRPr lang="en-US" dirty="0">
              <a:latin typeface="Arial"/>
              <a:cs typeface="Arial"/>
            </a:endParaRPr>
          </a:p>
        </p:txBody>
      </p:sp>
      <p:sp>
        <p:nvSpPr>
          <p:cNvPr id="3" name="Content Placeholder 2"/>
          <p:cNvSpPr>
            <a:spLocks noGrp="1"/>
          </p:cNvSpPr>
          <p:nvPr>
            <p:ph idx="1"/>
          </p:nvPr>
        </p:nvSpPr>
        <p:spPr/>
        <p:txBody>
          <a:bodyPr/>
          <a:lstStyle/>
          <a:p>
            <a:r>
              <a:rPr lang="en-US" sz="1800" dirty="0" smtClean="0"/>
              <a:t>OU IT</a:t>
            </a:r>
          </a:p>
          <a:p>
            <a:pPr lvl="1"/>
            <a:r>
              <a:rPr lang="en-US" sz="1800" dirty="0"/>
              <a:t>Network services</a:t>
            </a:r>
          </a:p>
          <a:p>
            <a:pPr lvl="1"/>
            <a:r>
              <a:rPr lang="en-US" sz="1800" dirty="0" smtClean="0"/>
              <a:t>Server/workstation administration</a:t>
            </a:r>
          </a:p>
          <a:p>
            <a:pPr lvl="1"/>
            <a:r>
              <a:rPr lang="en-US" sz="1800" dirty="0" smtClean="0"/>
              <a:t>Customized design and architecture</a:t>
            </a:r>
          </a:p>
          <a:p>
            <a:pPr lvl="1"/>
            <a:r>
              <a:rPr lang="en-US" sz="1800" dirty="0" smtClean="0"/>
              <a:t>IT security</a:t>
            </a:r>
          </a:p>
          <a:p>
            <a:pPr lvl="2"/>
            <a:r>
              <a:rPr lang="en-US" sz="1600" dirty="0"/>
              <a:t>C</a:t>
            </a:r>
            <a:r>
              <a:rPr lang="en-US" sz="1600" dirty="0" smtClean="0"/>
              <a:t>SIRT </a:t>
            </a:r>
            <a:r>
              <a:rPr lang="en-US" sz="1600" dirty="0"/>
              <a:t>(reactive)</a:t>
            </a:r>
          </a:p>
          <a:p>
            <a:pPr lvl="2"/>
            <a:r>
              <a:rPr lang="en-US" sz="1600" dirty="0"/>
              <a:t>GRC (proactive)</a:t>
            </a:r>
          </a:p>
          <a:p>
            <a:pPr lvl="1"/>
            <a:r>
              <a:rPr lang="en-US" sz="1800" dirty="0" smtClean="0"/>
              <a:t>Support 8000+ wireless users</a:t>
            </a:r>
          </a:p>
          <a:p>
            <a:pPr lvl="1"/>
            <a:r>
              <a:rPr lang="en-US" sz="1800" dirty="0" smtClean="0"/>
              <a:t>Support 15000+ network users</a:t>
            </a:r>
          </a:p>
          <a:p>
            <a:pPr lvl="1"/>
            <a:r>
              <a:rPr lang="en-US" sz="1800" dirty="0" smtClean="0"/>
              <a:t>Support ~25000 host devices</a:t>
            </a:r>
          </a:p>
          <a:p>
            <a:pPr lvl="1"/>
            <a:r>
              <a:rPr lang="en-US" sz="1800" dirty="0" smtClean="0"/>
              <a:t>Support ~1300 wireless access points</a:t>
            </a:r>
          </a:p>
          <a:p>
            <a:pPr lvl="1"/>
            <a:r>
              <a:rPr lang="en-US" sz="1800" dirty="0" smtClean="0"/>
              <a:t>Support ~850 security cameras</a:t>
            </a:r>
          </a:p>
          <a:p>
            <a:pPr lvl="1"/>
            <a:r>
              <a:rPr lang="en-US" sz="1800" dirty="0" smtClean="0"/>
              <a:t>Support ~1250 network switches and routers</a:t>
            </a:r>
          </a:p>
          <a:p>
            <a:pPr lvl="1"/>
            <a:r>
              <a:rPr lang="en-US" sz="1800" dirty="0" smtClean="0"/>
              <a:t>Over 200 physical and virtual servers</a:t>
            </a:r>
          </a:p>
        </p:txBody>
      </p:sp>
      <p:pic>
        <p:nvPicPr>
          <p:cNvPr id="7" name="Picture 6" descr="balancing-it-security-ven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185" y="2133600"/>
            <a:ext cx="3253815" cy="3149600"/>
          </a:xfrm>
          <a:prstGeom prst="rect">
            <a:avLst/>
          </a:prstGeom>
        </p:spPr>
      </p:pic>
    </p:spTree>
    <p:extLst>
      <p:ext uri="{BB962C8B-B14F-4D97-AF65-F5344CB8AC3E}">
        <p14:creationId xmlns:p14="http://schemas.microsoft.com/office/powerpoint/2010/main" val="23145858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OneNet</a:t>
            </a:r>
            <a:endParaRPr lang="en-US" dirty="0">
              <a:latin typeface="Arial"/>
              <a:cs typeface="Arial"/>
            </a:endParaRPr>
          </a:p>
        </p:txBody>
      </p:sp>
      <p:sp>
        <p:nvSpPr>
          <p:cNvPr id="3" name="Content Placeholder 2"/>
          <p:cNvSpPr>
            <a:spLocks noGrp="1"/>
          </p:cNvSpPr>
          <p:nvPr>
            <p:ph idx="1"/>
          </p:nvPr>
        </p:nvSpPr>
        <p:spPr/>
        <p:txBody>
          <a:bodyPr/>
          <a:lstStyle/>
          <a:p>
            <a:r>
              <a:rPr lang="en-US" dirty="0" err="1" smtClean="0"/>
              <a:t>OneNet</a:t>
            </a:r>
            <a:r>
              <a:rPr lang="en-US" dirty="0" smtClean="0"/>
              <a:t> Services:</a:t>
            </a:r>
          </a:p>
          <a:p>
            <a:pPr lvl="1"/>
            <a:r>
              <a:rPr lang="en-US" dirty="0" smtClean="0"/>
              <a:t>Support K-12 in Oklahoma</a:t>
            </a:r>
          </a:p>
          <a:p>
            <a:pPr lvl="1"/>
            <a:r>
              <a:rPr lang="en-US" dirty="0" smtClean="0"/>
              <a:t>Support Higher Ed’s in Oklahoma</a:t>
            </a:r>
          </a:p>
          <a:p>
            <a:pPr lvl="1"/>
            <a:r>
              <a:rPr lang="en-US" dirty="0" smtClean="0"/>
              <a:t>Support State Agencies</a:t>
            </a:r>
          </a:p>
          <a:p>
            <a:pPr lvl="1"/>
            <a:r>
              <a:rPr lang="en-US" dirty="0" smtClean="0"/>
              <a:t>State-wide Optical Network (DWDM)</a:t>
            </a:r>
          </a:p>
          <a:p>
            <a:pPr lvl="1"/>
            <a:r>
              <a:rPr lang="en-US" dirty="0" smtClean="0"/>
              <a:t>10-Gig Connectivity to Research and Education Networks</a:t>
            </a:r>
          </a:p>
          <a:p>
            <a:pPr lvl="1"/>
            <a:r>
              <a:rPr lang="en-US" dirty="0" smtClean="0"/>
              <a:t>VoIP, VTC, E-Mail and Web Hosting Services</a:t>
            </a:r>
          </a:p>
          <a:p>
            <a:pPr lvl="1"/>
            <a:endParaRPr lang="en-US" dirty="0">
              <a:latin typeface="Arial"/>
              <a:cs typeface="Arial"/>
            </a:endParaRPr>
          </a:p>
        </p:txBody>
      </p:sp>
      <p:pic>
        <p:nvPicPr>
          <p:cNvPr id="7" name="Picture 6"/>
          <p:cNvPicPr>
            <a:picLocks noChangeAspect="1"/>
          </p:cNvPicPr>
          <p:nvPr/>
        </p:nvPicPr>
        <p:blipFill>
          <a:blip r:embed="rId3"/>
          <a:stretch>
            <a:fillRect/>
          </a:stretch>
        </p:blipFill>
        <p:spPr>
          <a:xfrm>
            <a:off x="4800600" y="1524000"/>
            <a:ext cx="3460750" cy="1636101"/>
          </a:xfrm>
          <a:prstGeom prst="rect">
            <a:avLst/>
          </a:prstGeom>
        </p:spPr>
      </p:pic>
    </p:spTree>
    <p:extLst>
      <p:ext uri="{BB962C8B-B14F-4D97-AF65-F5344CB8AC3E}">
        <p14:creationId xmlns:p14="http://schemas.microsoft.com/office/powerpoint/2010/main" val="20770400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Day-in-the-life</a:t>
            </a:r>
            <a:br>
              <a:rPr lang="en-US" dirty="0" smtClean="0"/>
            </a:br>
            <a:r>
              <a:rPr lang="en-US" dirty="0" smtClean="0"/>
              <a:t>of an IT security professional</a:t>
            </a:r>
            <a:endParaRPr lang="en-US" dirty="0"/>
          </a:p>
        </p:txBody>
      </p:sp>
      <p:sp>
        <p:nvSpPr>
          <p:cNvPr id="3" name="Content Placeholder 2"/>
          <p:cNvSpPr>
            <a:spLocks noGrp="1"/>
          </p:cNvSpPr>
          <p:nvPr>
            <p:ph type="subTitle" idx="1"/>
          </p:nvPr>
        </p:nvSpPr>
        <p:spPr/>
        <p:txBody>
          <a:bodyPr/>
          <a:lstStyle/>
          <a:p>
            <a:pPr marL="0" indent="0">
              <a:buNone/>
            </a:pPr>
            <a:endParaRPr lang="en-US" dirty="0" smtClean="0"/>
          </a:p>
          <a:p>
            <a:endParaRPr lang="en-US" dirty="0" smtClean="0"/>
          </a:p>
        </p:txBody>
      </p:sp>
    </p:spTree>
    <p:extLst>
      <p:ext uri="{BB962C8B-B14F-4D97-AF65-F5344CB8AC3E}">
        <p14:creationId xmlns:p14="http://schemas.microsoft.com/office/powerpoint/2010/main" val="42255510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So, what’s it like?</a:t>
            </a:r>
            <a:endParaRPr lang="en-US" dirty="0"/>
          </a:p>
        </p:txBody>
      </p:sp>
      <p:sp>
        <p:nvSpPr>
          <p:cNvPr id="3" name="Content Placeholder 2"/>
          <p:cNvSpPr>
            <a:spLocks noGrp="1"/>
          </p:cNvSpPr>
          <p:nvPr>
            <p:ph idx="1"/>
          </p:nvPr>
        </p:nvSpPr>
        <p:spPr/>
        <p:txBody>
          <a:bodyPr/>
          <a:lstStyle/>
          <a:p>
            <a:r>
              <a:rPr lang="en-US" dirty="0" smtClean="0"/>
              <a:t>Is it like the movies?</a:t>
            </a:r>
          </a:p>
          <a:p>
            <a:pPr lvl="1"/>
            <a:r>
              <a:rPr lang="en-US" dirty="0" smtClean="0"/>
              <a:t>Some of my favorites are Jurassic Park, Swordfish and War Games</a:t>
            </a:r>
          </a:p>
          <a:p>
            <a:endParaRPr lang="en-US" dirty="0"/>
          </a:p>
          <a:p>
            <a:endParaRPr lang="en-US" dirty="0" smtClean="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3400425" cy="185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67200"/>
            <a:ext cx="3365385" cy="2195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41304"/>
            <a:ext cx="290512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0388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11760</TotalTime>
  <Words>1699</Words>
  <Application>Microsoft Office PowerPoint</Application>
  <PresentationFormat>On-screen Show (4:3)</PresentationFormat>
  <Paragraphs>397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Blends</vt:lpstr>
      <vt:lpstr>PowerPoint Presentation</vt:lpstr>
      <vt:lpstr>What is the OITMP?</vt:lpstr>
      <vt:lpstr>OITMP Goal</vt:lpstr>
      <vt:lpstr>OITMP Activities</vt:lpstr>
      <vt:lpstr>About Me</vt:lpstr>
      <vt:lpstr>About OU</vt:lpstr>
      <vt:lpstr>About OneNet</vt:lpstr>
      <vt:lpstr>A Day-in-the-life of an IT security professional</vt:lpstr>
      <vt:lpstr>So, what’s it like?</vt:lpstr>
      <vt:lpstr>So, what’s it like?</vt:lpstr>
      <vt:lpstr>IT Security</vt:lpstr>
      <vt:lpstr>Governance</vt:lpstr>
      <vt:lpstr>Risk Management</vt:lpstr>
      <vt:lpstr>Compliance</vt:lpstr>
      <vt:lpstr>Regulatory compliance</vt:lpstr>
      <vt:lpstr>Internal Audit</vt:lpstr>
      <vt:lpstr>Current projects</vt:lpstr>
      <vt:lpstr>A typical week</vt:lpstr>
      <vt:lpstr>Strategies for Success</vt:lpstr>
      <vt:lpstr>Learn and Grow</vt:lpstr>
      <vt:lpstr>Be Balanced</vt:lpstr>
      <vt:lpstr>Time Management</vt:lpstr>
      <vt:lpstr>Organization</vt:lpstr>
      <vt:lpstr>Know the Business</vt:lpstr>
      <vt:lpstr>Put Customers First</vt:lpstr>
      <vt:lpstr>Be a Team Player</vt:lpstr>
      <vt:lpstr>Practice Self-Responsibility</vt:lpstr>
      <vt:lpstr>Find a Mentor</vt:lpstr>
      <vt:lpstr>Finding a Job</vt:lpstr>
      <vt:lpstr>Differentiate Yourself</vt:lpstr>
      <vt:lpstr>Know Your Values</vt:lpstr>
      <vt:lpstr>Job Search</vt:lpstr>
      <vt:lpstr>Your Resume</vt:lpstr>
      <vt:lpstr>Your Resume</vt:lpstr>
      <vt:lpstr>A Word About Certifications</vt:lpstr>
      <vt:lpstr>Interviewing</vt:lpstr>
      <vt:lpstr>OU opportunities</vt:lpstr>
      <vt:lpstr>Job Shadowing/Opportunities</vt:lpstr>
      <vt:lpstr>PowerPoint Presentation</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High Throughput Computing</dc:title>
  <dc:creator>Henry Neeman</dc:creator>
  <cp:lastModifiedBy>Timothy J. Marley</cp:lastModifiedBy>
  <cp:revision>757</cp:revision>
  <cp:lastPrinted>2011-11-22T20:25:58Z</cp:lastPrinted>
  <dcterms:created xsi:type="dcterms:W3CDTF">2010-10-27T00:15:07Z</dcterms:created>
  <dcterms:modified xsi:type="dcterms:W3CDTF">2012-04-20T15:37:52Z</dcterms:modified>
</cp:coreProperties>
</file>