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82" r:id="rId16"/>
    <p:sldId id="281" r:id="rId17"/>
    <p:sldId id="283" r:id="rId18"/>
    <p:sldId id="286" r:id="rId19"/>
    <p:sldId id="271" r:id="rId20"/>
    <p:sldId id="284" r:id="rId21"/>
    <p:sldId id="287" r:id="rId22"/>
    <p:sldId id="285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8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9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5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2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6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6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8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8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5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3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7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61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0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79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8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4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828800"/>
            <a:ext cx="4038600" cy="129857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OSTEMMP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124200"/>
            <a:ext cx="4724400" cy="1447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OSU - OKC</a:t>
            </a:r>
            <a:endParaRPr lang="en-US" dirty="0" smtClean="0"/>
          </a:p>
          <a:p>
            <a:pPr algn="l" eaLnBrk="1" hangingPunct="1"/>
            <a:r>
              <a:rPr lang="en-US" sz="1600" smtClean="0"/>
              <a:t>October </a:t>
            </a:r>
            <a:r>
              <a:rPr lang="en-US" sz="1600" smtClean="0"/>
              <a:t>13, </a:t>
            </a:r>
            <a:r>
              <a:rPr lang="en-US" sz="1600" dirty="0" smtClean="0"/>
              <a:t>2014</a:t>
            </a:r>
            <a:br>
              <a:rPr lang="en-US" sz="1600" dirty="0" smtClean="0"/>
            </a:br>
            <a:endParaRPr lang="en-US" sz="1600" dirty="0" smtClean="0"/>
          </a:p>
          <a:p>
            <a:pPr algn="l" eaLnBrk="1" hangingPunct="1">
              <a:spcBef>
                <a:spcPts val="0"/>
              </a:spcBef>
            </a:pPr>
            <a:r>
              <a:rPr lang="en-US" sz="1600" dirty="0" smtClean="0"/>
              <a:t>Jeff Wall, Student Systems Lead</a:t>
            </a:r>
            <a:br>
              <a:rPr lang="en-US" sz="1600" dirty="0" smtClean="0"/>
            </a:br>
            <a:r>
              <a:rPr lang="en-US" sz="1600" dirty="0" smtClean="0"/>
              <a:t>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9308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6" y="2341255"/>
            <a:ext cx="6108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8i PL/SQL &amp; DBA, MS Access 97 for WWOLS-R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ColdFusion 4.0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Inter-agency cooperation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Defense Information Systems Agency (1996 - 2001)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Reston, 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879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You have to know what you don’t know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It’s okay if your team members are smarter than you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0"/>
            <a:ext cx="1791050" cy="17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11g PL/SQL, </a:t>
            </a:r>
            <a:r>
              <a:rPr lang="en-US" dirty="0" err="1" smtClean="0">
                <a:solidFill>
                  <a:srgbClr val="000000"/>
                </a:solidFill>
              </a:rPr>
              <a:t>Appworx</a:t>
            </a:r>
            <a:r>
              <a:rPr lang="en-US" dirty="0" smtClean="0">
                <a:solidFill>
                  <a:srgbClr val="000000"/>
                </a:solidFill>
              </a:rPr>
              <a:t>/UC4/Atomic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IBM </a:t>
            </a:r>
            <a:r>
              <a:rPr lang="en-US" dirty="0" err="1" smtClean="0">
                <a:solidFill>
                  <a:srgbClr val="000000"/>
                </a:solidFill>
              </a:rPr>
              <a:t>Cognos</a:t>
            </a:r>
            <a:r>
              <a:rPr lang="en-US" dirty="0" smtClean="0">
                <a:solidFill>
                  <a:srgbClr val="000000"/>
                </a:solidFill>
              </a:rPr>
              <a:t>, Pro*C, Grails, </a:t>
            </a:r>
            <a:r>
              <a:rPr lang="en-US" dirty="0" err="1" smtClean="0">
                <a:solidFill>
                  <a:srgbClr val="000000"/>
                </a:solidFill>
              </a:rPr>
              <a:t>.Net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DBA, Oracle BPEL/SOA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University of Oklahoma (2001 - Present)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Norman,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 (thus far):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Management is doing things right; leadership is doing the right things (Peter Drucker)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Boomer Sooner?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Roles at 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Lead Oracle DBA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yself and one other DBA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Database Team Lead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Myself, two DBAs, and two developers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Data/Third-Party Apps Team Lead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Myself, two DBAs, three developers, and three application managers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Role/Responsibilities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Provides leadership &amp; management for student system support teams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Acts as subject matter expert for student system and bolt-</a:t>
            </a:r>
            <a:r>
              <a:rPr lang="en-US" dirty="0" err="1" smtClean="0">
                <a:solidFill>
                  <a:srgbClr val="000000"/>
                </a:solidFill>
              </a:rPr>
              <a:t>ons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Evaluates new technologies for potential integration with current infrastructure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Provides oversight for intra-team projects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Represents IT during interactions with functional departments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… develops software!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Broadband title:	IT Architect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Current role:	Student Systems Lead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Team Lineup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31" y="1226705"/>
            <a:ext cx="1076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31" y="5029200"/>
            <a:ext cx="28289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" y="2369705"/>
            <a:ext cx="699928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" y="3693680"/>
            <a:ext cx="8170863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Throughput at a Glance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6" descr="C:\Users\bart3018\AppData\Local\Temp\SNAGHTMLeec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45" y="1219200"/>
            <a:ext cx="6896100" cy="450532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bart3018\AppData\Local\Temp\SNAGHTML1071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" y="1990725"/>
            <a:ext cx="3060830" cy="182880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 Student System Core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40"/>
            <a:ext cx="9144000" cy="46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SQL and PL/SQL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SQL:  Structured Query Language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 4GL, with industry-accepted standards.  Oracle “strives to comply” with parts 1, 2, 3, 4, 9, 10, 11, and 13 of ANSI/ISO/IEC 9075:2003 … and ANSI/ISO/IEC 9075-14:2006.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PL/SQL:  Procedural Language/Structured Query Language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Oracle’s SQL extension, allowing for complex, reusable code objects which reside in the database.  Modeled after Ada, but not strongly typed.</a:t>
            </a:r>
          </a:p>
        </p:txBody>
      </p:sp>
    </p:spTree>
    <p:extLst>
      <p:ext uri="{BB962C8B-B14F-4D97-AF65-F5344CB8AC3E}">
        <p14:creationId xmlns:p14="http://schemas.microsoft.com/office/powerpoint/2010/main" val="15011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PL/SQL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Excels at intra-database processing, such as populating data warehouse tables from transactional tables.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Very good at gathering/consolidating data – often used as back-end for web services, along with producing files for downstream consumption.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 good at interacting with non-database systems and objects.  Java Stored Procedures can narrow the gap, but not a popular option.</a:t>
            </a:r>
          </a:p>
        </p:txBody>
      </p:sp>
    </p:spTree>
    <p:extLst>
      <p:ext uri="{BB962C8B-B14F-4D97-AF65-F5344CB8AC3E}">
        <p14:creationId xmlns:p14="http://schemas.microsoft.com/office/powerpoint/2010/main" val="17200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OU Employment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8638" y="1525588"/>
            <a:ext cx="8229600" cy="4265612"/>
          </a:xfrm>
        </p:spPr>
        <p:txBody>
          <a:bodyPr/>
          <a:lstStyle/>
          <a:p>
            <a:pPr lvl="1"/>
            <a:r>
              <a:rPr lang="en-US" dirty="0"/>
              <a:t>Leave accrual – start out accruing 18 hours per month, with a maximum accrual of 336 hours (42 days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Participation in the Oklahoma Teachers’ Retirement System (OTRS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50% tuition waiver (up to six hours per semester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Outstanding wellness and work/life balance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/>
              <a:t>Information Technology strongly emphasizes continuing education, both for sharpening skills and re-tooling (consider the impact of getting rid of our mainframe)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</a:t>
            </a:r>
            <a:r>
              <a:rPr lang="en-US" dirty="0"/>
              <a:t>A</a:t>
            </a:r>
            <a:r>
              <a:rPr lang="en-US" dirty="0" smtClean="0"/>
              <a:t>bout OSTEMMP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i="1" u="sng" dirty="0" err="1" smtClean="0"/>
              <a:t>OneOklahoma</a:t>
            </a:r>
            <a:r>
              <a:rPr lang="en-US" sz="2400" b="1" i="1" u="sng" dirty="0" smtClean="0"/>
              <a:t> Science, Technology, Engineering &amp; Mathematics Mentorship Program</a:t>
            </a:r>
            <a:r>
              <a:rPr lang="en-US" sz="2400" dirty="0" smtClean="0"/>
              <a:t> (OSTEMMP) is an outreach initiative that connects technical professionals from Oklahoma institutions with students involved in these fields of study at Oklahoma academic institutions.</a:t>
            </a:r>
          </a:p>
          <a:p>
            <a:r>
              <a:rPr lang="en-US" sz="2400" dirty="0" smtClean="0"/>
              <a:t>The OSTEMMP is part of a National Science Foundation grant whose purpose is to boost Oklahoma’s education and research capability through network improvements.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Cover letter explaining why they are interested in the position and highlighting key resume items</a:t>
            </a:r>
          </a:p>
          <a:p>
            <a:pPr lvl="1"/>
            <a:r>
              <a:rPr lang="en-US" dirty="0" smtClean="0"/>
              <a:t>Prompt thank you letters/emails after interviews</a:t>
            </a:r>
          </a:p>
          <a:p>
            <a:pPr lvl="1"/>
            <a:r>
              <a:rPr lang="en-US" dirty="0" smtClean="0"/>
              <a:t>No spelling/grammatical mistakes</a:t>
            </a:r>
          </a:p>
          <a:p>
            <a:pPr lvl="1"/>
            <a:r>
              <a:rPr lang="en-US" dirty="0" smtClean="0"/>
              <a:t>Customize application materials for the job</a:t>
            </a:r>
          </a:p>
          <a:p>
            <a:pPr lvl="1"/>
            <a:r>
              <a:rPr lang="en-US" dirty="0" smtClean="0"/>
              <a:t>Limit non-relevant items (displays ability to edit)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Manage whitespace</a:t>
            </a:r>
          </a:p>
          <a:p>
            <a:pPr lvl="1"/>
            <a:r>
              <a:rPr lang="en-US" dirty="0" smtClean="0"/>
              <a:t>Have someone on the inside pass along your resume</a:t>
            </a:r>
          </a:p>
          <a:p>
            <a:pPr lvl="1"/>
            <a:r>
              <a:rPr lang="en-US" dirty="0" smtClean="0"/>
              <a:t>Ask this person what the resume reviewer looks for</a:t>
            </a:r>
          </a:p>
          <a:p>
            <a:pPr lvl="1"/>
            <a:r>
              <a:rPr lang="en-US" dirty="0" smtClean="0"/>
              <a:t>A few days after submitting resume, follow up with a phone call or email demonstrating interest in the job</a:t>
            </a:r>
            <a:endParaRPr lang="en-US" dirty="0"/>
          </a:p>
          <a:p>
            <a:pPr lvl="1"/>
            <a:r>
              <a:rPr lang="en-US" dirty="0" smtClean="0"/>
              <a:t>Don’t try to use humor or sarcasm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prepared to answer difficult questions</a:t>
            </a:r>
          </a:p>
          <a:p>
            <a:pPr lvl="1"/>
            <a:r>
              <a:rPr lang="en-US" dirty="0" smtClean="0"/>
              <a:t>What are your career goals and how would this job help you achieve those goals?</a:t>
            </a:r>
          </a:p>
          <a:p>
            <a:pPr lvl="1"/>
            <a:r>
              <a:rPr lang="en-US" dirty="0" smtClean="0"/>
              <a:t>Tell me about yourself.</a:t>
            </a:r>
          </a:p>
          <a:p>
            <a:pPr lvl="1"/>
            <a:r>
              <a:rPr lang="en-US" dirty="0" smtClean="0"/>
              <a:t>Here’s a difficult situation.  How would you handle it?</a:t>
            </a:r>
          </a:p>
          <a:p>
            <a:r>
              <a:rPr lang="en-US" dirty="0"/>
              <a:t>It’s okay to take a minute to prepare a response to a tough question</a:t>
            </a:r>
          </a:p>
          <a:p>
            <a:r>
              <a:rPr lang="en-US" dirty="0" smtClean="0"/>
              <a:t>Know your technical stuff</a:t>
            </a:r>
          </a:p>
          <a:p>
            <a:r>
              <a:rPr lang="en-US" dirty="0" smtClean="0"/>
              <a:t>Come prepared with a printed list of questions for the interviewer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for a business card</a:t>
            </a:r>
          </a:p>
          <a:p>
            <a:r>
              <a:rPr lang="en-US" dirty="0" smtClean="0"/>
              <a:t>Do your homework.  Know about the company</a:t>
            </a:r>
          </a:p>
          <a:p>
            <a:r>
              <a:rPr lang="en-US" dirty="0" smtClean="0"/>
              <a:t>“I was reading on your website that your company does X…tell me more about this.”</a:t>
            </a:r>
          </a:p>
          <a:p>
            <a:r>
              <a:rPr lang="en-US" dirty="0" smtClean="0"/>
              <a:t>Mute your phone</a:t>
            </a:r>
          </a:p>
          <a:p>
            <a:r>
              <a:rPr lang="en-US" dirty="0" smtClean="0"/>
              <a:t>Be relaxed</a:t>
            </a:r>
          </a:p>
          <a:p>
            <a:r>
              <a:rPr lang="en-US" dirty="0" smtClean="0"/>
              <a:t>Be your professional self</a:t>
            </a:r>
          </a:p>
          <a:p>
            <a:r>
              <a:rPr lang="en-US" dirty="0" smtClean="0"/>
              <a:t>Don’t be underdressed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Career Sustaining Recommendations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be learning</a:t>
            </a:r>
          </a:p>
          <a:p>
            <a:r>
              <a:rPr lang="en-US" dirty="0" smtClean="0"/>
              <a:t>Build a strong foundation</a:t>
            </a:r>
          </a:p>
          <a:p>
            <a:r>
              <a:rPr lang="en-US" dirty="0" smtClean="0"/>
              <a:t>Understand how business works</a:t>
            </a:r>
          </a:p>
          <a:p>
            <a:r>
              <a:rPr lang="en-US" dirty="0" smtClean="0"/>
              <a:t>Understand how technology works</a:t>
            </a:r>
          </a:p>
          <a:p>
            <a:r>
              <a:rPr lang="en-US" smtClean="0"/>
              <a:t>Learn </a:t>
            </a:r>
            <a:r>
              <a:rPr lang="en-US" dirty="0" smtClean="0"/>
              <a:t>how to be articulate in communication</a:t>
            </a:r>
          </a:p>
          <a:p>
            <a:r>
              <a:rPr lang="en-US" dirty="0" smtClean="0"/>
              <a:t>Network with fellow IT professionals</a:t>
            </a:r>
          </a:p>
          <a:p>
            <a:r>
              <a:rPr lang="en-US" dirty="0" smtClean="0"/>
              <a:t>Be willing to learn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669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a mentor (formal or </a:t>
            </a:r>
            <a:r>
              <a:rPr lang="en-US" dirty="0" smtClean="0"/>
              <a:t>informal) to help you </a:t>
            </a:r>
            <a:endParaRPr lang="en-US" dirty="0"/>
          </a:p>
          <a:p>
            <a:pPr lvl="1"/>
            <a:r>
              <a:rPr lang="en-US" dirty="0"/>
              <a:t>Understand the organization</a:t>
            </a:r>
          </a:p>
          <a:p>
            <a:pPr lvl="1"/>
            <a:r>
              <a:rPr lang="en-US" dirty="0"/>
              <a:t>Develop your perspective</a:t>
            </a:r>
          </a:p>
          <a:p>
            <a:pPr lvl="1"/>
            <a:r>
              <a:rPr lang="en-US" dirty="0"/>
              <a:t>Provide a sounding board for your ideas</a:t>
            </a:r>
          </a:p>
          <a:p>
            <a:pPr lvl="1"/>
            <a:r>
              <a:rPr lang="en-US" dirty="0" smtClean="0"/>
              <a:t>Locate more </a:t>
            </a:r>
            <a:r>
              <a:rPr lang="en-US" dirty="0"/>
              <a:t>job opportunities</a:t>
            </a:r>
          </a:p>
          <a:p>
            <a:pPr lvl="1"/>
            <a:r>
              <a:rPr lang="en-US" dirty="0" smtClean="0"/>
              <a:t>Derive higher </a:t>
            </a:r>
            <a:r>
              <a:rPr lang="en-US" dirty="0"/>
              <a:t>job satisfaction</a:t>
            </a:r>
          </a:p>
          <a:p>
            <a:r>
              <a:rPr lang="en-US" dirty="0" smtClean="0"/>
              <a:t>Don’t always stay in your comfort zone</a:t>
            </a:r>
          </a:p>
          <a:p>
            <a:r>
              <a:rPr lang="en-US" dirty="0" smtClean="0"/>
              <a:t>Practice public speaking skills</a:t>
            </a:r>
          </a:p>
          <a:p>
            <a:r>
              <a:rPr lang="en-US" dirty="0" smtClean="0"/>
              <a:t>Develop time and project management skills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business</a:t>
            </a:r>
          </a:p>
          <a:p>
            <a:pPr lvl="1"/>
            <a:r>
              <a:rPr lang="en-US" dirty="0" smtClean="0"/>
              <a:t>Have to know how technology is used</a:t>
            </a:r>
          </a:p>
          <a:p>
            <a:pPr lvl="1"/>
            <a:r>
              <a:rPr lang="en-US" dirty="0" smtClean="0"/>
              <a:t>Learn how to get things accomplished within the business</a:t>
            </a:r>
          </a:p>
          <a:p>
            <a:r>
              <a:rPr lang="en-US" dirty="0" smtClean="0"/>
              <a:t>Understand your customers</a:t>
            </a:r>
          </a:p>
          <a:p>
            <a:r>
              <a:rPr lang="en-US" dirty="0" smtClean="0"/>
              <a:t>Be a team player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Become a trusted advisor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Finally!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47800"/>
            <a:ext cx="4451646" cy="44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Evaluations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129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Definitely not required, but very helpful for the OSTEMMP program.  They’re completely anonymous!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Wall</a:t>
            </a:r>
          </a:p>
          <a:p>
            <a:r>
              <a:rPr lang="en-US" dirty="0" smtClean="0"/>
              <a:t>jswall@ou.edu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Official Goal</a:t>
            </a:r>
            <a:r>
              <a:rPr lang="en-US" dirty="0" smtClean="0"/>
              <a:t>: Expose Oklahoma students to the practical day-to-day life of a software development professional.</a:t>
            </a:r>
          </a:p>
          <a:p>
            <a:r>
              <a:rPr lang="en-US" u="sng" dirty="0" smtClean="0"/>
              <a:t>Not So Secret Goal</a:t>
            </a:r>
            <a:r>
              <a:rPr lang="en-US" dirty="0" smtClean="0"/>
              <a:t>: Identify, develop and recruit talent!</a:t>
            </a:r>
          </a:p>
          <a:p>
            <a:r>
              <a:rPr lang="en-US" u="sng" dirty="0" smtClean="0"/>
              <a:t>Job Shadowing</a:t>
            </a:r>
            <a:r>
              <a:rPr lang="en-US" dirty="0" smtClean="0"/>
              <a:t>: Observe the job in action.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Typical Career Path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324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6534" y="23241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8674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08206" y="23241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09596" y="2508766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510622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Typical Career Path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24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School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242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6534" y="23241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74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206" y="23241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Career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09596" y="2508766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510622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32649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My Career Path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1000" y="39624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0767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School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31812" y="3900881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8953" y="40151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62611" y="3900881"/>
            <a:ext cx="4019782" cy="2221214"/>
          </a:xfrm>
          <a:custGeom>
            <a:avLst/>
            <a:gdLst>
              <a:gd name="connsiteX0" fmla="*/ 982967 w 4019782"/>
              <a:gd name="connsiteY0" fmla="*/ 369115 h 2221214"/>
              <a:gd name="connsiteX1" fmla="*/ 1108802 w 4019782"/>
              <a:gd name="connsiteY1" fmla="*/ 385893 h 2221214"/>
              <a:gd name="connsiteX2" fmla="*/ 1226248 w 4019782"/>
              <a:gd name="connsiteY2" fmla="*/ 402671 h 2221214"/>
              <a:gd name="connsiteX3" fmla="*/ 1268193 w 4019782"/>
              <a:gd name="connsiteY3" fmla="*/ 411060 h 2221214"/>
              <a:gd name="connsiteX4" fmla="*/ 1335305 w 4019782"/>
              <a:gd name="connsiteY4" fmla="*/ 427838 h 2221214"/>
              <a:gd name="connsiteX5" fmla="*/ 1360472 w 4019782"/>
              <a:gd name="connsiteY5" fmla="*/ 444616 h 2221214"/>
              <a:gd name="connsiteX6" fmla="*/ 1394028 w 4019782"/>
              <a:gd name="connsiteY6" fmla="*/ 494950 h 2221214"/>
              <a:gd name="connsiteX7" fmla="*/ 1410806 w 4019782"/>
              <a:gd name="connsiteY7" fmla="*/ 545284 h 2221214"/>
              <a:gd name="connsiteX8" fmla="*/ 1419195 w 4019782"/>
              <a:gd name="connsiteY8" fmla="*/ 570451 h 2221214"/>
              <a:gd name="connsiteX9" fmla="*/ 1435972 w 4019782"/>
              <a:gd name="connsiteY9" fmla="*/ 595618 h 2221214"/>
              <a:gd name="connsiteX10" fmla="*/ 1444361 w 4019782"/>
              <a:gd name="connsiteY10" fmla="*/ 629174 h 2221214"/>
              <a:gd name="connsiteX11" fmla="*/ 1461139 w 4019782"/>
              <a:gd name="connsiteY11" fmla="*/ 713064 h 2221214"/>
              <a:gd name="connsiteX12" fmla="*/ 1452750 w 4019782"/>
              <a:gd name="connsiteY12" fmla="*/ 864066 h 2221214"/>
              <a:gd name="connsiteX13" fmla="*/ 1444361 w 4019782"/>
              <a:gd name="connsiteY13" fmla="*/ 906011 h 2221214"/>
              <a:gd name="connsiteX14" fmla="*/ 1427583 w 4019782"/>
              <a:gd name="connsiteY14" fmla="*/ 973123 h 2221214"/>
              <a:gd name="connsiteX15" fmla="*/ 1419195 w 4019782"/>
              <a:gd name="connsiteY15" fmla="*/ 998290 h 2221214"/>
              <a:gd name="connsiteX16" fmla="*/ 1402417 w 4019782"/>
              <a:gd name="connsiteY16" fmla="*/ 1023457 h 2221214"/>
              <a:gd name="connsiteX17" fmla="*/ 1394028 w 4019782"/>
              <a:gd name="connsiteY17" fmla="*/ 1048624 h 2221214"/>
              <a:gd name="connsiteX18" fmla="*/ 1301749 w 4019782"/>
              <a:gd name="connsiteY18" fmla="*/ 1157680 h 2221214"/>
              <a:gd name="connsiteX19" fmla="*/ 1251415 w 4019782"/>
              <a:gd name="connsiteY19" fmla="*/ 1199625 h 2221214"/>
              <a:gd name="connsiteX20" fmla="*/ 1234637 w 4019782"/>
              <a:gd name="connsiteY20" fmla="*/ 1224792 h 2221214"/>
              <a:gd name="connsiteX21" fmla="*/ 1209470 w 4019782"/>
              <a:gd name="connsiteY21" fmla="*/ 1233181 h 2221214"/>
              <a:gd name="connsiteX22" fmla="*/ 1175914 w 4019782"/>
              <a:gd name="connsiteY22" fmla="*/ 1249959 h 2221214"/>
              <a:gd name="connsiteX23" fmla="*/ 1150747 w 4019782"/>
              <a:gd name="connsiteY23" fmla="*/ 1275126 h 2221214"/>
              <a:gd name="connsiteX24" fmla="*/ 1108802 w 4019782"/>
              <a:gd name="connsiteY24" fmla="*/ 1291904 h 2221214"/>
              <a:gd name="connsiteX25" fmla="*/ 1058468 w 4019782"/>
              <a:gd name="connsiteY25" fmla="*/ 1308682 h 2221214"/>
              <a:gd name="connsiteX26" fmla="*/ 1033301 w 4019782"/>
              <a:gd name="connsiteY26" fmla="*/ 1317071 h 2221214"/>
              <a:gd name="connsiteX27" fmla="*/ 907466 w 4019782"/>
              <a:gd name="connsiteY27" fmla="*/ 1333849 h 2221214"/>
              <a:gd name="connsiteX28" fmla="*/ 865521 w 4019782"/>
              <a:gd name="connsiteY28" fmla="*/ 1342238 h 2221214"/>
              <a:gd name="connsiteX29" fmla="*/ 831965 w 4019782"/>
              <a:gd name="connsiteY29" fmla="*/ 1350627 h 2221214"/>
              <a:gd name="connsiteX30" fmla="*/ 630629 w 4019782"/>
              <a:gd name="connsiteY30" fmla="*/ 1367405 h 2221214"/>
              <a:gd name="connsiteX31" fmla="*/ 177624 w 4019782"/>
              <a:gd name="connsiteY31" fmla="*/ 1359016 h 2221214"/>
              <a:gd name="connsiteX32" fmla="*/ 127290 w 4019782"/>
              <a:gd name="connsiteY32" fmla="*/ 1350627 h 2221214"/>
              <a:gd name="connsiteX33" fmla="*/ 102123 w 4019782"/>
              <a:gd name="connsiteY33" fmla="*/ 1342238 h 2221214"/>
              <a:gd name="connsiteX34" fmla="*/ 51789 w 4019782"/>
              <a:gd name="connsiteY34" fmla="*/ 1300293 h 2221214"/>
              <a:gd name="connsiteX35" fmla="*/ 26622 w 4019782"/>
              <a:gd name="connsiteY35" fmla="*/ 1291904 h 2221214"/>
              <a:gd name="connsiteX36" fmla="*/ 1455 w 4019782"/>
              <a:gd name="connsiteY36" fmla="*/ 1266737 h 2221214"/>
              <a:gd name="connsiteX37" fmla="*/ 9844 w 4019782"/>
              <a:gd name="connsiteY37" fmla="*/ 1208014 h 2221214"/>
              <a:gd name="connsiteX38" fmla="*/ 35011 w 4019782"/>
              <a:gd name="connsiteY38" fmla="*/ 1191236 h 2221214"/>
              <a:gd name="connsiteX39" fmla="*/ 93734 w 4019782"/>
              <a:gd name="connsiteY39" fmla="*/ 1166069 h 2221214"/>
              <a:gd name="connsiteX40" fmla="*/ 135679 w 4019782"/>
              <a:gd name="connsiteY40" fmla="*/ 1157680 h 2221214"/>
              <a:gd name="connsiteX41" fmla="*/ 194402 w 4019782"/>
              <a:gd name="connsiteY41" fmla="*/ 1140902 h 2221214"/>
              <a:gd name="connsiteX42" fmla="*/ 597073 w 4019782"/>
              <a:gd name="connsiteY42" fmla="*/ 1149291 h 2221214"/>
              <a:gd name="connsiteX43" fmla="*/ 622240 w 4019782"/>
              <a:gd name="connsiteY43" fmla="*/ 1157680 h 2221214"/>
              <a:gd name="connsiteX44" fmla="*/ 689352 w 4019782"/>
              <a:gd name="connsiteY44" fmla="*/ 1233181 h 2221214"/>
              <a:gd name="connsiteX45" fmla="*/ 706130 w 4019782"/>
              <a:gd name="connsiteY45" fmla="*/ 1300293 h 2221214"/>
              <a:gd name="connsiteX46" fmla="*/ 722908 w 4019782"/>
              <a:gd name="connsiteY46" fmla="*/ 1325460 h 2221214"/>
              <a:gd name="connsiteX47" fmla="*/ 748075 w 4019782"/>
              <a:gd name="connsiteY47" fmla="*/ 1384183 h 2221214"/>
              <a:gd name="connsiteX48" fmla="*/ 764853 w 4019782"/>
              <a:gd name="connsiteY48" fmla="*/ 1409350 h 2221214"/>
              <a:gd name="connsiteX49" fmla="*/ 781631 w 4019782"/>
              <a:gd name="connsiteY49" fmla="*/ 1459684 h 2221214"/>
              <a:gd name="connsiteX50" fmla="*/ 831965 w 4019782"/>
              <a:gd name="connsiteY50" fmla="*/ 1543574 h 2221214"/>
              <a:gd name="connsiteX51" fmla="*/ 848743 w 4019782"/>
              <a:gd name="connsiteY51" fmla="*/ 1568741 h 2221214"/>
              <a:gd name="connsiteX52" fmla="*/ 857132 w 4019782"/>
              <a:gd name="connsiteY52" fmla="*/ 1593908 h 2221214"/>
              <a:gd name="connsiteX53" fmla="*/ 890688 w 4019782"/>
              <a:gd name="connsiteY53" fmla="*/ 1644242 h 2221214"/>
              <a:gd name="connsiteX54" fmla="*/ 932633 w 4019782"/>
              <a:gd name="connsiteY54" fmla="*/ 1711354 h 2221214"/>
              <a:gd name="connsiteX55" fmla="*/ 949411 w 4019782"/>
              <a:gd name="connsiteY55" fmla="*/ 1736521 h 2221214"/>
              <a:gd name="connsiteX56" fmla="*/ 974578 w 4019782"/>
              <a:gd name="connsiteY56" fmla="*/ 1761688 h 2221214"/>
              <a:gd name="connsiteX57" fmla="*/ 1033301 w 4019782"/>
              <a:gd name="connsiteY57" fmla="*/ 1837189 h 2221214"/>
              <a:gd name="connsiteX58" fmla="*/ 1075246 w 4019782"/>
              <a:gd name="connsiteY58" fmla="*/ 1879134 h 2221214"/>
              <a:gd name="connsiteX59" fmla="*/ 1092024 w 4019782"/>
              <a:gd name="connsiteY59" fmla="*/ 1904301 h 2221214"/>
              <a:gd name="connsiteX60" fmla="*/ 1125580 w 4019782"/>
              <a:gd name="connsiteY60" fmla="*/ 1921079 h 2221214"/>
              <a:gd name="connsiteX61" fmla="*/ 1150747 w 4019782"/>
              <a:gd name="connsiteY61" fmla="*/ 1937857 h 2221214"/>
              <a:gd name="connsiteX62" fmla="*/ 1184303 w 4019782"/>
              <a:gd name="connsiteY62" fmla="*/ 1963024 h 2221214"/>
              <a:gd name="connsiteX63" fmla="*/ 1268193 w 4019782"/>
              <a:gd name="connsiteY63" fmla="*/ 1988191 h 2221214"/>
              <a:gd name="connsiteX64" fmla="*/ 1545029 w 4019782"/>
              <a:gd name="connsiteY64" fmla="*/ 1971413 h 2221214"/>
              <a:gd name="connsiteX65" fmla="*/ 1603752 w 4019782"/>
              <a:gd name="connsiteY65" fmla="*/ 1963024 h 2221214"/>
              <a:gd name="connsiteX66" fmla="*/ 1670864 w 4019782"/>
              <a:gd name="connsiteY66" fmla="*/ 1946246 h 2221214"/>
              <a:gd name="connsiteX67" fmla="*/ 1704420 w 4019782"/>
              <a:gd name="connsiteY67" fmla="*/ 1937857 h 2221214"/>
              <a:gd name="connsiteX68" fmla="*/ 1779921 w 4019782"/>
              <a:gd name="connsiteY68" fmla="*/ 1895912 h 2221214"/>
              <a:gd name="connsiteX69" fmla="*/ 1813477 w 4019782"/>
              <a:gd name="connsiteY69" fmla="*/ 1879134 h 2221214"/>
              <a:gd name="connsiteX70" fmla="*/ 1838644 w 4019782"/>
              <a:gd name="connsiteY70" fmla="*/ 1870745 h 2221214"/>
              <a:gd name="connsiteX71" fmla="*/ 1914145 w 4019782"/>
              <a:gd name="connsiteY71" fmla="*/ 1812022 h 2221214"/>
              <a:gd name="connsiteX72" fmla="*/ 1939312 w 4019782"/>
              <a:gd name="connsiteY72" fmla="*/ 1778466 h 2221214"/>
              <a:gd name="connsiteX73" fmla="*/ 1972868 w 4019782"/>
              <a:gd name="connsiteY73" fmla="*/ 1728132 h 2221214"/>
              <a:gd name="connsiteX74" fmla="*/ 2006424 w 4019782"/>
              <a:gd name="connsiteY74" fmla="*/ 1644242 h 2221214"/>
              <a:gd name="connsiteX75" fmla="*/ 2023202 w 4019782"/>
              <a:gd name="connsiteY75" fmla="*/ 1577130 h 2221214"/>
              <a:gd name="connsiteX76" fmla="*/ 2039980 w 4019782"/>
              <a:gd name="connsiteY76" fmla="*/ 1526796 h 2221214"/>
              <a:gd name="connsiteX77" fmla="*/ 2048369 w 4019782"/>
              <a:gd name="connsiteY77" fmla="*/ 1501629 h 2221214"/>
              <a:gd name="connsiteX78" fmla="*/ 2065147 w 4019782"/>
              <a:gd name="connsiteY78" fmla="*/ 1426128 h 2221214"/>
              <a:gd name="connsiteX79" fmla="*/ 2073536 w 4019782"/>
              <a:gd name="connsiteY79" fmla="*/ 1333849 h 2221214"/>
              <a:gd name="connsiteX80" fmla="*/ 2056758 w 4019782"/>
              <a:gd name="connsiteY80" fmla="*/ 864066 h 2221214"/>
              <a:gd name="connsiteX81" fmla="*/ 2031591 w 4019782"/>
              <a:gd name="connsiteY81" fmla="*/ 813732 h 2221214"/>
              <a:gd name="connsiteX82" fmla="*/ 1981257 w 4019782"/>
              <a:gd name="connsiteY82" fmla="*/ 729842 h 2221214"/>
              <a:gd name="connsiteX83" fmla="*/ 1964479 w 4019782"/>
              <a:gd name="connsiteY83" fmla="*/ 704675 h 2221214"/>
              <a:gd name="connsiteX84" fmla="*/ 1956090 w 4019782"/>
              <a:gd name="connsiteY84" fmla="*/ 679508 h 2221214"/>
              <a:gd name="connsiteX85" fmla="*/ 1914145 w 4019782"/>
              <a:gd name="connsiteY85" fmla="*/ 629174 h 2221214"/>
              <a:gd name="connsiteX86" fmla="*/ 1880589 w 4019782"/>
              <a:gd name="connsiteY86" fmla="*/ 578840 h 2221214"/>
              <a:gd name="connsiteX87" fmla="*/ 1847033 w 4019782"/>
              <a:gd name="connsiteY87" fmla="*/ 536895 h 2221214"/>
              <a:gd name="connsiteX88" fmla="*/ 1821866 w 4019782"/>
              <a:gd name="connsiteY88" fmla="*/ 486561 h 2221214"/>
              <a:gd name="connsiteX89" fmla="*/ 1771532 w 4019782"/>
              <a:gd name="connsiteY89" fmla="*/ 436227 h 2221214"/>
              <a:gd name="connsiteX90" fmla="*/ 1737976 w 4019782"/>
              <a:gd name="connsiteY90" fmla="*/ 385893 h 2221214"/>
              <a:gd name="connsiteX91" fmla="*/ 1721198 w 4019782"/>
              <a:gd name="connsiteY91" fmla="*/ 360726 h 2221214"/>
              <a:gd name="connsiteX92" fmla="*/ 1696031 w 4019782"/>
              <a:gd name="connsiteY92" fmla="*/ 335559 h 2221214"/>
              <a:gd name="connsiteX93" fmla="*/ 1645697 w 4019782"/>
              <a:gd name="connsiteY93" fmla="*/ 285225 h 2221214"/>
              <a:gd name="connsiteX94" fmla="*/ 1595363 w 4019782"/>
              <a:gd name="connsiteY94" fmla="*/ 218113 h 2221214"/>
              <a:gd name="connsiteX95" fmla="*/ 1561807 w 4019782"/>
              <a:gd name="connsiteY95" fmla="*/ 167780 h 2221214"/>
              <a:gd name="connsiteX96" fmla="*/ 1570196 w 4019782"/>
              <a:gd name="connsiteY96" fmla="*/ 109057 h 2221214"/>
              <a:gd name="connsiteX97" fmla="*/ 1612141 w 4019782"/>
              <a:gd name="connsiteY97" fmla="*/ 75501 h 2221214"/>
              <a:gd name="connsiteX98" fmla="*/ 1696031 w 4019782"/>
              <a:gd name="connsiteY98" fmla="*/ 25167 h 2221214"/>
              <a:gd name="connsiteX99" fmla="*/ 1721198 w 4019782"/>
              <a:gd name="connsiteY99" fmla="*/ 16778 h 2221214"/>
              <a:gd name="connsiteX100" fmla="*/ 1788310 w 4019782"/>
              <a:gd name="connsiteY100" fmla="*/ 0 h 2221214"/>
              <a:gd name="connsiteX101" fmla="*/ 1880589 w 4019782"/>
              <a:gd name="connsiteY101" fmla="*/ 8389 h 2221214"/>
              <a:gd name="connsiteX102" fmla="*/ 1964479 w 4019782"/>
              <a:gd name="connsiteY102" fmla="*/ 33556 h 2221214"/>
              <a:gd name="connsiteX103" fmla="*/ 1989646 w 4019782"/>
              <a:gd name="connsiteY103" fmla="*/ 41945 h 2221214"/>
              <a:gd name="connsiteX104" fmla="*/ 2039980 w 4019782"/>
              <a:gd name="connsiteY104" fmla="*/ 75501 h 2221214"/>
              <a:gd name="connsiteX105" fmla="*/ 2090314 w 4019782"/>
              <a:gd name="connsiteY105" fmla="*/ 117446 h 2221214"/>
              <a:gd name="connsiteX106" fmla="*/ 2107092 w 4019782"/>
              <a:gd name="connsiteY106" fmla="*/ 142613 h 2221214"/>
              <a:gd name="connsiteX107" fmla="*/ 2132259 w 4019782"/>
              <a:gd name="connsiteY107" fmla="*/ 167780 h 2221214"/>
              <a:gd name="connsiteX108" fmla="*/ 2140648 w 4019782"/>
              <a:gd name="connsiteY108" fmla="*/ 192947 h 2221214"/>
              <a:gd name="connsiteX109" fmla="*/ 2165815 w 4019782"/>
              <a:gd name="connsiteY109" fmla="*/ 226502 h 2221214"/>
              <a:gd name="connsiteX110" fmla="*/ 2182593 w 4019782"/>
              <a:gd name="connsiteY110" fmla="*/ 251669 h 2221214"/>
              <a:gd name="connsiteX111" fmla="*/ 2207760 w 4019782"/>
              <a:gd name="connsiteY111" fmla="*/ 285225 h 2221214"/>
              <a:gd name="connsiteX112" fmla="*/ 2232927 w 4019782"/>
              <a:gd name="connsiteY112" fmla="*/ 360726 h 2221214"/>
              <a:gd name="connsiteX113" fmla="*/ 2249705 w 4019782"/>
              <a:gd name="connsiteY113" fmla="*/ 385893 h 2221214"/>
              <a:gd name="connsiteX114" fmla="*/ 2274872 w 4019782"/>
              <a:gd name="connsiteY114" fmla="*/ 453005 h 2221214"/>
              <a:gd name="connsiteX115" fmla="*/ 2308428 w 4019782"/>
              <a:gd name="connsiteY115" fmla="*/ 511728 h 2221214"/>
              <a:gd name="connsiteX116" fmla="*/ 2325206 w 4019782"/>
              <a:gd name="connsiteY116" fmla="*/ 562062 h 2221214"/>
              <a:gd name="connsiteX117" fmla="*/ 2333595 w 4019782"/>
              <a:gd name="connsiteY117" fmla="*/ 587229 h 2221214"/>
              <a:gd name="connsiteX118" fmla="*/ 2350372 w 4019782"/>
              <a:gd name="connsiteY118" fmla="*/ 637563 h 2221214"/>
              <a:gd name="connsiteX119" fmla="*/ 2358761 w 4019782"/>
              <a:gd name="connsiteY119" fmla="*/ 662730 h 2221214"/>
              <a:gd name="connsiteX120" fmla="*/ 2375539 w 4019782"/>
              <a:gd name="connsiteY120" fmla="*/ 746620 h 2221214"/>
              <a:gd name="connsiteX121" fmla="*/ 2392317 w 4019782"/>
              <a:gd name="connsiteY121" fmla="*/ 838899 h 2221214"/>
              <a:gd name="connsiteX122" fmla="*/ 2383928 w 4019782"/>
              <a:gd name="connsiteY122" fmla="*/ 1149291 h 2221214"/>
              <a:gd name="connsiteX123" fmla="*/ 2375539 w 4019782"/>
              <a:gd name="connsiteY123" fmla="*/ 1174458 h 2221214"/>
              <a:gd name="connsiteX124" fmla="*/ 2358761 w 4019782"/>
              <a:gd name="connsiteY124" fmla="*/ 1249959 h 2221214"/>
              <a:gd name="connsiteX125" fmla="*/ 2350372 w 4019782"/>
              <a:gd name="connsiteY125" fmla="*/ 1283515 h 2221214"/>
              <a:gd name="connsiteX126" fmla="*/ 2316817 w 4019782"/>
              <a:gd name="connsiteY126" fmla="*/ 1333849 h 2221214"/>
              <a:gd name="connsiteX127" fmla="*/ 2274872 w 4019782"/>
              <a:gd name="connsiteY127" fmla="*/ 1409350 h 2221214"/>
              <a:gd name="connsiteX128" fmla="*/ 2266483 w 4019782"/>
              <a:gd name="connsiteY128" fmla="*/ 1434517 h 2221214"/>
              <a:gd name="connsiteX129" fmla="*/ 2249705 w 4019782"/>
              <a:gd name="connsiteY129" fmla="*/ 1468073 h 2221214"/>
              <a:gd name="connsiteX130" fmla="*/ 2224538 w 4019782"/>
              <a:gd name="connsiteY130" fmla="*/ 1526796 h 2221214"/>
              <a:gd name="connsiteX131" fmla="*/ 2216149 w 4019782"/>
              <a:gd name="connsiteY131" fmla="*/ 1568741 h 2221214"/>
              <a:gd name="connsiteX132" fmla="*/ 2199371 w 4019782"/>
              <a:gd name="connsiteY132" fmla="*/ 1619075 h 2221214"/>
              <a:gd name="connsiteX133" fmla="*/ 2182593 w 4019782"/>
              <a:gd name="connsiteY133" fmla="*/ 1686187 h 2221214"/>
              <a:gd name="connsiteX134" fmla="*/ 2174204 w 4019782"/>
              <a:gd name="connsiteY134" fmla="*/ 1711354 h 2221214"/>
              <a:gd name="connsiteX135" fmla="*/ 2165815 w 4019782"/>
              <a:gd name="connsiteY135" fmla="*/ 1744910 h 2221214"/>
              <a:gd name="connsiteX136" fmla="*/ 2149037 w 4019782"/>
              <a:gd name="connsiteY136" fmla="*/ 1795244 h 2221214"/>
              <a:gd name="connsiteX137" fmla="*/ 2157426 w 4019782"/>
              <a:gd name="connsiteY137" fmla="*/ 1937857 h 2221214"/>
              <a:gd name="connsiteX138" fmla="*/ 2224538 w 4019782"/>
              <a:gd name="connsiteY138" fmla="*/ 2038525 h 2221214"/>
              <a:gd name="connsiteX139" fmla="*/ 2266483 w 4019782"/>
              <a:gd name="connsiteY139" fmla="*/ 2072080 h 2221214"/>
              <a:gd name="connsiteX140" fmla="*/ 2291650 w 4019782"/>
              <a:gd name="connsiteY140" fmla="*/ 2088858 h 2221214"/>
              <a:gd name="connsiteX141" fmla="*/ 2350372 w 4019782"/>
              <a:gd name="connsiteY141" fmla="*/ 2105636 h 2221214"/>
              <a:gd name="connsiteX142" fmla="*/ 2451040 w 4019782"/>
              <a:gd name="connsiteY142" fmla="*/ 2122414 h 2221214"/>
              <a:gd name="connsiteX143" fmla="*/ 2476207 w 4019782"/>
              <a:gd name="connsiteY143" fmla="*/ 2130803 h 2221214"/>
              <a:gd name="connsiteX144" fmla="*/ 2870490 w 4019782"/>
              <a:gd name="connsiteY144" fmla="*/ 2147581 h 2221214"/>
              <a:gd name="connsiteX145" fmla="*/ 3172494 w 4019782"/>
              <a:gd name="connsiteY145" fmla="*/ 2147581 h 2221214"/>
              <a:gd name="connsiteX146" fmla="*/ 3222828 w 4019782"/>
              <a:gd name="connsiteY146" fmla="*/ 2122414 h 2221214"/>
              <a:gd name="connsiteX147" fmla="*/ 3256383 w 4019782"/>
              <a:gd name="connsiteY147" fmla="*/ 2114025 h 2221214"/>
              <a:gd name="connsiteX148" fmla="*/ 3298328 w 4019782"/>
              <a:gd name="connsiteY148" fmla="*/ 2072080 h 2221214"/>
              <a:gd name="connsiteX149" fmla="*/ 3340273 w 4019782"/>
              <a:gd name="connsiteY149" fmla="*/ 2021747 h 2221214"/>
              <a:gd name="connsiteX150" fmla="*/ 3365440 w 4019782"/>
              <a:gd name="connsiteY150" fmla="*/ 1971413 h 2221214"/>
              <a:gd name="connsiteX151" fmla="*/ 3373829 w 4019782"/>
              <a:gd name="connsiteY151" fmla="*/ 1946246 h 2221214"/>
              <a:gd name="connsiteX152" fmla="*/ 3407385 w 4019782"/>
              <a:gd name="connsiteY152" fmla="*/ 1895912 h 2221214"/>
              <a:gd name="connsiteX153" fmla="*/ 3449330 w 4019782"/>
              <a:gd name="connsiteY153" fmla="*/ 1820411 h 2221214"/>
              <a:gd name="connsiteX154" fmla="*/ 3466108 w 4019782"/>
              <a:gd name="connsiteY154" fmla="*/ 1753299 h 2221214"/>
              <a:gd name="connsiteX155" fmla="*/ 3482886 w 4019782"/>
              <a:gd name="connsiteY155" fmla="*/ 1686187 h 2221214"/>
              <a:gd name="connsiteX156" fmla="*/ 3474497 w 4019782"/>
              <a:gd name="connsiteY156" fmla="*/ 1577130 h 2221214"/>
              <a:gd name="connsiteX157" fmla="*/ 3457719 w 4019782"/>
              <a:gd name="connsiteY157" fmla="*/ 1501629 h 2221214"/>
              <a:gd name="connsiteX158" fmla="*/ 3440941 w 4019782"/>
              <a:gd name="connsiteY158" fmla="*/ 1451295 h 2221214"/>
              <a:gd name="connsiteX159" fmla="*/ 3424163 w 4019782"/>
              <a:gd name="connsiteY159" fmla="*/ 1426128 h 2221214"/>
              <a:gd name="connsiteX160" fmla="*/ 3390607 w 4019782"/>
              <a:gd name="connsiteY160" fmla="*/ 1375794 h 2221214"/>
              <a:gd name="connsiteX161" fmla="*/ 3382218 w 4019782"/>
              <a:gd name="connsiteY161" fmla="*/ 1350627 h 2221214"/>
              <a:gd name="connsiteX162" fmla="*/ 3323495 w 4019782"/>
              <a:gd name="connsiteY162" fmla="*/ 1300293 h 2221214"/>
              <a:gd name="connsiteX163" fmla="*/ 3273161 w 4019782"/>
              <a:gd name="connsiteY163" fmla="*/ 1258348 h 2221214"/>
              <a:gd name="connsiteX164" fmla="*/ 3197661 w 4019782"/>
              <a:gd name="connsiteY164" fmla="*/ 1233181 h 2221214"/>
              <a:gd name="connsiteX165" fmla="*/ 3172494 w 4019782"/>
              <a:gd name="connsiteY165" fmla="*/ 1224792 h 2221214"/>
              <a:gd name="connsiteX166" fmla="*/ 2954380 w 4019782"/>
              <a:gd name="connsiteY166" fmla="*/ 1241570 h 2221214"/>
              <a:gd name="connsiteX167" fmla="*/ 2920824 w 4019782"/>
              <a:gd name="connsiteY167" fmla="*/ 1249959 h 2221214"/>
              <a:gd name="connsiteX168" fmla="*/ 2853712 w 4019782"/>
              <a:gd name="connsiteY168" fmla="*/ 1283515 h 2221214"/>
              <a:gd name="connsiteX169" fmla="*/ 2761433 w 4019782"/>
              <a:gd name="connsiteY169" fmla="*/ 1367405 h 2221214"/>
              <a:gd name="connsiteX170" fmla="*/ 2736266 w 4019782"/>
              <a:gd name="connsiteY170" fmla="*/ 1417739 h 2221214"/>
              <a:gd name="connsiteX171" fmla="*/ 2727877 w 4019782"/>
              <a:gd name="connsiteY171" fmla="*/ 1442906 h 2221214"/>
              <a:gd name="connsiteX172" fmla="*/ 2711099 w 4019782"/>
              <a:gd name="connsiteY172" fmla="*/ 1476462 h 2221214"/>
              <a:gd name="connsiteX173" fmla="*/ 2694321 w 4019782"/>
              <a:gd name="connsiteY173" fmla="*/ 1543574 h 2221214"/>
              <a:gd name="connsiteX174" fmla="*/ 2677543 w 4019782"/>
              <a:gd name="connsiteY174" fmla="*/ 1593908 h 2221214"/>
              <a:gd name="connsiteX175" fmla="*/ 2669154 w 4019782"/>
              <a:gd name="connsiteY175" fmla="*/ 1627464 h 2221214"/>
              <a:gd name="connsiteX176" fmla="*/ 2685932 w 4019782"/>
              <a:gd name="connsiteY176" fmla="*/ 1803633 h 2221214"/>
              <a:gd name="connsiteX177" fmla="*/ 2694321 w 4019782"/>
              <a:gd name="connsiteY177" fmla="*/ 1828800 h 2221214"/>
              <a:gd name="connsiteX178" fmla="*/ 2711099 w 4019782"/>
              <a:gd name="connsiteY178" fmla="*/ 1853967 h 2221214"/>
              <a:gd name="connsiteX179" fmla="*/ 2727877 w 4019782"/>
              <a:gd name="connsiteY179" fmla="*/ 1904301 h 2221214"/>
              <a:gd name="connsiteX180" fmla="*/ 2761433 w 4019782"/>
              <a:gd name="connsiteY180" fmla="*/ 1954635 h 2221214"/>
              <a:gd name="connsiteX181" fmla="*/ 2811767 w 4019782"/>
              <a:gd name="connsiteY181" fmla="*/ 1996580 h 2221214"/>
              <a:gd name="connsiteX182" fmla="*/ 2862101 w 4019782"/>
              <a:gd name="connsiteY182" fmla="*/ 2030136 h 2221214"/>
              <a:gd name="connsiteX183" fmla="*/ 2887268 w 4019782"/>
              <a:gd name="connsiteY183" fmla="*/ 2046913 h 2221214"/>
              <a:gd name="connsiteX184" fmla="*/ 2920824 w 4019782"/>
              <a:gd name="connsiteY184" fmla="*/ 2063691 h 2221214"/>
              <a:gd name="connsiteX185" fmla="*/ 3004714 w 4019782"/>
              <a:gd name="connsiteY185" fmla="*/ 2114025 h 2221214"/>
              <a:gd name="connsiteX186" fmla="*/ 3029881 w 4019782"/>
              <a:gd name="connsiteY186" fmla="*/ 2122414 h 2221214"/>
              <a:gd name="connsiteX187" fmla="*/ 3071826 w 4019782"/>
              <a:gd name="connsiteY187" fmla="*/ 2139192 h 2221214"/>
              <a:gd name="connsiteX188" fmla="*/ 3096993 w 4019782"/>
              <a:gd name="connsiteY188" fmla="*/ 2147581 h 2221214"/>
              <a:gd name="connsiteX189" fmla="*/ 3122160 w 4019782"/>
              <a:gd name="connsiteY189" fmla="*/ 2164359 h 2221214"/>
              <a:gd name="connsiteX190" fmla="*/ 3189272 w 4019782"/>
              <a:gd name="connsiteY190" fmla="*/ 2181137 h 2221214"/>
              <a:gd name="connsiteX191" fmla="*/ 3608721 w 4019782"/>
              <a:gd name="connsiteY191" fmla="*/ 2181137 h 2221214"/>
              <a:gd name="connsiteX192" fmla="*/ 3650666 w 4019782"/>
              <a:gd name="connsiteY192" fmla="*/ 2164359 h 2221214"/>
              <a:gd name="connsiteX193" fmla="*/ 3675833 w 4019782"/>
              <a:gd name="connsiteY193" fmla="*/ 2155970 h 2221214"/>
              <a:gd name="connsiteX194" fmla="*/ 3742945 w 4019782"/>
              <a:gd name="connsiteY194" fmla="*/ 2097247 h 2221214"/>
              <a:gd name="connsiteX195" fmla="*/ 3759723 w 4019782"/>
              <a:gd name="connsiteY195" fmla="*/ 2072080 h 2221214"/>
              <a:gd name="connsiteX196" fmla="*/ 3818446 w 4019782"/>
              <a:gd name="connsiteY196" fmla="*/ 1996580 h 2221214"/>
              <a:gd name="connsiteX197" fmla="*/ 3835224 w 4019782"/>
              <a:gd name="connsiteY197" fmla="*/ 1971413 h 2221214"/>
              <a:gd name="connsiteX198" fmla="*/ 3860391 w 4019782"/>
              <a:gd name="connsiteY198" fmla="*/ 1937857 h 2221214"/>
              <a:gd name="connsiteX199" fmla="*/ 3902336 w 4019782"/>
              <a:gd name="connsiteY199" fmla="*/ 1870745 h 2221214"/>
              <a:gd name="connsiteX200" fmla="*/ 3910725 w 4019782"/>
              <a:gd name="connsiteY200" fmla="*/ 1837189 h 2221214"/>
              <a:gd name="connsiteX201" fmla="*/ 3919114 w 4019782"/>
              <a:gd name="connsiteY201" fmla="*/ 1812022 h 2221214"/>
              <a:gd name="connsiteX202" fmla="*/ 3927503 w 4019782"/>
              <a:gd name="connsiteY202" fmla="*/ 1770077 h 2221214"/>
              <a:gd name="connsiteX203" fmla="*/ 3944281 w 4019782"/>
              <a:gd name="connsiteY203" fmla="*/ 1736521 h 2221214"/>
              <a:gd name="connsiteX204" fmla="*/ 3952670 w 4019782"/>
              <a:gd name="connsiteY204" fmla="*/ 1702965 h 2221214"/>
              <a:gd name="connsiteX205" fmla="*/ 3969448 w 4019782"/>
              <a:gd name="connsiteY205" fmla="*/ 1644242 h 2221214"/>
              <a:gd name="connsiteX206" fmla="*/ 3986226 w 4019782"/>
              <a:gd name="connsiteY206" fmla="*/ 1593908 h 2221214"/>
              <a:gd name="connsiteX207" fmla="*/ 3994615 w 4019782"/>
              <a:gd name="connsiteY207" fmla="*/ 1476462 h 2221214"/>
              <a:gd name="connsiteX208" fmla="*/ 4003004 w 4019782"/>
              <a:gd name="connsiteY208" fmla="*/ 1434517 h 2221214"/>
              <a:gd name="connsiteX209" fmla="*/ 4011393 w 4019782"/>
              <a:gd name="connsiteY209" fmla="*/ 1375794 h 2221214"/>
              <a:gd name="connsiteX210" fmla="*/ 4019782 w 4019782"/>
              <a:gd name="connsiteY210" fmla="*/ 1325460 h 2221214"/>
              <a:gd name="connsiteX211" fmla="*/ 4003004 w 4019782"/>
              <a:gd name="connsiteY211" fmla="*/ 1182847 h 2221214"/>
              <a:gd name="connsiteX212" fmla="*/ 3986226 w 4019782"/>
              <a:gd name="connsiteY212" fmla="*/ 1157680 h 2221214"/>
              <a:gd name="connsiteX213" fmla="*/ 3969448 w 4019782"/>
              <a:gd name="connsiteY213" fmla="*/ 1124125 h 2221214"/>
              <a:gd name="connsiteX214" fmla="*/ 3944281 w 4019782"/>
              <a:gd name="connsiteY214" fmla="*/ 1107347 h 2221214"/>
              <a:gd name="connsiteX215" fmla="*/ 3885558 w 4019782"/>
              <a:gd name="connsiteY215" fmla="*/ 1040235 h 2221214"/>
              <a:gd name="connsiteX216" fmla="*/ 3835224 w 4019782"/>
              <a:gd name="connsiteY216" fmla="*/ 1023457 h 2221214"/>
              <a:gd name="connsiteX217" fmla="*/ 3751334 w 4019782"/>
              <a:gd name="connsiteY217" fmla="*/ 973123 h 2221214"/>
              <a:gd name="connsiteX218" fmla="*/ 3726167 w 4019782"/>
              <a:gd name="connsiteY218" fmla="*/ 964734 h 2221214"/>
              <a:gd name="connsiteX219" fmla="*/ 3701000 w 4019782"/>
              <a:gd name="connsiteY219" fmla="*/ 947956 h 2221214"/>
              <a:gd name="connsiteX220" fmla="*/ 3675833 w 4019782"/>
              <a:gd name="connsiteY220" fmla="*/ 939567 h 2221214"/>
              <a:gd name="connsiteX221" fmla="*/ 3600332 w 4019782"/>
              <a:gd name="connsiteY221" fmla="*/ 897622 h 2221214"/>
              <a:gd name="connsiteX222" fmla="*/ 3533220 w 4019782"/>
              <a:gd name="connsiteY222" fmla="*/ 864066 h 2221214"/>
              <a:gd name="connsiteX223" fmla="*/ 3466108 w 4019782"/>
              <a:gd name="connsiteY223" fmla="*/ 830510 h 2221214"/>
              <a:gd name="connsiteX224" fmla="*/ 3407385 w 4019782"/>
              <a:gd name="connsiteY224" fmla="*/ 813732 h 2221214"/>
              <a:gd name="connsiteX225" fmla="*/ 3340273 w 4019782"/>
              <a:gd name="connsiteY225" fmla="*/ 771787 h 2221214"/>
              <a:gd name="connsiteX226" fmla="*/ 3306717 w 4019782"/>
              <a:gd name="connsiteY226" fmla="*/ 755009 h 2221214"/>
              <a:gd name="connsiteX227" fmla="*/ 3247995 w 4019782"/>
              <a:gd name="connsiteY227" fmla="*/ 713064 h 2221214"/>
              <a:gd name="connsiteX228" fmla="*/ 3189272 w 4019782"/>
              <a:gd name="connsiteY228" fmla="*/ 662730 h 2221214"/>
              <a:gd name="connsiteX229" fmla="*/ 3147327 w 4019782"/>
              <a:gd name="connsiteY229" fmla="*/ 637563 h 2221214"/>
              <a:gd name="connsiteX230" fmla="*/ 3113771 w 4019782"/>
              <a:gd name="connsiteY230" fmla="*/ 612396 h 2221214"/>
              <a:gd name="connsiteX231" fmla="*/ 3088604 w 4019782"/>
              <a:gd name="connsiteY231" fmla="*/ 604007 h 2221214"/>
              <a:gd name="connsiteX232" fmla="*/ 3038270 w 4019782"/>
              <a:gd name="connsiteY232" fmla="*/ 578840 h 2221214"/>
              <a:gd name="connsiteX233" fmla="*/ 3013103 w 4019782"/>
              <a:gd name="connsiteY233" fmla="*/ 553673 h 2221214"/>
              <a:gd name="connsiteX234" fmla="*/ 2979547 w 4019782"/>
              <a:gd name="connsiteY234" fmla="*/ 536895 h 2221214"/>
              <a:gd name="connsiteX235" fmla="*/ 2929213 w 4019782"/>
              <a:gd name="connsiteY235" fmla="*/ 503339 h 2221214"/>
              <a:gd name="connsiteX236" fmla="*/ 2904046 w 4019782"/>
              <a:gd name="connsiteY236" fmla="*/ 494950 h 2221214"/>
              <a:gd name="connsiteX237" fmla="*/ 2878879 w 4019782"/>
              <a:gd name="connsiteY237" fmla="*/ 478172 h 2221214"/>
              <a:gd name="connsiteX238" fmla="*/ 2828545 w 4019782"/>
              <a:gd name="connsiteY238" fmla="*/ 461394 h 2221214"/>
              <a:gd name="connsiteX239" fmla="*/ 2803378 w 4019782"/>
              <a:gd name="connsiteY239" fmla="*/ 444616 h 2221214"/>
              <a:gd name="connsiteX240" fmla="*/ 2769822 w 4019782"/>
              <a:gd name="connsiteY240" fmla="*/ 427838 h 2221214"/>
              <a:gd name="connsiteX241" fmla="*/ 2727877 w 4019782"/>
              <a:gd name="connsiteY241" fmla="*/ 377504 h 2221214"/>
              <a:gd name="connsiteX242" fmla="*/ 2719488 w 4019782"/>
              <a:gd name="connsiteY242" fmla="*/ 352337 h 2221214"/>
              <a:gd name="connsiteX243" fmla="*/ 2727877 w 4019782"/>
              <a:gd name="connsiteY243" fmla="*/ 234891 h 2221214"/>
              <a:gd name="connsiteX244" fmla="*/ 2753044 w 4019782"/>
              <a:gd name="connsiteY244" fmla="*/ 209725 h 2221214"/>
              <a:gd name="connsiteX245" fmla="*/ 2778211 w 4019782"/>
              <a:gd name="connsiteY245" fmla="*/ 192947 h 2221214"/>
              <a:gd name="connsiteX246" fmla="*/ 2811767 w 4019782"/>
              <a:gd name="connsiteY246" fmla="*/ 184558 h 2221214"/>
              <a:gd name="connsiteX247" fmla="*/ 2836934 w 4019782"/>
              <a:gd name="connsiteY247" fmla="*/ 176169 h 2221214"/>
              <a:gd name="connsiteX248" fmla="*/ 3013103 w 4019782"/>
              <a:gd name="connsiteY248" fmla="*/ 184558 h 2221214"/>
              <a:gd name="connsiteX249" fmla="*/ 3080215 w 4019782"/>
              <a:gd name="connsiteY249" fmla="*/ 201336 h 2221214"/>
              <a:gd name="connsiteX250" fmla="*/ 3113771 w 4019782"/>
              <a:gd name="connsiteY250" fmla="*/ 209725 h 2221214"/>
              <a:gd name="connsiteX251" fmla="*/ 3164105 w 4019782"/>
              <a:gd name="connsiteY251" fmla="*/ 226502 h 2221214"/>
              <a:gd name="connsiteX252" fmla="*/ 3197661 w 4019782"/>
              <a:gd name="connsiteY252" fmla="*/ 234891 h 2221214"/>
              <a:gd name="connsiteX253" fmla="*/ 3247995 w 4019782"/>
              <a:gd name="connsiteY253" fmla="*/ 251669 h 2221214"/>
              <a:gd name="connsiteX254" fmla="*/ 3281550 w 4019782"/>
              <a:gd name="connsiteY254" fmla="*/ 260058 h 2221214"/>
              <a:gd name="connsiteX255" fmla="*/ 3323495 w 4019782"/>
              <a:gd name="connsiteY255" fmla="*/ 276836 h 2221214"/>
              <a:gd name="connsiteX256" fmla="*/ 3373829 w 4019782"/>
              <a:gd name="connsiteY256" fmla="*/ 293614 h 2221214"/>
              <a:gd name="connsiteX257" fmla="*/ 3424163 w 4019782"/>
              <a:gd name="connsiteY257" fmla="*/ 310392 h 2221214"/>
              <a:gd name="connsiteX258" fmla="*/ 3449330 w 4019782"/>
              <a:gd name="connsiteY258" fmla="*/ 318781 h 2221214"/>
              <a:gd name="connsiteX259" fmla="*/ 3474497 w 4019782"/>
              <a:gd name="connsiteY259" fmla="*/ 327170 h 2221214"/>
              <a:gd name="connsiteX260" fmla="*/ 3491275 w 4019782"/>
              <a:gd name="connsiteY260" fmla="*/ 327170 h 222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4019782" h="2221214">
                <a:moveTo>
                  <a:pt x="982967" y="369115"/>
                </a:moveTo>
                <a:cubicBezTo>
                  <a:pt x="1180670" y="388885"/>
                  <a:pt x="988753" y="366938"/>
                  <a:pt x="1108802" y="385893"/>
                </a:cubicBezTo>
                <a:cubicBezTo>
                  <a:pt x="1147864" y="392061"/>
                  <a:pt x="1187470" y="394915"/>
                  <a:pt x="1226248" y="402671"/>
                </a:cubicBezTo>
                <a:cubicBezTo>
                  <a:pt x="1240230" y="405467"/>
                  <a:pt x="1254300" y="407854"/>
                  <a:pt x="1268193" y="411060"/>
                </a:cubicBezTo>
                <a:cubicBezTo>
                  <a:pt x="1290662" y="416245"/>
                  <a:pt x="1335305" y="427838"/>
                  <a:pt x="1335305" y="427838"/>
                </a:cubicBezTo>
                <a:cubicBezTo>
                  <a:pt x="1343694" y="433431"/>
                  <a:pt x="1353833" y="437028"/>
                  <a:pt x="1360472" y="444616"/>
                </a:cubicBezTo>
                <a:cubicBezTo>
                  <a:pt x="1373751" y="459791"/>
                  <a:pt x="1387651" y="475820"/>
                  <a:pt x="1394028" y="494950"/>
                </a:cubicBezTo>
                <a:lnTo>
                  <a:pt x="1410806" y="545284"/>
                </a:lnTo>
                <a:cubicBezTo>
                  <a:pt x="1413602" y="553673"/>
                  <a:pt x="1414290" y="563093"/>
                  <a:pt x="1419195" y="570451"/>
                </a:cubicBezTo>
                <a:lnTo>
                  <a:pt x="1435972" y="595618"/>
                </a:lnTo>
                <a:cubicBezTo>
                  <a:pt x="1438768" y="606803"/>
                  <a:pt x="1441945" y="617900"/>
                  <a:pt x="1444361" y="629174"/>
                </a:cubicBezTo>
                <a:cubicBezTo>
                  <a:pt x="1450336" y="657058"/>
                  <a:pt x="1461139" y="713064"/>
                  <a:pt x="1461139" y="713064"/>
                </a:cubicBezTo>
                <a:cubicBezTo>
                  <a:pt x="1458343" y="763398"/>
                  <a:pt x="1457117" y="813844"/>
                  <a:pt x="1452750" y="864066"/>
                </a:cubicBezTo>
                <a:cubicBezTo>
                  <a:pt x="1451515" y="878271"/>
                  <a:pt x="1447567" y="892118"/>
                  <a:pt x="1444361" y="906011"/>
                </a:cubicBezTo>
                <a:cubicBezTo>
                  <a:pt x="1439176" y="928480"/>
                  <a:pt x="1434874" y="951247"/>
                  <a:pt x="1427583" y="973123"/>
                </a:cubicBezTo>
                <a:cubicBezTo>
                  <a:pt x="1424787" y="981512"/>
                  <a:pt x="1423149" y="990381"/>
                  <a:pt x="1419195" y="998290"/>
                </a:cubicBezTo>
                <a:cubicBezTo>
                  <a:pt x="1414686" y="1007308"/>
                  <a:pt x="1406926" y="1014439"/>
                  <a:pt x="1402417" y="1023457"/>
                </a:cubicBezTo>
                <a:cubicBezTo>
                  <a:pt x="1398462" y="1031366"/>
                  <a:pt x="1398322" y="1040894"/>
                  <a:pt x="1394028" y="1048624"/>
                </a:cubicBezTo>
                <a:cubicBezTo>
                  <a:pt x="1363458" y="1103650"/>
                  <a:pt x="1349552" y="1109878"/>
                  <a:pt x="1301749" y="1157680"/>
                </a:cubicBezTo>
                <a:cubicBezTo>
                  <a:pt x="1269452" y="1189977"/>
                  <a:pt x="1286454" y="1176265"/>
                  <a:pt x="1251415" y="1199625"/>
                </a:cubicBezTo>
                <a:cubicBezTo>
                  <a:pt x="1245822" y="1208014"/>
                  <a:pt x="1242510" y="1218494"/>
                  <a:pt x="1234637" y="1224792"/>
                </a:cubicBezTo>
                <a:cubicBezTo>
                  <a:pt x="1227732" y="1230316"/>
                  <a:pt x="1217598" y="1229698"/>
                  <a:pt x="1209470" y="1233181"/>
                </a:cubicBezTo>
                <a:cubicBezTo>
                  <a:pt x="1197976" y="1238107"/>
                  <a:pt x="1186090" y="1242690"/>
                  <a:pt x="1175914" y="1249959"/>
                </a:cubicBezTo>
                <a:cubicBezTo>
                  <a:pt x="1166260" y="1256855"/>
                  <a:pt x="1160808" y="1268838"/>
                  <a:pt x="1150747" y="1275126"/>
                </a:cubicBezTo>
                <a:cubicBezTo>
                  <a:pt x="1137977" y="1283107"/>
                  <a:pt x="1122954" y="1286758"/>
                  <a:pt x="1108802" y="1291904"/>
                </a:cubicBezTo>
                <a:cubicBezTo>
                  <a:pt x="1092181" y="1297948"/>
                  <a:pt x="1075246" y="1303089"/>
                  <a:pt x="1058468" y="1308682"/>
                </a:cubicBezTo>
                <a:cubicBezTo>
                  <a:pt x="1050079" y="1311478"/>
                  <a:pt x="1042090" y="1316094"/>
                  <a:pt x="1033301" y="1317071"/>
                </a:cubicBezTo>
                <a:cubicBezTo>
                  <a:pt x="964919" y="1324669"/>
                  <a:pt x="966639" y="1323090"/>
                  <a:pt x="907466" y="1333849"/>
                </a:cubicBezTo>
                <a:cubicBezTo>
                  <a:pt x="893437" y="1336400"/>
                  <a:pt x="879440" y="1339145"/>
                  <a:pt x="865521" y="1342238"/>
                </a:cubicBezTo>
                <a:cubicBezTo>
                  <a:pt x="854266" y="1344739"/>
                  <a:pt x="843393" y="1349103"/>
                  <a:pt x="831965" y="1350627"/>
                </a:cubicBezTo>
                <a:cubicBezTo>
                  <a:pt x="800083" y="1354878"/>
                  <a:pt x="656324" y="1365428"/>
                  <a:pt x="630629" y="1367405"/>
                </a:cubicBezTo>
                <a:lnTo>
                  <a:pt x="177624" y="1359016"/>
                </a:lnTo>
                <a:cubicBezTo>
                  <a:pt x="160624" y="1358449"/>
                  <a:pt x="143894" y="1354317"/>
                  <a:pt x="127290" y="1350627"/>
                </a:cubicBezTo>
                <a:cubicBezTo>
                  <a:pt x="118658" y="1348709"/>
                  <a:pt x="110512" y="1345034"/>
                  <a:pt x="102123" y="1342238"/>
                </a:cubicBezTo>
                <a:cubicBezTo>
                  <a:pt x="83570" y="1323685"/>
                  <a:pt x="75148" y="1311972"/>
                  <a:pt x="51789" y="1300293"/>
                </a:cubicBezTo>
                <a:cubicBezTo>
                  <a:pt x="43880" y="1296338"/>
                  <a:pt x="35011" y="1294700"/>
                  <a:pt x="26622" y="1291904"/>
                </a:cubicBezTo>
                <a:cubicBezTo>
                  <a:pt x="18233" y="1283515"/>
                  <a:pt x="3782" y="1278370"/>
                  <a:pt x="1455" y="1266737"/>
                </a:cubicBezTo>
                <a:cubicBezTo>
                  <a:pt x="-2423" y="1247348"/>
                  <a:pt x="1813" y="1226083"/>
                  <a:pt x="9844" y="1208014"/>
                </a:cubicBezTo>
                <a:cubicBezTo>
                  <a:pt x="13939" y="1198801"/>
                  <a:pt x="26257" y="1196238"/>
                  <a:pt x="35011" y="1191236"/>
                </a:cubicBezTo>
                <a:cubicBezTo>
                  <a:pt x="53684" y="1180565"/>
                  <a:pt x="72819" y="1171298"/>
                  <a:pt x="93734" y="1166069"/>
                </a:cubicBezTo>
                <a:cubicBezTo>
                  <a:pt x="107567" y="1162611"/>
                  <a:pt x="121760" y="1160773"/>
                  <a:pt x="135679" y="1157680"/>
                </a:cubicBezTo>
                <a:cubicBezTo>
                  <a:pt x="167280" y="1150658"/>
                  <a:pt x="166376" y="1150244"/>
                  <a:pt x="194402" y="1140902"/>
                </a:cubicBezTo>
                <a:lnTo>
                  <a:pt x="597073" y="1149291"/>
                </a:lnTo>
                <a:cubicBezTo>
                  <a:pt x="605909" y="1149638"/>
                  <a:pt x="615260" y="1152251"/>
                  <a:pt x="622240" y="1157680"/>
                </a:cubicBezTo>
                <a:cubicBezTo>
                  <a:pt x="662022" y="1188622"/>
                  <a:pt x="666925" y="1199541"/>
                  <a:pt x="689352" y="1233181"/>
                </a:cubicBezTo>
                <a:cubicBezTo>
                  <a:pt x="692543" y="1249135"/>
                  <a:pt x="697531" y="1283096"/>
                  <a:pt x="706130" y="1300293"/>
                </a:cubicBezTo>
                <a:cubicBezTo>
                  <a:pt x="710639" y="1309311"/>
                  <a:pt x="718399" y="1316442"/>
                  <a:pt x="722908" y="1325460"/>
                </a:cubicBezTo>
                <a:cubicBezTo>
                  <a:pt x="769966" y="1419576"/>
                  <a:pt x="678249" y="1261987"/>
                  <a:pt x="748075" y="1384183"/>
                </a:cubicBezTo>
                <a:cubicBezTo>
                  <a:pt x="753077" y="1392937"/>
                  <a:pt x="760758" y="1400137"/>
                  <a:pt x="764853" y="1409350"/>
                </a:cubicBezTo>
                <a:cubicBezTo>
                  <a:pt x="772036" y="1425511"/>
                  <a:pt x="773722" y="1443866"/>
                  <a:pt x="781631" y="1459684"/>
                </a:cubicBezTo>
                <a:cubicBezTo>
                  <a:pt x="807427" y="1511276"/>
                  <a:pt x="791472" y="1482835"/>
                  <a:pt x="831965" y="1543574"/>
                </a:cubicBezTo>
                <a:cubicBezTo>
                  <a:pt x="837558" y="1551963"/>
                  <a:pt x="845555" y="1559176"/>
                  <a:pt x="848743" y="1568741"/>
                </a:cubicBezTo>
                <a:cubicBezTo>
                  <a:pt x="851539" y="1577130"/>
                  <a:pt x="852838" y="1586178"/>
                  <a:pt x="857132" y="1593908"/>
                </a:cubicBezTo>
                <a:cubicBezTo>
                  <a:pt x="866925" y="1611535"/>
                  <a:pt x="884311" y="1625112"/>
                  <a:pt x="890688" y="1644242"/>
                </a:cubicBezTo>
                <a:cubicBezTo>
                  <a:pt x="905704" y="1689290"/>
                  <a:pt x="891599" y="1656642"/>
                  <a:pt x="932633" y="1711354"/>
                </a:cubicBezTo>
                <a:cubicBezTo>
                  <a:pt x="938682" y="1719420"/>
                  <a:pt x="942956" y="1728776"/>
                  <a:pt x="949411" y="1736521"/>
                </a:cubicBezTo>
                <a:cubicBezTo>
                  <a:pt x="957006" y="1745635"/>
                  <a:pt x="966983" y="1752574"/>
                  <a:pt x="974578" y="1761688"/>
                </a:cubicBezTo>
                <a:cubicBezTo>
                  <a:pt x="994989" y="1786181"/>
                  <a:pt x="1010756" y="1814644"/>
                  <a:pt x="1033301" y="1837189"/>
                </a:cubicBezTo>
                <a:cubicBezTo>
                  <a:pt x="1047283" y="1851171"/>
                  <a:pt x="1062225" y="1864253"/>
                  <a:pt x="1075246" y="1879134"/>
                </a:cubicBezTo>
                <a:cubicBezTo>
                  <a:pt x="1081885" y="1886722"/>
                  <a:pt x="1084279" y="1897846"/>
                  <a:pt x="1092024" y="1904301"/>
                </a:cubicBezTo>
                <a:cubicBezTo>
                  <a:pt x="1101631" y="1912307"/>
                  <a:pt x="1114722" y="1914874"/>
                  <a:pt x="1125580" y="1921079"/>
                </a:cubicBezTo>
                <a:cubicBezTo>
                  <a:pt x="1134334" y="1926081"/>
                  <a:pt x="1142543" y="1931997"/>
                  <a:pt x="1150747" y="1937857"/>
                </a:cubicBezTo>
                <a:cubicBezTo>
                  <a:pt x="1162124" y="1945984"/>
                  <a:pt x="1171797" y="1956771"/>
                  <a:pt x="1184303" y="1963024"/>
                </a:cubicBezTo>
                <a:cubicBezTo>
                  <a:pt x="1204727" y="1973236"/>
                  <a:pt x="1244109" y="1982170"/>
                  <a:pt x="1268193" y="1988191"/>
                </a:cubicBezTo>
                <a:cubicBezTo>
                  <a:pt x="1389367" y="1982683"/>
                  <a:pt x="1438685" y="1983229"/>
                  <a:pt x="1545029" y="1971413"/>
                </a:cubicBezTo>
                <a:cubicBezTo>
                  <a:pt x="1564681" y="1969229"/>
                  <a:pt x="1584363" y="1966902"/>
                  <a:pt x="1603752" y="1963024"/>
                </a:cubicBezTo>
                <a:cubicBezTo>
                  <a:pt x="1626363" y="1958502"/>
                  <a:pt x="1648493" y="1951839"/>
                  <a:pt x="1670864" y="1946246"/>
                </a:cubicBezTo>
                <a:cubicBezTo>
                  <a:pt x="1682049" y="1943450"/>
                  <a:pt x="1694108" y="1943013"/>
                  <a:pt x="1704420" y="1937857"/>
                </a:cubicBezTo>
                <a:cubicBezTo>
                  <a:pt x="1784876" y="1897629"/>
                  <a:pt x="1685118" y="1948580"/>
                  <a:pt x="1779921" y="1895912"/>
                </a:cubicBezTo>
                <a:cubicBezTo>
                  <a:pt x="1790853" y="1889839"/>
                  <a:pt x="1801983" y="1884060"/>
                  <a:pt x="1813477" y="1879134"/>
                </a:cubicBezTo>
                <a:cubicBezTo>
                  <a:pt x="1821605" y="1875651"/>
                  <a:pt x="1830914" y="1875039"/>
                  <a:pt x="1838644" y="1870745"/>
                </a:cubicBezTo>
                <a:cubicBezTo>
                  <a:pt x="1869627" y="1853532"/>
                  <a:pt x="1891912" y="1837960"/>
                  <a:pt x="1914145" y="1812022"/>
                </a:cubicBezTo>
                <a:cubicBezTo>
                  <a:pt x="1923244" y="1801406"/>
                  <a:pt x="1931294" y="1789920"/>
                  <a:pt x="1939312" y="1778466"/>
                </a:cubicBezTo>
                <a:cubicBezTo>
                  <a:pt x="1950876" y="1761946"/>
                  <a:pt x="1963850" y="1746168"/>
                  <a:pt x="1972868" y="1728132"/>
                </a:cubicBezTo>
                <a:cubicBezTo>
                  <a:pt x="1990225" y="1693418"/>
                  <a:pt x="1996058" y="1685707"/>
                  <a:pt x="2006424" y="1644242"/>
                </a:cubicBezTo>
                <a:cubicBezTo>
                  <a:pt x="2012017" y="1621871"/>
                  <a:pt x="2015910" y="1599006"/>
                  <a:pt x="2023202" y="1577130"/>
                </a:cubicBezTo>
                <a:lnTo>
                  <a:pt x="2039980" y="1526796"/>
                </a:lnTo>
                <a:cubicBezTo>
                  <a:pt x="2042776" y="1518407"/>
                  <a:pt x="2046915" y="1510351"/>
                  <a:pt x="2048369" y="1501629"/>
                </a:cubicBezTo>
                <a:cubicBezTo>
                  <a:pt x="2058212" y="1442573"/>
                  <a:pt x="2051379" y="1467432"/>
                  <a:pt x="2065147" y="1426128"/>
                </a:cubicBezTo>
                <a:cubicBezTo>
                  <a:pt x="2067943" y="1395368"/>
                  <a:pt x="2073536" y="1364736"/>
                  <a:pt x="2073536" y="1333849"/>
                </a:cubicBezTo>
                <a:cubicBezTo>
                  <a:pt x="2073536" y="1191614"/>
                  <a:pt x="2099738" y="1014495"/>
                  <a:pt x="2056758" y="864066"/>
                </a:cubicBezTo>
                <a:cubicBezTo>
                  <a:pt x="2045772" y="825614"/>
                  <a:pt x="2052600" y="850498"/>
                  <a:pt x="2031591" y="813732"/>
                </a:cubicBezTo>
                <a:cubicBezTo>
                  <a:pt x="1979999" y="723446"/>
                  <a:pt x="2063344" y="852973"/>
                  <a:pt x="1981257" y="729842"/>
                </a:cubicBezTo>
                <a:cubicBezTo>
                  <a:pt x="1975664" y="721453"/>
                  <a:pt x="1967667" y="714240"/>
                  <a:pt x="1964479" y="704675"/>
                </a:cubicBezTo>
                <a:cubicBezTo>
                  <a:pt x="1961683" y="696286"/>
                  <a:pt x="1960045" y="687417"/>
                  <a:pt x="1956090" y="679508"/>
                </a:cubicBezTo>
                <a:cubicBezTo>
                  <a:pt x="1944411" y="656149"/>
                  <a:pt x="1932698" y="647727"/>
                  <a:pt x="1914145" y="629174"/>
                </a:cubicBezTo>
                <a:cubicBezTo>
                  <a:pt x="1894198" y="569333"/>
                  <a:pt x="1922482" y="641680"/>
                  <a:pt x="1880589" y="578840"/>
                </a:cubicBezTo>
                <a:cubicBezTo>
                  <a:pt x="1848173" y="530215"/>
                  <a:pt x="1903318" y="574418"/>
                  <a:pt x="1847033" y="536895"/>
                </a:cubicBezTo>
                <a:cubicBezTo>
                  <a:pt x="1839259" y="513573"/>
                  <a:pt x="1839212" y="506076"/>
                  <a:pt x="1821866" y="486561"/>
                </a:cubicBezTo>
                <a:cubicBezTo>
                  <a:pt x="1806102" y="468827"/>
                  <a:pt x="1784694" y="455970"/>
                  <a:pt x="1771532" y="436227"/>
                </a:cubicBezTo>
                <a:lnTo>
                  <a:pt x="1737976" y="385893"/>
                </a:lnTo>
                <a:cubicBezTo>
                  <a:pt x="1732383" y="377504"/>
                  <a:pt x="1728327" y="367855"/>
                  <a:pt x="1721198" y="360726"/>
                </a:cubicBezTo>
                <a:cubicBezTo>
                  <a:pt x="1712809" y="352337"/>
                  <a:pt x="1703752" y="344567"/>
                  <a:pt x="1696031" y="335559"/>
                </a:cubicBezTo>
                <a:cubicBezTo>
                  <a:pt x="1654409" y="287000"/>
                  <a:pt x="1690001" y="314761"/>
                  <a:pt x="1645697" y="285225"/>
                </a:cubicBezTo>
                <a:cubicBezTo>
                  <a:pt x="1610673" y="215176"/>
                  <a:pt x="1651894" y="288775"/>
                  <a:pt x="1595363" y="218113"/>
                </a:cubicBezTo>
                <a:cubicBezTo>
                  <a:pt x="1582766" y="202367"/>
                  <a:pt x="1561807" y="167780"/>
                  <a:pt x="1561807" y="167780"/>
                </a:cubicBezTo>
                <a:cubicBezTo>
                  <a:pt x="1564603" y="148206"/>
                  <a:pt x="1564514" y="127996"/>
                  <a:pt x="1570196" y="109057"/>
                </a:cubicBezTo>
                <a:cubicBezTo>
                  <a:pt x="1580736" y="73923"/>
                  <a:pt x="1587182" y="89367"/>
                  <a:pt x="1612141" y="75501"/>
                </a:cubicBezTo>
                <a:cubicBezTo>
                  <a:pt x="1679233" y="38228"/>
                  <a:pt x="1640499" y="48966"/>
                  <a:pt x="1696031" y="25167"/>
                </a:cubicBezTo>
                <a:cubicBezTo>
                  <a:pt x="1704159" y="21684"/>
                  <a:pt x="1712667" y="19105"/>
                  <a:pt x="1721198" y="16778"/>
                </a:cubicBezTo>
                <a:cubicBezTo>
                  <a:pt x="1743445" y="10711"/>
                  <a:pt x="1788310" y="0"/>
                  <a:pt x="1788310" y="0"/>
                </a:cubicBezTo>
                <a:cubicBezTo>
                  <a:pt x="1819070" y="2796"/>
                  <a:pt x="1849973" y="4307"/>
                  <a:pt x="1880589" y="8389"/>
                </a:cubicBezTo>
                <a:cubicBezTo>
                  <a:pt x="1901720" y="11206"/>
                  <a:pt x="1948585" y="28258"/>
                  <a:pt x="1964479" y="33556"/>
                </a:cubicBezTo>
                <a:cubicBezTo>
                  <a:pt x="1972868" y="36352"/>
                  <a:pt x="1982288" y="37040"/>
                  <a:pt x="1989646" y="41945"/>
                </a:cubicBezTo>
                <a:lnTo>
                  <a:pt x="2039980" y="75501"/>
                </a:lnTo>
                <a:cubicBezTo>
                  <a:pt x="2080857" y="136816"/>
                  <a:pt x="2026453" y="64229"/>
                  <a:pt x="2090314" y="117446"/>
                </a:cubicBezTo>
                <a:cubicBezTo>
                  <a:pt x="2098059" y="123901"/>
                  <a:pt x="2100637" y="134868"/>
                  <a:pt x="2107092" y="142613"/>
                </a:cubicBezTo>
                <a:cubicBezTo>
                  <a:pt x="2114687" y="151727"/>
                  <a:pt x="2123870" y="159391"/>
                  <a:pt x="2132259" y="167780"/>
                </a:cubicBezTo>
                <a:cubicBezTo>
                  <a:pt x="2135055" y="176169"/>
                  <a:pt x="2136261" y="185269"/>
                  <a:pt x="2140648" y="192947"/>
                </a:cubicBezTo>
                <a:cubicBezTo>
                  <a:pt x="2147585" y="205086"/>
                  <a:pt x="2157688" y="215125"/>
                  <a:pt x="2165815" y="226502"/>
                </a:cubicBezTo>
                <a:cubicBezTo>
                  <a:pt x="2171675" y="234706"/>
                  <a:pt x="2176733" y="243465"/>
                  <a:pt x="2182593" y="251669"/>
                </a:cubicBezTo>
                <a:cubicBezTo>
                  <a:pt x="2190720" y="263046"/>
                  <a:pt x="2200970" y="273003"/>
                  <a:pt x="2207760" y="285225"/>
                </a:cubicBezTo>
                <a:cubicBezTo>
                  <a:pt x="2250326" y="361843"/>
                  <a:pt x="2204420" y="294210"/>
                  <a:pt x="2232927" y="360726"/>
                </a:cubicBezTo>
                <a:cubicBezTo>
                  <a:pt x="2236899" y="369993"/>
                  <a:pt x="2244703" y="377139"/>
                  <a:pt x="2249705" y="385893"/>
                </a:cubicBezTo>
                <a:cubicBezTo>
                  <a:pt x="2283677" y="445345"/>
                  <a:pt x="2252351" y="392950"/>
                  <a:pt x="2274872" y="453005"/>
                </a:cubicBezTo>
                <a:cubicBezTo>
                  <a:pt x="2315046" y="560136"/>
                  <a:pt x="2269486" y="424108"/>
                  <a:pt x="2308428" y="511728"/>
                </a:cubicBezTo>
                <a:cubicBezTo>
                  <a:pt x="2315611" y="527889"/>
                  <a:pt x="2319613" y="545284"/>
                  <a:pt x="2325206" y="562062"/>
                </a:cubicBezTo>
                <a:lnTo>
                  <a:pt x="2333595" y="587229"/>
                </a:lnTo>
                <a:lnTo>
                  <a:pt x="2350372" y="637563"/>
                </a:lnTo>
                <a:cubicBezTo>
                  <a:pt x="2353168" y="645952"/>
                  <a:pt x="2357027" y="654059"/>
                  <a:pt x="2358761" y="662730"/>
                </a:cubicBezTo>
                <a:cubicBezTo>
                  <a:pt x="2364354" y="690693"/>
                  <a:pt x="2371506" y="718389"/>
                  <a:pt x="2375539" y="746620"/>
                </a:cubicBezTo>
                <a:cubicBezTo>
                  <a:pt x="2385559" y="816757"/>
                  <a:pt x="2379132" y="786160"/>
                  <a:pt x="2392317" y="838899"/>
                </a:cubicBezTo>
                <a:cubicBezTo>
                  <a:pt x="2389521" y="942363"/>
                  <a:pt x="2389097" y="1045918"/>
                  <a:pt x="2383928" y="1149291"/>
                </a:cubicBezTo>
                <a:cubicBezTo>
                  <a:pt x="2383486" y="1158123"/>
                  <a:pt x="2377457" y="1165826"/>
                  <a:pt x="2375539" y="1174458"/>
                </a:cubicBezTo>
                <a:cubicBezTo>
                  <a:pt x="2337691" y="1344776"/>
                  <a:pt x="2387088" y="1150814"/>
                  <a:pt x="2358761" y="1249959"/>
                </a:cubicBezTo>
                <a:cubicBezTo>
                  <a:pt x="2355594" y="1261045"/>
                  <a:pt x="2355528" y="1273203"/>
                  <a:pt x="2350372" y="1283515"/>
                </a:cubicBezTo>
                <a:cubicBezTo>
                  <a:pt x="2341354" y="1301551"/>
                  <a:pt x="2323194" y="1314719"/>
                  <a:pt x="2316817" y="1333849"/>
                </a:cubicBezTo>
                <a:cubicBezTo>
                  <a:pt x="2296287" y="1395438"/>
                  <a:pt x="2312545" y="1371677"/>
                  <a:pt x="2274872" y="1409350"/>
                </a:cubicBezTo>
                <a:cubicBezTo>
                  <a:pt x="2272076" y="1417739"/>
                  <a:pt x="2269966" y="1426389"/>
                  <a:pt x="2266483" y="1434517"/>
                </a:cubicBezTo>
                <a:cubicBezTo>
                  <a:pt x="2261557" y="1446011"/>
                  <a:pt x="2254096" y="1456364"/>
                  <a:pt x="2249705" y="1468073"/>
                </a:cubicBezTo>
                <a:cubicBezTo>
                  <a:pt x="2226489" y="1529983"/>
                  <a:pt x="2258539" y="1475794"/>
                  <a:pt x="2224538" y="1526796"/>
                </a:cubicBezTo>
                <a:cubicBezTo>
                  <a:pt x="2221742" y="1540778"/>
                  <a:pt x="2219901" y="1554985"/>
                  <a:pt x="2216149" y="1568741"/>
                </a:cubicBezTo>
                <a:cubicBezTo>
                  <a:pt x="2211496" y="1585803"/>
                  <a:pt x="2203660" y="1601917"/>
                  <a:pt x="2199371" y="1619075"/>
                </a:cubicBezTo>
                <a:cubicBezTo>
                  <a:pt x="2193778" y="1641446"/>
                  <a:pt x="2189885" y="1664311"/>
                  <a:pt x="2182593" y="1686187"/>
                </a:cubicBezTo>
                <a:cubicBezTo>
                  <a:pt x="2179797" y="1694576"/>
                  <a:pt x="2176633" y="1702851"/>
                  <a:pt x="2174204" y="1711354"/>
                </a:cubicBezTo>
                <a:cubicBezTo>
                  <a:pt x="2171037" y="1722440"/>
                  <a:pt x="2169128" y="1733867"/>
                  <a:pt x="2165815" y="1744910"/>
                </a:cubicBezTo>
                <a:cubicBezTo>
                  <a:pt x="2160733" y="1761850"/>
                  <a:pt x="2149037" y="1795244"/>
                  <a:pt x="2149037" y="1795244"/>
                </a:cubicBezTo>
                <a:cubicBezTo>
                  <a:pt x="2151833" y="1842782"/>
                  <a:pt x="2151267" y="1890637"/>
                  <a:pt x="2157426" y="1937857"/>
                </a:cubicBezTo>
                <a:cubicBezTo>
                  <a:pt x="2167130" y="2012251"/>
                  <a:pt x="2181256" y="1973605"/>
                  <a:pt x="2224538" y="2038525"/>
                </a:cubicBezTo>
                <a:cubicBezTo>
                  <a:pt x="2252821" y="2080949"/>
                  <a:pt x="2225962" y="2051820"/>
                  <a:pt x="2266483" y="2072080"/>
                </a:cubicBezTo>
                <a:cubicBezTo>
                  <a:pt x="2275501" y="2076589"/>
                  <a:pt x="2282632" y="2084349"/>
                  <a:pt x="2291650" y="2088858"/>
                </a:cubicBezTo>
                <a:cubicBezTo>
                  <a:pt x="2305058" y="2095562"/>
                  <a:pt x="2337830" y="2102052"/>
                  <a:pt x="2350372" y="2105636"/>
                </a:cubicBezTo>
                <a:cubicBezTo>
                  <a:pt x="2412975" y="2123523"/>
                  <a:pt x="2328340" y="2108781"/>
                  <a:pt x="2451040" y="2122414"/>
                </a:cubicBezTo>
                <a:cubicBezTo>
                  <a:pt x="2459429" y="2125210"/>
                  <a:pt x="2467704" y="2128374"/>
                  <a:pt x="2476207" y="2130803"/>
                </a:cubicBezTo>
                <a:cubicBezTo>
                  <a:pt x="2606003" y="2167887"/>
                  <a:pt x="2711505" y="2143884"/>
                  <a:pt x="2870490" y="2147581"/>
                </a:cubicBezTo>
                <a:cubicBezTo>
                  <a:pt x="2997085" y="2168680"/>
                  <a:pt x="2936064" y="2161910"/>
                  <a:pt x="3172494" y="2147581"/>
                </a:cubicBezTo>
                <a:cubicBezTo>
                  <a:pt x="3199941" y="2145918"/>
                  <a:pt x="3198609" y="2132794"/>
                  <a:pt x="3222828" y="2122414"/>
                </a:cubicBezTo>
                <a:cubicBezTo>
                  <a:pt x="3233425" y="2117872"/>
                  <a:pt x="3245198" y="2116821"/>
                  <a:pt x="3256383" y="2114025"/>
                </a:cubicBezTo>
                <a:cubicBezTo>
                  <a:pt x="3302523" y="2083265"/>
                  <a:pt x="3263374" y="2114025"/>
                  <a:pt x="3298328" y="2072080"/>
                </a:cubicBezTo>
                <a:cubicBezTo>
                  <a:pt x="3352159" y="2007483"/>
                  <a:pt x="3298613" y="2084234"/>
                  <a:pt x="3340273" y="2021747"/>
                </a:cubicBezTo>
                <a:cubicBezTo>
                  <a:pt x="3361359" y="1958489"/>
                  <a:pt x="3332915" y="2036462"/>
                  <a:pt x="3365440" y="1971413"/>
                </a:cubicBezTo>
                <a:cubicBezTo>
                  <a:pt x="3369395" y="1963504"/>
                  <a:pt x="3369535" y="1953976"/>
                  <a:pt x="3373829" y="1946246"/>
                </a:cubicBezTo>
                <a:cubicBezTo>
                  <a:pt x="3383622" y="1928619"/>
                  <a:pt x="3398367" y="1913948"/>
                  <a:pt x="3407385" y="1895912"/>
                </a:cubicBezTo>
                <a:cubicBezTo>
                  <a:pt x="3431455" y="1847772"/>
                  <a:pt x="3417729" y="1873079"/>
                  <a:pt x="3449330" y="1820411"/>
                </a:cubicBezTo>
                <a:cubicBezTo>
                  <a:pt x="3469852" y="1717802"/>
                  <a:pt x="3446761" y="1824238"/>
                  <a:pt x="3466108" y="1753299"/>
                </a:cubicBezTo>
                <a:cubicBezTo>
                  <a:pt x="3472175" y="1731052"/>
                  <a:pt x="3482886" y="1686187"/>
                  <a:pt x="3482886" y="1686187"/>
                </a:cubicBezTo>
                <a:cubicBezTo>
                  <a:pt x="3480090" y="1649835"/>
                  <a:pt x="3478523" y="1613367"/>
                  <a:pt x="3474497" y="1577130"/>
                </a:cubicBezTo>
                <a:cubicBezTo>
                  <a:pt x="3473088" y="1564452"/>
                  <a:pt x="3462094" y="1516211"/>
                  <a:pt x="3457719" y="1501629"/>
                </a:cubicBezTo>
                <a:cubicBezTo>
                  <a:pt x="3452637" y="1484689"/>
                  <a:pt x="3450751" y="1466010"/>
                  <a:pt x="3440941" y="1451295"/>
                </a:cubicBezTo>
                <a:cubicBezTo>
                  <a:pt x="3435348" y="1442906"/>
                  <a:pt x="3428672" y="1435146"/>
                  <a:pt x="3424163" y="1426128"/>
                </a:cubicBezTo>
                <a:cubicBezTo>
                  <a:pt x="3399882" y="1377565"/>
                  <a:pt x="3438315" y="1423502"/>
                  <a:pt x="3390607" y="1375794"/>
                </a:cubicBezTo>
                <a:cubicBezTo>
                  <a:pt x="3387811" y="1367405"/>
                  <a:pt x="3387358" y="1357823"/>
                  <a:pt x="3382218" y="1350627"/>
                </a:cubicBezTo>
                <a:cubicBezTo>
                  <a:pt x="3352565" y="1309113"/>
                  <a:pt x="3354792" y="1326374"/>
                  <a:pt x="3323495" y="1300293"/>
                </a:cubicBezTo>
                <a:cubicBezTo>
                  <a:pt x="3300917" y="1281478"/>
                  <a:pt x="3299941" y="1270250"/>
                  <a:pt x="3273161" y="1258348"/>
                </a:cubicBezTo>
                <a:cubicBezTo>
                  <a:pt x="3273158" y="1258346"/>
                  <a:pt x="3210246" y="1237376"/>
                  <a:pt x="3197661" y="1233181"/>
                </a:cubicBezTo>
                <a:lnTo>
                  <a:pt x="3172494" y="1224792"/>
                </a:lnTo>
                <a:cubicBezTo>
                  <a:pt x="3034345" y="1231371"/>
                  <a:pt x="3041297" y="1222255"/>
                  <a:pt x="2954380" y="1241570"/>
                </a:cubicBezTo>
                <a:cubicBezTo>
                  <a:pt x="2943125" y="1244071"/>
                  <a:pt x="2931467" y="1245525"/>
                  <a:pt x="2920824" y="1249959"/>
                </a:cubicBezTo>
                <a:cubicBezTo>
                  <a:pt x="2897737" y="1259579"/>
                  <a:pt x="2871398" y="1265829"/>
                  <a:pt x="2853712" y="1283515"/>
                </a:cubicBezTo>
                <a:cubicBezTo>
                  <a:pt x="2785102" y="1352125"/>
                  <a:pt x="2817135" y="1325629"/>
                  <a:pt x="2761433" y="1367405"/>
                </a:cubicBezTo>
                <a:cubicBezTo>
                  <a:pt x="2740347" y="1430663"/>
                  <a:pt x="2768791" y="1352690"/>
                  <a:pt x="2736266" y="1417739"/>
                </a:cubicBezTo>
                <a:cubicBezTo>
                  <a:pt x="2732311" y="1425648"/>
                  <a:pt x="2731360" y="1434778"/>
                  <a:pt x="2727877" y="1442906"/>
                </a:cubicBezTo>
                <a:cubicBezTo>
                  <a:pt x="2722951" y="1454400"/>
                  <a:pt x="2716025" y="1464968"/>
                  <a:pt x="2711099" y="1476462"/>
                </a:cubicBezTo>
                <a:cubicBezTo>
                  <a:pt x="2698372" y="1506159"/>
                  <a:pt x="2704169" y="1507466"/>
                  <a:pt x="2694321" y="1543574"/>
                </a:cubicBezTo>
                <a:cubicBezTo>
                  <a:pt x="2689668" y="1560636"/>
                  <a:pt x="2681832" y="1576750"/>
                  <a:pt x="2677543" y="1593908"/>
                </a:cubicBezTo>
                <a:lnTo>
                  <a:pt x="2669154" y="1627464"/>
                </a:lnTo>
                <a:cubicBezTo>
                  <a:pt x="2673273" y="1689242"/>
                  <a:pt x="2672818" y="1744619"/>
                  <a:pt x="2685932" y="1803633"/>
                </a:cubicBezTo>
                <a:cubicBezTo>
                  <a:pt x="2687850" y="1812265"/>
                  <a:pt x="2690366" y="1820891"/>
                  <a:pt x="2694321" y="1828800"/>
                </a:cubicBezTo>
                <a:cubicBezTo>
                  <a:pt x="2698830" y="1837818"/>
                  <a:pt x="2707004" y="1844754"/>
                  <a:pt x="2711099" y="1853967"/>
                </a:cubicBezTo>
                <a:cubicBezTo>
                  <a:pt x="2718282" y="1870128"/>
                  <a:pt x="2718067" y="1889586"/>
                  <a:pt x="2727877" y="1904301"/>
                </a:cubicBezTo>
                <a:cubicBezTo>
                  <a:pt x="2739062" y="1921079"/>
                  <a:pt x="2744655" y="1943450"/>
                  <a:pt x="2761433" y="1954635"/>
                </a:cubicBezTo>
                <a:cubicBezTo>
                  <a:pt x="2851364" y="2014589"/>
                  <a:pt x="2714878" y="1921222"/>
                  <a:pt x="2811767" y="1996580"/>
                </a:cubicBezTo>
                <a:cubicBezTo>
                  <a:pt x="2827684" y="2008960"/>
                  <a:pt x="2845323" y="2018951"/>
                  <a:pt x="2862101" y="2030136"/>
                </a:cubicBezTo>
                <a:cubicBezTo>
                  <a:pt x="2870490" y="2035728"/>
                  <a:pt x="2878250" y="2042404"/>
                  <a:pt x="2887268" y="2046913"/>
                </a:cubicBezTo>
                <a:cubicBezTo>
                  <a:pt x="2898453" y="2052506"/>
                  <a:pt x="2910101" y="2057257"/>
                  <a:pt x="2920824" y="2063691"/>
                </a:cubicBezTo>
                <a:cubicBezTo>
                  <a:pt x="2970522" y="2093510"/>
                  <a:pt x="2959970" y="2094849"/>
                  <a:pt x="3004714" y="2114025"/>
                </a:cubicBezTo>
                <a:cubicBezTo>
                  <a:pt x="3012842" y="2117508"/>
                  <a:pt x="3021601" y="2119309"/>
                  <a:pt x="3029881" y="2122414"/>
                </a:cubicBezTo>
                <a:cubicBezTo>
                  <a:pt x="3043981" y="2127701"/>
                  <a:pt x="3057726" y="2133905"/>
                  <a:pt x="3071826" y="2139192"/>
                </a:cubicBezTo>
                <a:cubicBezTo>
                  <a:pt x="3080106" y="2142297"/>
                  <a:pt x="3089084" y="2143626"/>
                  <a:pt x="3096993" y="2147581"/>
                </a:cubicBezTo>
                <a:cubicBezTo>
                  <a:pt x="3106011" y="2152090"/>
                  <a:pt x="3113142" y="2159850"/>
                  <a:pt x="3122160" y="2164359"/>
                </a:cubicBezTo>
                <a:cubicBezTo>
                  <a:pt x="3139357" y="2172958"/>
                  <a:pt x="3173318" y="2177946"/>
                  <a:pt x="3189272" y="2181137"/>
                </a:cubicBezTo>
                <a:cubicBezTo>
                  <a:pt x="3335650" y="2254326"/>
                  <a:pt x="3234408" y="2210495"/>
                  <a:pt x="3608721" y="2181137"/>
                </a:cubicBezTo>
                <a:cubicBezTo>
                  <a:pt x="3623734" y="2179960"/>
                  <a:pt x="3636566" y="2169646"/>
                  <a:pt x="3650666" y="2164359"/>
                </a:cubicBezTo>
                <a:cubicBezTo>
                  <a:pt x="3658946" y="2161254"/>
                  <a:pt x="3667444" y="2158766"/>
                  <a:pt x="3675833" y="2155970"/>
                </a:cubicBezTo>
                <a:cubicBezTo>
                  <a:pt x="3706685" y="2132831"/>
                  <a:pt x="3716879" y="2127657"/>
                  <a:pt x="3742945" y="2097247"/>
                </a:cubicBezTo>
                <a:cubicBezTo>
                  <a:pt x="3749506" y="2089592"/>
                  <a:pt x="3753674" y="2080146"/>
                  <a:pt x="3759723" y="2072080"/>
                </a:cubicBezTo>
                <a:cubicBezTo>
                  <a:pt x="3778853" y="2046574"/>
                  <a:pt x="3800761" y="2023108"/>
                  <a:pt x="3818446" y="1996580"/>
                </a:cubicBezTo>
                <a:cubicBezTo>
                  <a:pt x="3824039" y="1988191"/>
                  <a:pt x="3829364" y="1979617"/>
                  <a:pt x="3835224" y="1971413"/>
                </a:cubicBezTo>
                <a:cubicBezTo>
                  <a:pt x="3843351" y="1960036"/>
                  <a:pt x="3852264" y="1949234"/>
                  <a:pt x="3860391" y="1937857"/>
                </a:cubicBezTo>
                <a:cubicBezTo>
                  <a:pt x="3876530" y="1915262"/>
                  <a:pt x="3887642" y="1895235"/>
                  <a:pt x="3902336" y="1870745"/>
                </a:cubicBezTo>
                <a:cubicBezTo>
                  <a:pt x="3905132" y="1859560"/>
                  <a:pt x="3907558" y="1848275"/>
                  <a:pt x="3910725" y="1837189"/>
                </a:cubicBezTo>
                <a:cubicBezTo>
                  <a:pt x="3913154" y="1828686"/>
                  <a:pt x="3916969" y="1820601"/>
                  <a:pt x="3919114" y="1812022"/>
                </a:cubicBezTo>
                <a:cubicBezTo>
                  <a:pt x="3922572" y="1798189"/>
                  <a:pt x="3922994" y="1783604"/>
                  <a:pt x="3927503" y="1770077"/>
                </a:cubicBezTo>
                <a:cubicBezTo>
                  <a:pt x="3931458" y="1758213"/>
                  <a:pt x="3939890" y="1748230"/>
                  <a:pt x="3944281" y="1736521"/>
                </a:cubicBezTo>
                <a:cubicBezTo>
                  <a:pt x="3948329" y="1725726"/>
                  <a:pt x="3949636" y="1714088"/>
                  <a:pt x="3952670" y="1702965"/>
                </a:cubicBezTo>
                <a:cubicBezTo>
                  <a:pt x="3958026" y="1683325"/>
                  <a:pt x="3963461" y="1663699"/>
                  <a:pt x="3969448" y="1644242"/>
                </a:cubicBezTo>
                <a:cubicBezTo>
                  <a:pt x="3974649" y="1627339"/>
                  <a:pt x="3986226" y="1593908"/>
                  <a:pt x="3986226" y="1593908"/>
                </a:cubicBezTo>
                <a:cubicBezTo>
                  <a:pt x="3989022" y="1554759"/>
                  <a:pt x="3990506" y="1515495"/>
                  <a:pt x="3994615" y="1476462"/>
                </a:cubicBezTo>
                <a:cubicBezTo>
                  <a:pt x="3996108" y="1462282"/>
                  <a:pt x="4000660" y="1448582"/>
                  <a:pt x="4003004" y="1434517"/>
                </a:cubicBezTo>
                <a:cubicBezTo>
                  <a:pt x="4006255" y="1415013"/>
                  <a:pt x="4008386" y="1395337"/>
                  <a:pt x="4011393" y="1375794"/>
                </a:cubicBezTo>
                <a:cubicBezTo>
                  <a:pt x="4013979" y="1358982"/>
                  <a:pt x="4016986" y="1342238"/>
                  <a:pt x="4019782" y="1325460"/>
                </a:cubicBezTo>
                <a:cubicBezTo>
                  <a:pt x="4019023" y="1315594"/>
                  <a:pt x="4017543" y="1216772"/>
                  <a:pt x="4003004" y="1182847"/>
                </a:cubicBezTo>
                <a:cubicBezTo>
                  <a:pt x="3999032" y="1173580"/>
                  <a:pt x="3991228" y="1166434"/>
                  <a:pt x="3986226" y="1157680"/>
                </a:cubicBezTo>
                <a:cubicBezTo>
                  <a:pt x="3980022" y="1146822"/>
                  <a:pt x="3977454" y="1133732"/>
                  <a:pt x="3969448" y="1124125"/>
                </a:cubicBezTo>
                <a:cubicBezTo>
                  <a:pt x="3962993" y="1116380"/>
                  <a:pt x="3951410" y="1114476"/>
                  <a:pt x="3944281" y="1107347"/>
                </a:cubicBezTo>
                <a:cubicBezTo>
                  <a:pt x="3937361" y="1100427"/>
                  <a:pt x="3900827" y="1048718"/>
                  <a:pt x="3885558" y="1040235"/>
                </a:cubicBezTo>
                <a:cubicBezTo>
                  <a:pt x="3870098" y="1031646"/>
                  <a:pt x="3849939" y="1033267"/>
                  <a:pt x="3835224" y="1023457"/>
                </a:cubicBezTo>
                <a:cubicBezTo>
                  <a:pt x="3799442" y="999602"/>
                  <a:pt x="3787448" y="988601"/>
                  <a:pt x="3751334" y="973123"/>
                </a:cubicBezTo>
                <a:cubicBezTo>
                  <a:pt x="3743206" y="969640"/>
                  <a:pt x="3734076" y="968689"/>
                  <a:pt x="3726167" y="964734"/>
                </a:cubicBezTo>
                <a:cubicBezTo>
                  <a:pt x="3717149" y="960225"/>
                  <a:pt x="3710018" y="952465"/>
                  <a:pt x="3701000" y="947956"/>
                </a:cubicBezTo>
                <a:cubicBezTo>
                  <a:pt x="3693091" y="944001"/>
                  <a:pt x="3683563" y="943861"/>
                  <a:pt x="3675833" y="939567"/>
                </a:cubicBezTo>
                <a:cubicBezTo>
                  <a:pt x="3589296" y="891491"/>
                  <a:pt x="3657279" y="916604"/>
                  <a:pt x="3600332" y="897622"/>
                </a:cubicBezTo>
                <a:cubicBezTo>
                  <a:pt x="3528982" y="844109"/>
                  <a:pt x="3603900" y="893516"/>
                  <a:pt x="3533220" y="864066"/>
                </a:cubicBezTo>
                <a:cubicBezTo>
                  <a:pt x="3510133" y="854446"/>
                  <a:pt x="3490372" y="836576"/>
                  <a:pt x="3466108" y="830510"/>
                </a:cubicBezTo>
                <a:cubicBezTo>
                  <a:pt x="3457771" y="828426"/>
                  <a:pt x="3417568" y="819287"/>
                  <a:pt x="3407385" y="813732"/>
                </a:cubicBezTo>
                <a:cubicBezTo>
                  <a:pt x="3384226" y="801100"/>
                  <a:pt x="3363868" y="783585"/>
                  <a:pt x="3340273" y="771787"/>
                </a:cubicBezTo>
                <a:cubicBezTo>
                  <a:pt x="3329088" y="766194"/>
                  <a:pt x="3317575" y="761214"/>
                  <a:pt x="3306717" y="755009"/>
                </a:cubicBezTo>
                <a:cubicBezTo>
                  <a:pt x="3293437" y="747420"/>
                  <a:pt x="3257000" y="720783"/>
                  <a:pt x="3247995" y="713064"/>
                </a:cubicBezTo>
                <a:cubicBezTo>
                  <a:pt x="3202635" y="674184"/>
                  <a:pt x="3244465" y="699525"/>
                  <a:pt x="3189272" y="662730"/>
                </a:cubicBezTo>
                <a:cubicBezTo>
                  <a:pt x="3175705" y="653685"/>
                  <a:pt x="3160894" y="646608"/>
                  <a:pt x="3147327" y="637563"/>
                </a:cubicBezTo>
                <a:cubicBezTo>
                  <a:pt x="3135694" y="629807"/>
                  <a:pt x="3125910" y="619333"/>
                  <a:pt x="3113771" y="612396"/>
                </a:cubicBezTo>
                <a:cubicBezTo>
                  <a:pt x="3106093" y="608009"/>
                  <a:pt x="3096685" y="607598"/>
                  <a:pt x="3088604" y="604007"/>
                </a:cubicBezTo>
                <a:cubicBezTo>
                  <a:pt x="3071462" y="596389"/>
                  <a:pt x="3053878" y="589245"/>
                  <a:pt x="3038270" y="578840"/>
                </a:cubicBezTo>
                <a:cubicBezTo>
                  <a:pt x="3028399" y="572259"/>
                  <a:pt x="3022757" y="560569"/>
                  <a:pt x="3013103" y="553673"/>
                </a:cubicBezTo>
                <a:cubicBezTo>
                  <a:pt x="3002927" y="546404"/>
                  <a:pt x="2990270" y="543329"/>
                  <a:pt x="2979547" y="536895"/>
                </a:cubicBezTo>
                <a:cubicBezTo>
                  <a:pt x="2962256" y="526520"/>
                  <a:pt x="2946840" y="513132"/>
                  <a:pt x="2929213" y="503339"/>
                </a:cubicBezTo>
                <a:cubicBezTo>
                  <a:pt x="2921483" y="499045"/>
                  <a:pt x="2911955" y="498905"/>
                  <a:pt x="2904046" y="494950"/>
                </a:cubicBezTo>
                <a:cubicBezTo>
                  <a:pt x="2895028" y="490441"/>
                  <a:pt x="2888092" y="482267"/>
                  <a:pt x="2878879" y="478172"/>
                </a:cubicBezTo>
                <a:cubicBezTo>
                  <a:pt x="2862718" y="470989"/>
                  <a:pt x="2843260" y="471204"/>
                  <a:pt x="2828545" y="461394"/>
                </a:cubicBezTo>
                <a:cubicBezTo>
                  <a:pt x="2820156" y="455801"/>
                  <a:pt x="2812132" y="449618"/>
                  <a:pt x="2803378" y="444616"/>
                </a:cubicBezTo>
                <a:cubicBezTo>
                  <a:pt x="2792520" y="438411"/>
                  <a:pt x="2779998" y="435107"/>
                  <a:pt x="2769822" y="427838"/>
                </a:cubicBezTo>
                <a:cubicBezTo>
                  <a:pt x="2755392" y="417531"/>
                  <a:pt x="2736053" y="393855"/>
                  <a:pt x="2727877" y="377504"/>
                </a:cubicBezTo>
                <a:cubicBezTo>
                  <a:pt x="2723922" y="369595"/>
                  <a:pt x="2722284" y="360726"/>
                  <a:pt x="2719488" y="352337"/>
                </a:cubicBezTo>
                <a:cubicBezTo>
                  <a:pt x="2722284" y="313188"/>
                  <a:pt x="2718888" y="273096"/>
                  <a:pt x="2727877" y="234891"/>
                </a:cubicBezTo>
                <a:cubicBezTo>
                  <a:pt x="2730594" y="223343"/>
                  <a:pt x="2743930" y="217320"/>
                  <a:pt x="2753044" y="209725"/>
                </a:cubicBezTo>
                <a:cubicBezTo>
                  <a:pt x="2760790" y="203271"/>
                  <a:pt x="2768944" y="196919"/>
                  <a:pt x="2778211" y="192947"/>
                </a:cubicBezTo>
                <a:cubicBezTo>
                  <a:pt x="2788808" y="188405"/>
                  <a:pt x="2800681" y="187725"/>
                  <a:pt x="2811767" y="184558"/>
                </a:cubicBezTo>
                <a:cubicBezTo>
                  <a:pt x="2820270" y="182129"/>
                  <a:pt x="2828545" y="178965"/>
                  <a:pt x="2836934" y="176169"/>
                </a:cubicBezTo>
                <a:cubicBezTo>
                  <a:pt x="2895657" y="178965"/>
                  <a:pt x="2954487" y="180049"/>
                  <a:pt x="3013103" y="184558"/>
                </a:cubicBezTo>
                <a:cubicBezTo>
                  <a:pt x="3048112" y="187251"/>
                  <a:pt x="3051200" y="193046"/>
                  <a:pt x="3080215" y="201336"/>
                </a:cubicBezTo>
                <a:cubicBezTo>
                  <a:pt x="3091301" y="204503"/>
                  <a:pt x="3102728" y="206412"/>
                  <a:pt x="3113771" y="209725"/>
                </a:cubicBezTo>
                <a:cubicBezTo>
                  <a:pt x="3130711" y="214807"/>
                  <a:pt x="3146948" y="222213"/>
                  <a:pt x="3164105" y="226502"/>
                </a:cubicBezTo>
                <a:cubicBezTo>
                  <a:pt x="3175290" y="229298"/>
                  <a:pt x="3186618" y="231578"/>
                  <a:pt x="3197661" y="234891"/>
                </a:cubicBezTo>
                <a:cubicBezTo>
                  <a:pt x="3214601" y="239973"/>
                  <a:pt x="3230838" y="247380"/>
                  <a:pt x="3247995" y="251669"/>
                </a:cubicBezTo>
                <a:cubicBezTo>
                  <a:pt x="3259180" y="254465"/>
                  <a:pt x="3270612" y="256412"/>
                  <a:pt x="3281550" y="260058"/>
                </a:cubicBezTo>
                <a:cubicBezTo>
                  <a:pt x="3295836" y="264820"/>
                  <a:pt x="3309343" y="271690"/>
                  <a:pt x="3323495" y="276836"/>
                </a:cubicBezTo>
                <a:cubicBezTo>
                  <a:pt x="3340116" y="282880"/>
                  <a:pt x="3357051" y="288021"/>
                  <a:pt x="3373829" y="293614"/>
                </a:cubicBezTo>
                <a:lnTo>
                  <a:pt x="3424163" y="310392"/>
                </a:lnTo>
                <a:lnTo>
                  <a:pt x="3449330" y="318781"/>
                </a:lnTo>
                <a:cubicBezTo>
                  <a:pt x="3457719" y="321577"/>
                  <a:pt x="3465654" y="327170"/>
                  <a:pt x="3474497" y="327170"/>
                </a:cubicBezTo>
                <a:lnTo>
                  <a:pt x="3491275" y="32717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63905" y="4202884"/>
            <a:ext cx="1979801" cy="788566"/>
          </a:xfrm>
          <a:custGeom>
            <a:avLst/>
            <a:gdLst>
              <a:gd name="connsiteX0" fmla="*/ 0 w 1979801"/>
              <a:gd name="connsiteY0" fmla="*/ 0 h 788566"/>
              <a:gd name="connsiteX1" fmla="*/ 58723 w 1979801"/>
              <a:gd name="connsiteY1" fmla="*/ 8389 h 788566"/>
              <a:gd name="connsiteX2" fmla="*/ 117445 w 1979801"/>
              <a:gd name="connsiteY2" fmla="*/ 25167 h 788566"/>
              <a:gd name="connsiteX3" fmla="*/ 151001 w 1979801"/>
              <a:gd name="connsiteY3" fmla="*/ 33556 h 788566"/>
              <a:gd name="connsiteX4" fmla="*/ 184557 w 1979801"/>
              <a:gd name="connsiteY4" fmla="*/ 50334 h 788566"/>
              <a:gd name="connsiteX5" fmla="*/ 243280 w 1979801"/>
              <a:gd name="connsiteY5" fmla="*/ 75501 h 788566"/>
              <a:gd name="connsiteX6" fmla="*/ 352337 w 1979801"/>
              <a:gd name="connsiteY6" fmla="*/ 201336 h 788566"/>
              <a:gd name="connsiteX7" fmla="*/ 385893 w 1979801"/>
              <a:gd name="connsiteY7" fmla="*/ 234892 h 788566"/>
              <a:gd name="connsiteX8" fmla="*/ 419449 w 1979801"/>
              <a:gd name="connsiteY8" fmla="*/ 285226 h 788566"/>
              <a:gd name="connsiteX9" fmla="*/ 453005 w 1979801"/>
              <a:gd name="connsiteY9" fmla="*/ 352338 h 788566"/>
              <a:gd name="connsiteX10" fmla="*/ 478172 w 1979801"/>
              <a:gd name="connsiteY10" fmla="*/ 385894 h 788566"/>
              <a:gd name="connsiteX11" fmla="*/ 486561 w 1979801"/>
              <a:gd name="connsiteY11" fmla="*/ 411061 h 788566"/>
              <a:gd name="connsiteX12" fmla="*/ 503339 w 1979801"/>
              <a:gd name="connsiteY12" fmla="*/ 436228 h 788566"/>
              <a:gd name="connsiteX13" fmla="*/ 528506 w 1979801"/>
              <a:gd name="connsiteY13" fmla="*/ 520118 h 788566"/>
              <a:gd name="connsiteX14" fmla="*/ 587229 w 1979801"/>
              <a:gd name="connsiteY14" fmla="*/ 604008 h 788566"/>
              <a:gd name="connsiteX15" fmla="*/ 654341 w 1979801"/>
              <a:gd name="connsiteY15" fmla="*/ 679509 h 788566"/>
              <a:gd name="connsiteX16" fmla="*/ 704675 w 1979801"/>
              <a:gd name="connsiteY16" fmla="*/ 713065 h 788566"/>
              <a:gd name="connsiteX17" fmla="*/ 729842 w 1979801"/>
              <a:gd name="connsiteY17" fmla="*/ 721454 h 788566"/>
              <a:gd name="connsiteX18" fmla="*/ 780176 w 1979801"/>
              <a:gd name="connsiteY18" fmla="*/ 755010 h 788566"/>
              <a:gd name="connsiteX19" fmla="*/ 805343 w 1979801"/>
              <a:gd name="connsiteY19" fmla="*/ 771788 h 788566"/>
              <a:gd name="connsiteX20" fmla="*/ 855677 w 1979801"/>
              <a:gd name="connsiteY20" fmla="*/ 780177 h 788566"/>
              <a:gd name="connsiteX21" fmla="*/ 880844 w 1979801"/>
              <a:gd name="connsiteY21" fmla="*/ 788566 h 788566"/>
              <a:gd name="connsiteX22" fmla="*/ 1124124 w 1979801"/>
              <a:gd name="connsiteY22" fmla="*/ 780177 h 788566"/>
              <a:gd name="connsiteX23" fmla="*/ 1216403 w 1979801"/>
              <a:gd name="connsiteY23" fmla="*/ 746621 h 788566"/>
              <a:gd name="connsiteX24" fmla="*/ 1249959 w 1979801"/>
              <a:gd name="connsiteY24" fmla="*/ 738232 h 788566"/>
              <a:gd name="connsiteX25" fmla="*/ 1300293 w 1979801"/>
              <a:gd name="connsiteY25" fmla="*/ 721454 h 788566"/>
              <a:gd name="connsiteX26" fmla="*/ 1333849 w 1979801"/>
              <a:gd name="connsiteY26" fmla="*/ 713065 h 788566"/>
              <a:gd name="connsiteX27" fmla="*/ 1400961 w 1979801"/>
              <a:gd name="connsiteY27" fmla="*/ 671120 h 788566"/>
              <a:gd name="connsiteX28" fmla="*/ 1442906 w 1979801"/>
              <a:gd name="connsiteY28" fmla="*/ 612397 h 788566"/>
              <a:gd name="connsiteX29" fmla="*/ 1476462 w 1979801"/>
              <a:gd name="connsiteY29" fmla="*/ 562063 h 788566"/>
              <a:gd name="connsiteX30" fmla="*/ 1493240 w 1979801"/>
              <a:gd name="connsiteY30" fmla="*/ 536896 h 788566"/>
              <a:gd name="connsiteX31" fmla="*/ 1535185 w 1979801"/>
              <a:gd name="connsiteY31" fmla="*/ 503340 h 788566"/>
              <a:gd name="connsiteX32" fmla="*/ 1585519 w 1979801"/>
              <a:gd name="connsiteY32" fmla="*/ 436228 h 788566"/>
              <a:gd name="connsiteX33" fmla="*/ 1593908 w 1979801"/>
              <a:gd name="connsiteY33" fmla="*/ 411061 h 788566"/>
              <a:gd name="connsiteX34" fmla="*/ 1619075 w 1979801"/>
              <a:gd name="connsiteY34" fmla="*/ 394283 h 788566"/>
              <a:gd name="connsiteX35" fmla="*/ 1669409 w 1979801"/>
              <a:gd name="connsiteY35" fmla="*/ 343949 h 788566"/>
              <a:gd name="connsiteX36" fmla="*/ 1702965 w 1979801"/>
              <a:gd name="connsiteY36" fmla="*/ 293615 h 788566"/>
              <a:gd name="connsiteX37" fmla="*/ 1719743 w 1979801"/>
              <a:gd name="connsiteY37" fmla="*/ 268448 h 788566"/>
              <a:gd name="connsiteX38" fmla="*/ 1736521 w 1979801"/>
              <a:gd name="connsiteY38" fmla="*/ 234892 h 788566"/>
              <a:gd name="connsiteX39" fmla="*/ 1753299 w 1979801"/>
              <a:gd name="connsiteY39" fmla="*/ 209725 h 788566"/>
              <a:gd name="connsiteX40" fmla="*/ 1761688 w 1979801"/>
              <a:gd name="connsiteY40" fmla="*/ 184558 h 788566"/>
              <a:gd name="connsiteX41" fmla="*/ 1795244 w 1979801"/>
              <a:gd name="connsiteY41" fmla="*/ 134224 h 788566"/>
              <a:gd name="connsiteX42" fmla="*/ 1820411 w 1979801"/>
              <a:gd name="connsiteY42" fmla="*/ 125835 h 788566"/>
              <a:gd name="connsiteX43" fmla="*/ 1845578 w 1979801"/>
              <a:gd name="connsiteY43" fmla="*/ 109057 h 788566"/>
              <a:gd name="connsiteX44" fmla="*/ 1979801 w 1979801"/>
              <a:gd name="connsiteY44" fmla="*/ 100668 h 7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79801" h="788566">
                <a:moveTo>
                  <a:pt x="0" y="0"/>
                </a:moveTo>
                <a:cubicBezTo>
                  <a:pt x="19574" y="2796"/>
                  <a:pt x="39269" y="4852"/>
                  <a:pt x="58723" y="8389"/>
                </a:cubicBezTo>
                <a:cubicBezTo>
                  <a:pt x="94779" y="14945"/>
                  <a:pt x="86002" y="16183"/>
                  <a:pt x="117445" y="25167"/>
                </a:cubicBezTo>
                <a:cubicBezTo>
                  <a:pt x="128531" y="28334"/>
                  <a:pt x="140206" y="29508"/>
                  <a:pt x="151001" y="33556"/>
                </a:cubicBezTo>
                <a:cubicBezTo>
                  <a:pt x="162710" y="37947"/>
                  <a:pt x="173063" y="45408"/>
                  <a:pt x="184557" y="50334"/>
                </a:cubicBezTo>
                <a:cubicBezTo>
                  <a:pt x="207401" y="60124"/>
                  <a:pt x="221878" y="58379"/>
                  <a:pt x="243280" y="75501"/>
                </a:cubicBezTo>
                <a:cubicBezTo>
                  <a:pt x="321199" y="137836"/>
                  <a:pt x="272274" y="121273"/>
                  <a:pt x="352337" y="201336"/>
                </a:cubicBezTo>
                <a:lnTo>
                  <a:pt x="385893" y="234892"/>
                </a:lnTo>
                <a:cubicBezTo>
                  <a:pt x="407401" y="299417"/>
                  <a:pt x="375461" y="216102"/>
                  <a:pt x="419449" y="285226"/>
                </a:cubicBezTo>
                <a:cubicBezTo>
                  <a:pt x="432877" y="306327"/>
                  <a:pt x="437998" y="332329"/>
                  <a:pt x="453005" y="352338"/>
                </a:cubicBezTo>
                <a:lnTo>
                  <a:pt x="478172" y="385894"/>
                </a:lnTo>
                <a:cubicBezTo>
                  <a:pt x="480968" y="394283"/>
                  <a:pt x="482606" y="403152"/>
                  <a:pt x="486561" y="411061"/>
                </a:cubicBezTo>
                <a:cubicBezTo>
                  <a:pt x="491070" y="420079"/>
                  <a:pt x="499367" y="426961"/>
                  <a:pt x="503339" y="436228"/>
                </a:cubicBezTo>
                <a:cubicBezTo>
                  <a:pt x="517407" y="469054"/>
                  <a:pt x="505950" y="486284"/>
                  <a:pt x="528506" y="520118"/>
                </a:cubicBezTo>
                <a:cubicBezTo>
                  <a:pt x="605648" y="635831"/>
                  <a:pt x="525119" y="517054"/>
                  <a:pt x="587229" y="604008"/>
                </a:cubicBezTo>
                <a:cubicBezTo>
                  <a:pt x="610153" y="636101"/>
                  <a:pt x="613389" y="652208"/>
                  <a:pt x="654341" y="679509"/>
                </a:cubicBezTo>
                <a:cubicBezTo>
                  <a:pt x="671119" y="690694"/>
                  <a:pt x="685545" y="706688"/>
                  <a:pt x="704675" y="713065"/>
                </a:cubicBezTo>
                <a:lnTo>
                  <a:pt x="729842" y="721454"/>
                </a:lnTo>
                <a:cubicBezTo>
                  <a:pt x="777550" y="769162"/>
                  <a:pt x="731613" y="730729"/>
                  <a:pt x="780176" y="755010"/>
                </a:cubicBezTo>
                <a:cubicBezTo>
                  <a:pt x="789194" y="759519"/>
                  <a:pt x="795778" y="768600"/>
                  <a:pt x="805343" y="771788"/>
                </a:cubicBezTo>
                <a:cubicBezTo>
                  <a:pt x="821480" y="777167"/>
                  <a:pt x="839073" y="776487"/>
                  <a:pt x="855677" y="780177"/>
                </a:cubicBezTo>
                <a:cubicBezTo>
                  <a:pt x="864309" y="782095"/>
                  <a:pt x="872455" y="785770"/>
                  <a:pt x="880844" y="788566"/>
                </a:cubicBezTo>
                <a:cubicBezTo>
                  <a:pt x="961937" y="785770"/>
                  <a:pt x="1043279" y="787107"/>
                  <a:pt x="1124124" y="780177"/>
                </a:cubicBezTo>
                <a:cubicBezTo>
                  <a:pt x="1142579" y="778595"/>
                  <a:pt x="1197345" y="752974"/>
                  <a:pt x="1216403" y="746621"/>
                </a:cubicBezTo>
                <a:cubicBezTo>
                  <a:pt x="1227341" y="742975"/>
                  <a:pt x="1238916" y="741545"/>
                  <a:pt x="1249959" y="738232"/>
                </a:cubicBezTo>
                <a:cubicBezTo>
                  <a:pt x="1266899" y="733150"/>
                  <a:pt x="1283135" y="725743"/>
                  <a:pt x="1300293" y="721454"/>
                </a:cubicBezTo>
                <a:cubicBezTo>
                  <a:pt x="1311478" y="718658"/>
                  <a:pt x="1323054" y="717113"/>
                  <a:pt x="1333849" y="713065"/>
                </a:cubicBezTo>
                <a:cubicBezTo>
                  <a:pt x="1364557" y="701550"/>
                  <a:pt x="1374567" y="690916"/>
                  <a:pt x="1400961" y="671120"/>
                </a:cubicBezTo>
                <a:cubicBezTo>
                  <a:pt x="1417531" y="621409"/>
                  <a:pt x="1397410" y="669267"/>
                  <a:pt x="1442906" y="612397"/>
                </a:cubicBezTo>
                <a:cubicBezTo>
                  <a:pt x="1455503" y="596651"/>
                  <a:pt x="1465277" y="578841"/>
                  <a:pt x="1476462" y="562063"/>
                </a:cubicBezTo>
                <a:cubicBezTo>
                  <a:pt x="1482055" y="553674"/>
                  <a:pt x="1485367" y="543194"/>
                  <a:pt x="1493240" y="536896"/>
                </a:cubicBezTo>
                <a:lnTo>
                  <a:pt x="1535185" y="503340"/>
                </a:lnTo>
                <a:cubicBezTo>
                  <a:pt x="1581383" y="410943"/>
                  <a:pt x="1514854" y="535158"/>
                  <a:pt x="1585519" y="436228"/>
                </a:cubicBezTo>
                <a:cubicBezTo>
                  <a:pt x="1590659" y="429032"/>
                  <a:pt x="1588384" y="417966"/>
                  <a:pt x="1593908" y="411061"/>
                </a:cubicBezTo>
                <a:cubicBezTo>
                  <a:pt x="1600206" y="403188"/>
                  <a:pt x="1611539" y="400981"/>
                  <a:pt x="1619075" y="394283"/>
                </a:cubicBezTo>
                <a:cubicBezTo>
                  <a:pt x="1636809" y="378519"/>
                  <a:pt x="1656247" y="363692"/>
                  <a:pt x="1669409" y="343949"/>
                </a:cubicBezTo>
                <a:lnTo>
                  <a:pt x="1702965" y="293615"/>
                </a:lnTo>
                <a:cubicBezTo>
                  <a:pt x="1708558" y="285226"/>
                  <a:pt x="1715234" y="277466"/>
                  <a:pt x="1719743" y="268448"/>
                </a:cubicBezTo>
                <a:cubicBezTo>
                  <a:pt x="1725336" y="257263"/>
                  <a:pt x="1730316" y="245750"/>
                  <a:pt x="1736521" y="234892"/>
                </a:cubicBezTo>
                <a:cubicBezTo>
                  <a:pt x="1741523" y="226138"/>
                  <a:pt x="1748790" y="218743"/>
                  <a:pt x="1753299" y="209725"/>
                </a:cubicBezTo>
                <a:cubicBezTo>
                  <a:pt x="1757254" y="201816"/>
                  <a:pt x="1757394" y="192288"/>
                  <a:pt x="1761688" y="184558"/>
                </a:cubicBezTo>
                <a:cubicBezTo>
                  <a:pt x="1771481" y="166931"/>
                  <a:pt x="1776114" y="140601"/>
                  <a:pt x="1795244" y="134224"/>
                </a:cubicBezTo>
                <a:cubicBezTo>
                  <a:pt x="1803633" y="131428"/>
                  <a:pt x="1812502" y="129790"/>
                  <a:pt x="1820411" y="125835"/>
                </a:cubicBezTo>
                <a:cubicBezTo>
                  <a:pt x="1829429" y="121326"/>
                  <a:pt x="1835851" y="111710"/>
                  <a:pt x="1845578" y="109057"/>
                </a:cubicBezTo>
                <a:cubicBezTo>
                  <a:pt x="1886511" y="97893"/>
                  <a:pt x="1938147" y="100668"/>
                  <a:pt x="1979801" y="100668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The Beginning (1985)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045732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Completely unprepared for college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Decided to enlist in the Air Force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In-processed (Fresno, CA) (August)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Basic Training (</a:t>
            </a:r>
            <a:r>
              <a:rPr lang="en-US" dirty="0" err="1" smtClean="0">
                <a:solidFill>
                  <a:srgbClr val="000000"/>
                </a:solidFill>
              </a:rPr>
              <a:t>Lackland</a:t>
            </a:r>
            <a:r>
              <a:rPr lang="en-US" dirty="0" smtClean="0">
                <a:solidFill>
                  <a:srgbClr val="000000"/>
                </a:solidFill>
              </a:rPr>
              <a:t> AFB, TX) (August)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Job selection day (choose career based on very old films)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Chose communications, versus programming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Technical Training (Keesler AFB, MI) (October)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Small arms, big trucks, tents, and MREs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communications, not much computing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dBase II, dBase III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66" y="1593102"/>
            <a:ext cx="1709134" cy="1683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Combat Communications Group (1986 – 1989)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Warner Robins AFB, GA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7" y="3429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Teamwork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Performance is rewarded</a:t>
            </a:r>
          </a:p>
        </p:txBody>
      </p:sp>
    </p:spTree>
    <p:extLst>
      <p:ext uri="{BB962C8B-B14F-4D97-AF65-F5344CB8AC3E}">
        <p14:creationId xmlns:p14="http://schemas.microsoft.com/office/powerpoint/2010/main" val="4066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UK-wide architectural purview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Joint projects (Air Force, Army, etc.)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 on AT&amp;T 3B2, C and Pascal on PC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2119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Communications Squadron (1989 - 1993)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RAF Uxbridge, 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Fault isolation within massively complex systems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advantages of having the right boss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4" y="1523999"/>
            <a:ext cx="190500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6" y="2341255"/>
            <a:ext cx="6032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Pascal – TRAMCON project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</a:rPr>
              <a:t>Shredout</a:t>
            </a:r>
            <a:r>
              <a:rPr lang="en-US" dirty="0" smtClean="0">
                <a:solidFill>
                  <a:srgbClr val="000000"/>
                </a:solidFill>
              </a:rPr>
              <a:t> school”, Keesler AFB (Ada, Assembler, etc.)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7 PL/SQL, MS Access 2.0, ETL for WWOLS-R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Communications Systems Center, OL-B (1993 - 1996)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Tinker AFB,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It’s hard to transition from customer to developer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Having been a customer first can be powerful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4" y="1524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1259</Words>
  <Application>Microsoft Office PowerPoint</Application>
  <PresentationFormat>On-screen Show (4:3)</PresentationFormat>
  <Paragraphs>227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1_Default Design</vt:lpstr>
      <vt:lpstr>2_Default Design</vt:lpstr>
      <vt:lpstr>3_Default Design</vt:lpstr>
      <vt:lpstr>4_Default Design</vt:lpstr>
      <vt:lpstr>OSTEMMP</vt:lpstr>
      <vt:lpstr>A Little About OSTEMMP</vt:lpstr>
      <vt:lpstr>Goals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Previous Roles at OU</vt:lpstr>
      <vt:lpstr>Current Role/Responsibilities</vt:lpstr>
      <vt:lpstr>Current Team Lineup</vt:lpstr>
      <vt:lpstr>Work Throughput at a Glance</vt:lpstr>
      <vt:lpstr>OU Student System Core</vt:lpstr>
      <vt:lpstr>Oracle SQL and PL/SQL</vt:lpstr>
      <vt:lpstr>Applying PL/SQL</vt:lpstr>
      <vt:lpstr>Benefits of OU Employment</vt:lpstr>
      <vt:lpstr>Application Materials</vt:lpstr>
      <vt:lpstr>Application Materials</vt:lpstr>
      <vt:lpstr>Interviewing</vt:lpstr>
      <vt:lpstr>Interviewing</vt:lpstr>
      <vt:lpstr>Career Sustaining Recommendations</vt:lpstr>
      <vt:lpstr>Career Sustaining Recommendations</vt:lpstr>
      <vt:lpstr>Career Sustaining Recommendations</vt:lpstr>
      <vt:lpstr>Finally!</vt:lpstr>
      <vt:lpstr>Presentation Evaluations</vt:lpstr>
      <vt:lpstr>Thank you!</vt:lpstr>
    </vt:vector>
  </TitlesOfParts>
  <Company>OU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Wall, Jeffrey S.</dc:creator>
  <cp:lastModifiedBy>Jeff Wall</cp:lastModifiedBy>
  <cp:revision>124</cp:revision>
  <dcterms:created xsi:type="dcterms:W3CDTF">2014-09-15T18:26:06Z</dcterms:created>
  <dcterms:modified xsi:type="dcterms:W3CDTF">2014-10-13T03:36:27Z</dcterms:modified>
</cp:coreProperties>
</file>