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59"/>
  </p:notesMasterIdLst>
  <p:handoutMasterIdLst>
    <p:handoutMasterId r:id="rId60"/>
  </p:handoutMasterIdLst>
  <p:sldIdLst>
    <p:sldId id="256" r:id="rId3"/>
    <p:sldId id="268" r:id="rId4"/>
    <p:sldId id="316" r:id="rId5"/>
    <p:sldId id="320" r:id="rId6"/>
    <p:sldId id="318" r:id="rId7"/>
    <p:sldId id="317" r:id="rId8"/>
    <p:sldId id="272" r:id="rId9"/>
    <p:sldId id="274" r:id="rId10"/>
    <p:sldId id="279" r:id="rId11"/>
    <p:sldId id="258" r:id="rId12"/>
    <p:sldId id="280" r:id="rId13"/>
    <p:sldId id="281" r:id="rId14"/>
    <p:sldId id="282" r:id="rId15"/>
    <p:sldId id="283" r:id="rId16"/>
    <p:sldId id="284" r:id="rId17"/>
    <p:sldId id="285" r:id="rId18"/>
    <p:sldId id="286" r:id="rId19"/>
    <p:sldId id="287" r:id="rId20"/>
    <p:sldId id="288" r:id="rId21"/>
    <p:sldId id="291" r:id="rId22"/>
    <p:sldId id="276" r:id="rId23"/>
    <p:sldId id="278" r:id="rId24"/>
    <p:sldId id="292" r:id="rId25"/>
    <p:sldId id="294" r:id="rId26"/>
    <p:sldId id="277" r:id="rId27"/>
    <p:sldId id="257" r:id="rId28"/>
    <p:sldId id="260" r:id="rId29"/>
    <p:sldId id="261" r:id="rId30"/>
    <p:sldId id="295" r:id="rId31"/>
    <p:sldId id="264" r:id="rId32"/>
    <p:sldId id="265" r:id="rId33"/>
    <p:sldId id="297" r:id="rId34"/>
    <p:sldId id="298" r:id="rId35"/>
    <p:sldId id="299" r:id="rId36"/>
    <p:sldId id="296" r:id="rId37"/>
    <p:sldId id="262" r:id="rId38"/>
    <p:sldId id="263" r:id="rId39"/>
    <p:sldId id="266" r:id="rId40"/>
    <p:sldId id="267" r:id="rId41"/>
    <p:sldId id="301" r:id="rId42"/>
    <p:sldId id="302" r:id="rId43"/>
    <p:sldId id="303" r:id="rId44"/>
    <p:sldId id="305" r:id="rId45"/>
    <p:sldId id="306" r:id="rId46"/>
    <p:sldId id="307" r:id="rId47"/>
    <p:sldId id="308" r:id="rId48"/>
    <p:sldId id="309" r:id="rId49"/>
    <p:sldId id="310" r:id="rId50"/>
    <p:sldId id="311" r:id="rId51"/>
    <p:sldId id="312" r:id="rId52"/>
    <p:sldId id="313" r:id="rId53"/>
    <p:sldId id="271" r:id="rId54"/>
    <p:sldId id="314" r:id="rId55"/>
    <p:sldId id="319" r:id="rId56"/>
    <p:sldId id="315" r:id="rId57"/>
    <p:sldId id="300"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214B3FA6-E7F2-5344-BD00-F85CF46F2F30}">
          <p14:sldIdLst>
            <p14:sldId id="256"/>
            <p14:sldId id="268"/>
            <p14:sldId id="316"/>
            <p14:sldId id="320"/>
            <p14:sldId id="318"/>
            <p14:sldId id="317"/>
            <p14:sldId id="272"/>
            <p14:sldId id="274"/>
            <p14:sldId id="279"/>
            <p14:sldId id="258"/>
            <p14:sldId id="280"/>
            <p14:sldId id="281"/>
            <p14:sldId id="282"/>
            <p14:sldId id="283"/>
            <p14:sldId id="284"/>
            <p14:sldId id="285"/>
            <p14:sldId id="286"/>
            <p14:sldId id="287"/>
            <p14:sldId id="288"/>
            <p14:sldId id="291"/>
            <p14:sldId id="276"/>
            <p14:sldId id="278"/>
            <p14:sldId id="292"/>
            <p14:sldId id="294"/>
            <p14:sldId id="277"/>
            <p14:sldId id="257"/>
            <p14:sldId id="260"/>
            <p14:sldId id="261"/>
            <p14:sldId id="295"/>
            <p14:sldId id="264"/>
            <p14:sldId id="265"/>
            <p14:sldId id="297"/>
            <p14:sldId id="298"/>
            <p14:sldId id="299"/>
            <p14:sldId id="296"/>
            <p14:sldId id="262"/>
            <p14:sldId id="263"/>
            <p14:sldId id="266"/>
            <p14:sldId id="267"/>
            <p14:sldId id="301"/>
            <p14:sldId id="302"/>
            <p14:sldId id="303"/>
            <p14:sldId id="305"/>
            <p14:sldId id="306"/>
            <p14:sldId id="307"/>
            <p14:sldId id="308"/>
            <p14:sldId id="309"/>
            <p14:sldId id="310"/>
            <p14:sldId id="311"/>
            <p14:sldId id="312"/>
            <p14:sldId id="313"/>
            <p14:sldId id="271"/>
            <p14:sldId id="314"/>
            <p14:sldId id="319"/>
            <p14:sldId id="315"/>
            <p14:sldId id="30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outline" clrMode="bw"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9754" autoAdjust="0"/>
  </p:normalViewPr>
  <p:slideViewPr>
    <p:cSldViewPr snapToGrid="0" snapToObjects="1">
      <p:cViewPr>
        <p:scale>
          <a:sx n="150" d="100"/>
          <a:sy n="150" d="100"/>
        </p:scale>
        <p:origin x="-4112"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2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notesMaster" Target="notesMasters/notes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048398-EEB5-864D-BF4F-E4214F6871BD}" type="datetime1">
              <a:rPr lang="en-US" smtClean="0"/>
              <a:t>3/14/12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FEF91F-FAAD-6648-917A-D6660D08307F}" type="slidenum">
              <a:rPr lang="en-US" smtClean="0"/>
              <a:t>‹#›</a:t>
            </a:fld>
            <a:endParaRPr lang="en-US"/>
          </a:p>
        </p:txBody>
      </p:sp>
    </p:spTree>
    <p:extLst>
      <p:ext uri="{BB962C8B-B14F-4D97-AF65-F5344CB8AC3E}">
        <p14:creationId xmlns:p14="http://schemas.microsoft.com/office/powerpoint/2010/main" val="1838129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60F72F-8839-1748-80DA-F2C99409F770}" type="datetime1">
              <a:rPr lang="en-US" smtClean="0"/>
              <a:t>3/14/12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755E00-5849-1646-9493-ABD80E46E961}" type="slidenum">
              <a:rPr lang="en-US" smtClean="0"/>
              <a:t>‹#›</a:t>
            </a:fld>
            <a:endParaRPr lang="en-US"/>
          </a:p>
        </p:txBody>
      </p:sp>
    </p:spTree>
    <p:extLst>
      <p:ext uri="{BB962C8B-B14F-4D97-AF65-F5344CB8AC3E}">
        <p14:creationId xmlns:p14="http://schemas.microsoft.com/office/powerpoint/2010/main" val="8172893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55E00-5849-1646-9493-ABD80E46E961}" type="slidenum">
              <a:rPr lang="en-US" smtClean="0"/>
              <a:t>1</a:t>
            </a:fld>
            <a:endParaRPr lang="en-US"/>
          </a:p>
        </p:txBody>
      </p:sp>
    </p:spTree>
    <p:extLst>
      <p:ext uri="{BB962C8B-B14F-4D97-AF65-F5344CB8AC3E}">
        <p14:creationId xmlns:p14="http://schemas.microsoft.com/office/powerpoint/2010/main" val="588984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Backhoe prevention</a:t>
            </a:r>
          </a:p>
          <a:p>
            <a:r>
              <a:rPr lang="en-US" dirty="0" smtClean="0"/>
              <a:t>Hunting</a:t>
            </a:r>
            <a:r>
              <a:rPr lang="en-US" baseline="0" dirty="0" smtClean="0"/>
              <a:t> the Gray Water line story</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11</a:t>
            </a:fld>
            <a:endParaRPr lang="en-US"/>
          </a:p>
        </p:txBody>
      </p:sp>
    </p:spTree>
    <p:extLst>
      <p:ext uri="{BB962C8B-B14F-4D97-AF65-F5344CB8AC3E}">
        <p14:creationId xmlns:p14="http://schemas.microsoft.com/office/powerpoint/2010/main" val="1278453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Learning how to read plans.</a:t>
            </a:r>
          </a:p>
          <a:p>
            <a:endParaRPr lang="en-US" dirty="0" smtClean="0"/>
          </a:p>
          <a:p>
            <a:r>
              <a:rPr lang="en-US" dirty="0" smtClean="0"/>
              <a:t>Now</a:t>
            </a:r>
            <a:r>
              <a:rPr lang="en-US" baseline="0" dirty="0" smtClean="0"/>
              <a:t> that I think about it, my eyesight started going bad in about 2003, so I’ll blame my age-related Presbyopia on reading building plans.</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12</a:t>
            </a:fld>
            <a:endParaRPr lang="en-US"/>
          </a:p>
        </p:txBody>
      </p:sp>
    </p:spTree>
    <p:extLst>
      <p:ext uri="{BB962C8B-B14F-4D97-AF65-F5344CB8AC3E}">
        <p14:creationId xmlns:p14="http://schemas.microsoft.com/office/powerpoint/2010/main" val="1743071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Google Earth, photos, and plans are a great way to “see” the duct banks by visualizing off the bare earth pictures.</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13</a:t>
            </a:fld>
            <a:endParaRPr lang="en-US"/>
          </a:p>
        </p:txBody>
      </p:sp>
    </p:spTree>
    <p:extLst>
      <p:ext uri="{BB962C8B-B14F-4D97-AF65-F5344CB8AC3E}">
        <p14:creationId xmlns:p14="http://schemas.microsoft.com/office/powerpoint/2010/main" val="2914626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an opinion of raised floors.</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14</a:t>
            </a:fld>
            <a:endParaRPr lang="en-US"/>
          </a:p>
        </p:txBody>
      </p:sp>
    </p:spTree>
    <p:extLst>
      <p:ext uri="{BB962C8B-B14F-4D97-AF65-F5344CB8AC3E}">
        <p14:creationId xmlns:p14="http://schemas.microsoft.com/office/powerpoint/2010/main" val="2131132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Multimode</a:t>
            </a:r>
            <a:r>
              <a:rPr lang="en-US" baseline="0" dirty="0" smtClean="0"/>
              <a:t> Fiber terminations</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15</a:t>
            </a:fld>
            <a:endParaRPr lang="en-US"/>
          </a:p>
        </p:txBody>
      </p:sp>
    </p:spTree>
    <p:extLst>
      <p:ext uri="{BB962C8B-B14F-4D97-AF65-F5344CB8AC3E}">
        <p14:creationId xmlns:p14="http://schemas.microsoft.com/office/powerpoint/2010/main" val="782813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Slack loops of speed bundle</a:t>
            </a:r>
            <a:r>
              <a:rPr lang="en-US" baseline="0" dirty="0" smtClean="0"/>
              <a:t> with fiber separated before getting to termination panels.</a:t>
            </a:r>
          </a:p>
          <a:p>
            <a:endParaRPr lang="en-US" dirty="0" smtClean="0"/>
          </a:p>
          <a:p>
            <a:r>
              <a:rPr lang="en-US" dirty="0" smtClean="0"/>
              <a:t>Subplot: learning how to work with contractors who do not get along</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16</a:t>
            </a:fld>
            <a:endParaRPr lang="en-US"/>
          </a:p>
        </p:txBody>
      </p:sp>
    </p:spTree>
    <p:extLst>
      <p:ext uri="{BB962C8B-B14F-4D97-AF65-F5344CB8AC3E}">
        <p14:creationId xmlns:p14="http://schemas.microsoft.com/office/powerpoint/2010/main" val="3192467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 inch cable tray. This was at completion. Imagine what it looks like now.</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17</a:t>
            </a:fld>
            <a:endParaRPr lang="en-US"/>
          </a:p>
        </p:txBody>
      </p:sp>
    </p:spTree>
    <p:extLst>
      <p:ext uri="{BB962C8B-B14F-4D97-AF65-F5344CB8AC3E}">
        <p14:creationId xmlns:p14="http://schemas.microsoft.com/office/powerpoint/2010/main" val="1840207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did receive as-</a:t>
            </a:r>
            <a:r>
              <a:rPr lang="en-US" baseline="0" dirty="0" err="1" smtClean="0"/>
              <a:t>builts</a:t>
            </a:r>
            <a:r>
              <a:rPr lang="en-US" baseline="0" dirty="0" smtClean="0"/>
              <a:t> from our infrastructure installation contractor overlaid on the building plans. About 99% accurate.</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18</a:t>
            </a:fld>
            <a:endParaRPr lang="en-US"/>
          </a:p>
        </p:txBody>
      </p:sp>
    </p:spTree>
    <p:extLst>
      <p:ext uri="{BB962C8B-B14F-4D97-AF65-F5344CB8AC3E}">
        <p14:creationId xmlns:p14="http://schemas.microsoft.com/office/powerpoint/2010/main" val="135981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Space Wars</a:t>
            </a:r>
          </a:p>
          <a:p>
            <a:r>
              <a:rPr lang="en-US" dirty="0" smtClean="0"/>
              <a:t>We did use FM-200</a:t>
            </a:r>
            <a:r>
              <a:rPr lang="en-US" baseline="0" dirty="0" smtClean="0"/>
              <a:t> (</a:t>
            </a:r>
            <a:r>
              <a:rPr lang="en-US" baseline="0" dirty="0" err="1" smtClean="0"/>
              <a:t>Dupont</a:t>
            </a:r>
            <a:r>
              <a:rPr lang="en-US" baseline="0" dirty="0" smtClean="0"/>
              <a:t> trade name) </a:t>
            </a:r>
            <a:r>
              <a:rPr lang="en-US" sz="1200" b="1" kern="1200" dirty="0" smtClean="0">
                <a:solidFill>
                  <a:schemeClr val="tx1"/>
                </a:solidFill>
                <a:latin typeface="+mn-lt"/>
                <a:ea typeface="+mn-ea"/>
                <a:cs typeface="+mn-cs"/>
              </a:rPr>
              <a:t>1,1,1,2,3,3,3-Heptafluoropropane</a:t>
            </a:r>
            <a:r>
              <a:rPr lang="en-US" sz="1200" b="0" kern="1200" dirty="0" smtClean="0">
                <a:solidFill>
                  <a:schemeClr val="tx1"/>
                </a:solidFill>
                <a:latin typeface="+mn-lt"/>
                <a:ea typeface="+mn-ea"/>
                <a:cs typeface="+mn-cs"/>
              </a:rPr>
              <a:t>, also called </a:t>
            </a:r>
            <a:r>
              <a:rPr lang="en-US" sz="1200" b="1" kern="1200" dirty="0" err="1" smtClean="0">
                <a:solidFill>
                  <a:schemeClr val="tx1"/>
                </a:solidFill>
                <a:latin typeface="+mn-lt"/>
                <a:ea typeface="+mn-ea"/>
                <a:cs typeface="+mn-cs"/>
              </a:rPr>
              <a:t>heptafluoropropane</a:t>
            </a:r>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HFC-227</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HFC-227ea</a:t>
            </a:r>
          </a:p>
          <a:p>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Note</a:t>
            </a:r>
            <a:r>
              <a:rPr lang="en-US" sz="1200" b="0" kern="1200" baseline="0" dirty="0" smtClean="0">
                <a:solidFill>
                  <a:schemeClr val="tx1"/>
                </a:solidFill>
                <a:latin typeface="+mn-lt"/>
                <a:ea typeface="+mn-ea"/>
                <a:cs typeface="+mn-cs"/>
              </a:rPr>
              <a:t> how the </a:t>
            </a:r>
            <a:r>
              <a:rPr lang="en-US" sz="1200" b="0" kern="1200" baseline="0" dirty="0" err="1" smtClean="0">
                <a:solidFill>
                  <a:schemeClr val="tx1"/>
                </a:solidFill>
                <a:latin typeface="+mn-lt"/>
                <a:ea typeface="+mn-ea"/>
                <a:cs typeface="+mn-cs"/>
              </a:rPr>
              <a:t>underfloor</a:t>
            </a:r>
            <a:r>
              <a:rPr lang="en-US" sz="1200" b="0" kern="1200" baseline="0" dirty="0" smtClean="0">
                <a:solidFill>
                  <a:schemeClr val="tx1"/>
                </a:solidFill>
                <a:latin typeface="+mn-lt"/>
                <a:ea typeface="+mn-ea"/>
                <a:cs typeface="+mn-cs"/>
              </a:rPr>
              <a:t> cable trays are laid out and the locations of the Air Handlers. Guess how the occupants aligned their racks…</a:t>
            </a:r>
            <a:endParaRPr lang="en-US" b="0" dirty="0"/>
          </a:p>
        </p:txBody>
      </p:sp>
      <p:sp>
        <p:nvSpPr>
          <p:cNvPr id="4" name="Slide Number Placeholder 3"/>
          <p:cNvSpPr>
            <a:spLocks noGrp="1"/>
          </p:cNvSpPr>
          <p:nvPr>
            <p:ph type="sldNum" sz="quarter" idx="10"/>
          </p:nvPr>
        </p:nvSpPr>
        <p:spPr/>
        <p:txBody>
          <a:bodyPr/>
          <a:lstStyle/>
          <a:p>
            <a:fld id="{58755E00-5849-1646-9493-ABD80E46E961}" type="slidenum">
              <a:rPr lang="en-US" smtClean="0"/>
              <a:t>19</a:t>
            </a:fld>
            <a:endParaRPr lang="en-US"/>
          </a:p>
        </p:txBody>
      </p:sp>
    </p:spTree>
    <p:extLst>
      <p:ext uri="{BB962C8B-B14F-4D97-AF65-F5344CB8AC3E}">
        <p14:creationId xmlns:p14="http://schemas.microsoft.com/office/powerpoint/2010/main" val="2122755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NWC Ice Storm photo taken by WDTB</a:t>
            </a:r>
            <a:r>
              <a:rPr lang="en-US" baseline="0" dirty="0" smtClean="0"/>
              <a:t> staffer Jim </a:t>
            </a:r>
            <a:r>
              <a:rPr lang="en-US" baseline="0" dirty="0" err="1" smtClean="0"/>
              <a:t>LaDue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20</a:t>
            </a:fld>
            <a:endParaRPr lang="en-US"/>
          </a:p>
        </p:txBody>
      </p:sp>
    </p:spTree>
    <p:extLst>
      <p:ext uri="{BB962C8B-B14F-4D97-AF65-F5344CB8AC3E}">
        <p14:creationId xmlns:p14="http://schemas.microsoft.com/office/powerpoint/2010/main" val="2302640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Warner was Twain’s collaborator on “The Gilded Age”</a:t>
            </a:r>
          </a:p>
          <a:p>
            <a:endParaRPr lang="en-US" dirty="0" smtClean="0"/>
          </a:p>
          <a:p>
            <a:r>
              <a:rPr lang="en-US" dirty="0" smtClean="0"/>
              <a:t>You have to imagine Steven Wright saying this with his dead-pan delivery.</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2</a:t>
            </a:fld>
            <a:endParaRPr lang="en-US"/>
          </a:p>
        </p:txBody>
      </p:sp>
    </p:spTree>
    <p:extLst>
      <p:ext uri="{BB962C8B-B14F-4D97-AF65-F5344CB8AC3E}">
        <p14:creationId xmlns:p14="http://schemas.microsoft.com/office/powerpoint/2010/main" val="3340080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were the requirements</a:t>
            </a:r>
            <a:r>
              <a:rPr lang="en-US" baseline="0" dirty="0" smtClean="0"/>
              <a:t> given to us</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21</a:t>
            </a:fld>
            <a:endParaRPr lang="en-US"/>
          </a:p>
        </p:txBody>
      </p:sp>
    </p:spTree>
    <p:extLst>
      <p:ext uri="{BB962C8B-B14F-4D97-AF65-F5344CB8AC3E}">
        <p14:creationId xmlns:p14="http://schemas.microsoft.com/office/powerpoint/2010/main" val="818259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NOAA CIO – Carl </a:t>
            </a:r>
            <a:r>
              <a:rPr lang="en-US" dirty="0" err="1" smtClean="0"/>
              <a:t>Staton</a:t>
            </a:r>
            <a:r>
              <a:rPr lang="en-US" dirty="0" smtClean="0"/>
              <a:t>, OU CIO – Dennis </a:t>
            </a:r>
            <a:r>
              <a:rPr lang="en-US" dirty="0" err="1" smtClean="0"/>
              <a:t>Aebersold</a:t>
            </a:r>
            <a:endParaRPr lang="en-US" dirty="0" smtClean="0"/>
          </a:p>
          <a:p>
            <a:r>
              <a:rPr lang="en-US" dirty="0" smtClean="0"/>
              <a:t>Same mandate being realized,</a:t>
            </a:r>
            <a:r>
              <a:rPr lang="en-US" baseline="0" dirty="0" smtClean="0"/>
              <a:t> minus the University Element, at the under-construction NOAA Pacific Region Center on Oahu. Turns out that our job was easier.</a:t>
            </a:r>
          </a:p>
          <a:p>
            <a:r>
              <a:rPr lang="en-US" baseline="0" dirty="0" smtClean="0"/>
              <a:t>Hawaii Story here?</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22</a:t>
            </a:fld>
            <a:endParaRPr lang="en-US"/>
          </a:p>
        </p:txBody>
      </p:sp>
    </p:spTree>
    <p:extLst>
      <p:ext uri="{BB962C8B-B14F-4D97-AF65-F5344CB8AC3E}">
        <p14:creationId xmlns:p14="http://schemas.microsoft.com/office/powerpoint/2010/main" val="3422556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nuts and bolts of the challenges?</a:t>
            </a:r>
          </a:p>
          <a:p>
            <a:endParaRPr lang="en-US" dirty="0" smtClean="0"/>
          </a:p>
          <a:p>
            <a:r>
              <a:rPr lang="en-US" dirty="0" smtClean="0"/>
              <a:t>Three Operational Units-</a:t>
            </a:r>
          </a:p>
          <a:p>
            <a:r>
              <a:rPr lang="en-US" dirty="0" smtClean="0"/>
              <a:t>Storm Prediction Center – NOAA/NCEP</a:t>
            </a:r>
          </a:p>
          <a:p>
            <a:r>
              <a:rPr lang="en-US" dirty="0" smtClean="0"/>
              <a:t>Norman</a:t>
            </a:r>
            <a:r>
              <a:rPr lang="en-US" baseline="0" dirty="0" smtClean="0"/>
              <a:t> Forecast Office – NOAA/NWS/SRH</a:t>
            </a:r>
          </a:p>
          <a:p>
            <a:r>
              <a:rPr lang="en-US" baseline="0" dirty="0" smtClean="0"/>
              <a:t>Oklahoma </a:t>
            </a:r>
            <a:r>
              <a:rPr lang="en-US" baseline="0" dirty="0" err="1" smtClean="0"/>
              <a:t>Mesonet</a:t>
            </a:r>
            <a:r>
              <a:rPr lang="en-US" baseline="0" dirty="0" smtClean="0"/>
              <a:t> – Oklahoma Climate Survey</a:t>
            </a:r>
          </a:p>
          <a:p>
            <a:r>
              <a:rPr lang="en-US" baseline="0" dirty="0" smtClean="0"/>
              <a:t>Educational units – WDTB (mission)  </a:t>
            </a:r>
            <a:r>
              <a:rPr lang="en-US" baseline="0" dirty="0" err="1" smtClean="0"/>
              <a:t>SoM</a:t>
            </a:r>
            <a:r>
              <a:rPr lang="en-US" baseline="0" dirty="0" smtClean="0"/>
              <a:t> (Teaching)</a:t>
            </a:r>
          </a:p>
          <a:p>
            <a:r>
              <a:rPr lang="en-US" baseline="0" dirty="0" smtClean="0"/>
              <a:t>Research (NSSL, ARRC, CAPS, CIMMS)</a:t>
            </a:r>
          </a:p>
          <a:p>
            <a:endParaRPr lang="en-US" baseline="0" dirty="0" smtClean="0"/>
          </a:p>
          <a:p>
            <a:r>
              <a:rPr lang="en-US" baseline="0" dirty="0" smtClean="0"/>
              <a:t>Do password joke after “Security”. Note that NOAA now has 12 character requirements, 4 of 4, every 60 days, no “similarities” in passwords for 2 years.</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23</a:t>
            </a:fld>
            <a:endParaRPr lang="en-US"/>
          </a:p>
        </p:txBody>
      </p:sp>
    </p:spTree>
    <p:extLst>
      <p:ext uri="{BB962C8B-B14F-4D97-AF65-F5344CB8AC3E}">
        <p14:creationId xmlns:p14="http://schemas.microsoft.com/office/powerpoint/2010/main" val="640339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University</a:t>
            </a:r>
            <a:r>
              <a:rPr lang="en-US" baseline="0" dirty="0" smtClean="0"/>
              <a:t> Partners – more or less loosely affiliated around weather/climate and the University</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8755E00-5849-1646-9493-ABD80E46E961}" type="slidenum">
              <a:rPr lang="en-US" smtClean="0"/>
              <a:t>24</a:t>
            </a:fld>
            <a:endParaRPr lang="en-US"/>
          </a:p>
        </p:txBody>
      </p:sp>
    </p:spTree>
    <p:extLst>
      <p:ext uri="{BB962C8B-B14F-4D97-AF65-F5344CB8AC3E}">
        <p14:creationId xmlns:p14="http://schemas.microsoft.com/office/powerpoint/2010/main" val="1971304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NOAA Partners -</a:t>
            </a:r>
          </a:p>
          <a:p>
            <a:r>
              <a:rPr lang="en-US" dirty="0" smtClean="0"/>
              <a:t>One NOAA Research unit - NSSL.</a:t>
            </a:r>
          </a:p>
          <a:p>
            <a:r>
              <a:rPr lang="en-US" dirty="0" smtClean="0"/>
              <a:t>4 NWS units, BUT from 3 different NWS organizations with 4 unique missions.</a:t>
            </a:r>
          </a:p>
          <a:p>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25</a:t>
            </a:fld>
            <a:endParaRPr lang="en-US"/>
          </a:p>
        </p:txBody>
      </p:sp>
    </p:spTree>
    <p:extLst>
      <p:ext uri="{BB962C8B-B14F-4D97-AF65-F5344CB8AC3E}">
        <p14:creationId xmlns:p14="http://schemas.microsoft.com/office/powerpoint/2010/main" val="657053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mixed</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26</a:t>
            </a:fld>
            <a:endParaRPr lang="en-US"/>
          </a:p>
        </p:txBody>
      </p:sp>
    </p:spTree>
    <p:extLst>
      <p:ext uri="{BB962C8B-B14F-4D97-AF65-F5344CB8AC3E}">
        <p14:creationId xmlns:p14="http://schemas.microsoft.com/office/powerpoint/2010/main" val="2771612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Architecturally and</a:t>
            </a:r>
            <a:r>
              <a:rPr lang="en-US" baseline="0" dirty="0" smtClean="0"/>
              <a:t> design-wise the</a:t>
            </a:r>
            <a:r>
              <a:rPr lang="en-US" dirty="0" smtClean="0"/>
              <a:t> building itself and its infrastructure</a:t>
            </a:r>
            <a:r>
              <a:rPr lang="en-US" baseline="0" dirty="0" smtClean="0"/>
              <a:t> </a:t>
            </a:r>
            <a:r>
              <a:rPr lang="en-US" dirty="0" smtClean="0"/>
              <a:t>is cool and much of my life for the entire first 7 years of this Century was consumed by it, but the real story is The People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27</a:t>
            </a:fld>
            <a:endParaRPr lang="en-US"/>
          </a:p>
        </p:txBody>
      </p:sp>
    </p:spTree>
    <p:extLst>
      <p:ext uri="{BB962C8B-B14F-4D97-AF65-F5344CB8AC3E}">
        <p14:creationId xmlns:p14="http://schemas.microsoft.com/office/powerpoint/2010/main" val="186461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just who are </a:t>
            </a:r>
            <a:r>
              <a:rPr lang="en-US" dirty="0" err="1" smtClean="0"/>
              <a:t>thesepeople</a:t>
            </a:r>
            <a:r>
              <a:rPr lang="en-US" dirty="0" smtClean="0"/>
              <a:t> and what is it that they do?</a:t>
            </a:r>
          </a:p>
          <a:p>
            <a:endParaRPr lang="en-US" dirty="0" smtClean="0"/>
          </a:p>
          <a:p>
            <a:r>
              <a:rPr lang="en-US" dirty="0" smtClean="0"/>
              <a:t>Formal statement from the NWC website</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28</a:t>
            </a:fld>
            <a:endParaRPr lang="en-US"/>
          </a:p>
        </p:txBody>
      </p:sp>
    </p:spTree>
    <p:extLst>
      <p:ext uri="{BB962C8B-B14F-4D97-AF65-F5344CB8AC3E}">
        <p14:creationId xmlns:p14="http://schemas.microsoft.com/office/powerpoint/2010/main" val="3079048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people in the building</a:t>
            </a:r>
            <a:endParaRPr lang="en-US" dirty="0"/>
          </a:p>
          <a:p>
            <a:endParaRPr lang="en-US" dirty="0"/>
          </a:p>
          <a:p>
            <a:r>
              <a:rPr lang="en-US" dirty="0" smtClean="0"/>
              <a:t>The</a:t>
            </a:r>
            <a:r>
              <a:rPr lang="en-US" baseline="0" dirty="0" smtClean="0"/>
              <a:t> environment of this building would not be the same without the students.</a:t>
            </a:r>
          </a:p>
          <a:p>
            <a:endParaRPr lang="en-US" baseline="0" dirty="0" smtClean="0"/>
          </a:p>
          <a:p>
            <a:r>
              <a:rPr lang="en-US" baseline="0" dirty="0" smtClean="0"/>
              <a:t>Furniture Story.</a:t>
            </a:r>
          </a:p>
          <a:p>
            <a:r>
              <a:rPr lang="en-US" baseline="0" dirty="0" smtClean="0"/>
              <a:t>Student lounge – cleanliness, OWL, practice corner, labs</a:t>
            </a:r>
          </a:p>
          <a:p>
            <a:endParaRPr lang="en-US" dirty="0" smtClean="0"/>
          </a:p>
        </p:txBody>
      </p:sp>
      <p:sp>
        <p:nvSpPr>
          <p:cNvPr id="4" name="Slide Number Placeholder 3"/>
          <p:cNvSpPr>
            <a:spLocks noGrp="1"/>
          </p:cNvSpPr>
          <p:nvPr>
            <p:ph type="sldNum" sz="quarter" idx="10"/>
          </p:nvPr>
        </p:nvSpPr>
        <p:spPr/>
        <p:txBody>
          <a:bodyPr/>
          <a:lstStyle/>
          <a:p>
            <a:fld id="{58755E00-5849-1646-9493-ABD80E46E961}" type="slidenum">
              <a:rPr lang="en-US" smtClean="0"/>
              <a:t>29</a:t>
            </a:fld>
            <a:endParaRPr lang="en-US"/>
          </a:p>
        </p:txBody>
      </p:sp>
    </p:spTree>
    <p:extLst>
      <p:ext uri="{BB962C8B-B14F-4D97-AF65-F5344CB8AC3E}">
        <p14:creationId xmlns:p14="http://schemas.microsoft.com/office/powerpoint/2010/main" val="3079048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of the building organizations which also host Post-Doctoral research staff</a:t>
            </a:r>
            <a:r>
              <a:rPr lang="en-US" baseline="0" dirty="0" smtClean="0"/>
              <a:t> – which is the jumping off point for many to academia or hard research. A few end up with Private Industry via this path.</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30</a:t>
            </a:fld>
            <a:endParaRPr lang="en-US"/>
          </a:p>
        </p:txBody>
      </p:sp>
    </p:spTree>
    <p:extLst>
      <p:ext uri="{BB962C8B-B14F-4D97-AF65-F5344CB8AC3E}">
        <p14:creationId xmlns:p14="http://schemas.microsoft.com/office/powerpoint/2010/main" val="142465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3</a:t>
            </a:fld>
            <a:endParaRPr lang="en-US"/>
          </a:p>
        </p:txBody>
      </p:sp>
    </p:spTree>
    <p:extLst>
      <p:ext uri="{BB962C8B-B14F-4D97-AF65-F5344CB8AC3E}">
        <p14:creationId xmlns:p14="http://schemas.microsoft.com/office/powerpoint/2010/main" val="3340080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WHY this building was built.</a:t>
            </a:r>
          </a:p>
          <a:p>
            <a:r>
              <a:rPr lang="en-US" dirty="0" smtClean="0"/>
              <a:t>SPC</a:t>
            </a:r>
            <a:r>
              <a:rPr lang="en-US" baseline="0" dirty="0" smtClean="0"/>
              <a:t> Forecaster, WFO MIC, University Researcher, Visiting Scientist, CIMMS Meteorologist</a:t>
            </a:r>
          </a:p>
          <a:p>
            <a:endParaRPr lang="en-US" baseline="0" dirty="0" smtClean="0"/>
          </a:p>
          <a:p>
            <a:r>
              <a:rPr lang="en-US" baseline="0" dirty="0" smtClean="0"/>
              <a:t>HWT – Glass garage door to divide, almost never used.</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31</a:t>
            </a:fld>
            <a:endParaRPr lang="en-US"/>
          </a:p>
        </p:txBody>
      </p:sp>
    </p:spTree>
    <p:extLst>
      <p:ext uri="{BB962C8B-B14F-4D97-AF65-F5344CB8AC3E}">
        <p14:creationId xmlns:p14="http://schemas.microsoft.com/office/powerpoint/2010/main" val="1423281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University Professors/Scientists both far and near.</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32</a:t>
            </a:fld>
            <a:endParaRPr lang="en-US"/>
          </a:p>
        </p:txBody>
      </p:sp>
    </p:spTree>
    <p:extLst>
      <p:ext uri="{BB962C8B-B14F-4D97-AF65-F5344CB8AC3E}">
        <p14:creationId xmlns:p14="http://schemas.microsoft.com/office/powerpoint/2010/main" val="1423281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‘small’ side of the HWT. Just another light day in the HWT.</a:t>
            </a:r>
          </a:p>
          <a:p>
            <a:endParaRPr lang="en-US" dirty="0" smtClean="0"/>
          </a:p>
          <a:p>
            <a:r>
              <a:rPr lang="en-US" dirty="0" smtClean="0"/>
              <a:t>“Only” two projects running simultaneously this year…  (VORTEX)</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33</a:t>
            </a:fld>
            <a:endParaRPr lang="en-US"/>
          </a:p>
        </p:txBody>
      </p:sp>
    </p:spTree>
    <p:extLst>
      <p:ext uri="{BB962C8B-B14F-4D97-AF65-F5344CB8AC3E}">
        <p14:creationId xmlns:p14="http://schemas.microsoft.com/office/powerpoint/2010/main" val="1423281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34</a:t>
            </a:fld>
            <a:endParaRPr lang="en-US"/>
          </a:p>
        </p:txBody>
      </p:sp>
    </p:spTree>
    <p:extLst>
      <p:ext uri="{BB962C8B-B14F-4D97-AF65-F5344CB8AC3E}">
        <p14:creationId xmlns:p14="http://schemas.microsoft.com/office/powerpoint/2010/main" val="1423281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infrastructure</a:t>
            </a:r>
          </a:p>
          <a:p>
            <a:endParaRPr lang="en-US" dirty="0" smtClean="0"/>
          </a:p>
          <a:p>
            <a:r>
              <a:rPr lang="en-US" dirty="0" smtClean="0"/>
              <a:t>The</a:t>
            </a:r>
            <a:r>
              <a:rPr lang="en-US" baseline="0" dirty="0" smtClean="0"/>
              <a:t> Federal aspect of the external networks will change dramatically as the Trusted Internet Connection initiative is completed.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35</a:t>
            </a:fld>
            <a:endParaRPr lang="en-US"/>
          </a:p>
        </p:txBody>
      </p:sp>
    </p:spTree>
    <p:extLst>
      <p:ext uri="{BB962C8B-B14F-4D97-AF65-F5344CB8AC3E}">
        <p14:creationId xmlns:p14="http://schemas.microsoft.com/office/powerpoint/2010/main" val="2627013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Post-911 Federal Networking requirements</a:t>
            </a:r>
            <a:r>
              <a:rPr lang="en-US" baseline="0" dirty="0" smtClean="0"/>
              <a:t> are becoming less “exceptional” and more “uniform”. In the area of Firewalls and Security, sooner rather than later, these networks will begin to diverge.</a:t>
            </a:r>
          </a:p>
          <a:p>
            <a:endParaRPr lang="en-US" baseline="0" dirty="0" smtClean="0"/>
          </a:p>
          <a:p>
            <a:r>
              <a:rPr lang="en-US" baseline="0" dirty="0" smtClean="0"/>
              <a:t>TIC point for the Norman NOAA folks will either be in Boulder or Fort Worth, requiring high cost circuits to backhaul data to a TIC.</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37</a:t>
            </a:fld>
            <a:endParaRPr lang="en-US"/>
          </a:p>
        </p:txBody>
      </p:sp>
    </p:spTree>
    <p:extLst>
      <p:ext uri="{BB962C8B-B14F-4D97-AF65-F5344CB8AC3E}">
        <p14:creationId xmlns:p14="http://schemas.microsoft.com/office/powerpoint/2010/main" val="1920669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52</a:t>
            </a:fld>
            <a:endParaRPr lang="en-US"/>
          </a:p>
        </p:txBody>
      </p:sp>
    </p:spTree>
    <p:extLst>
      <p:ext uri="{BB962C8B-B14F-4D97-AF65-F5344CB8AC3E}">
        <p14:creationId xmlns:p14="http://schemas.microsoft.com/office/powerpoint/2010/main" val="155847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Thanks to Dr. Kevin </a:t>
            </a:r>
            <a:r>
              <a:rPr lang="en-US" dirty="0" err="1" smtClean="0"/>
              <a:t>Kloesel</a:t>
            </a:r>
            <a:r>
              <a:rPr lang="en-US" dirty="0" smtClean="0"/>
              <a:t>, Associate Dean of the College of Atmospheric</a:t>
            </a:r>
            <a:r>
              <a:rPr lang="en-US" baseline="0" dirty="0" smtClean="0"/>
              <a:t> and Geographic Sciences for referring the organizing committee to me when he was approached by them, and my thanks to the Committee for the kind invitation. We do regular tours at the NWC , but if you are in Norman on your own, don’t hesitate to contact me – I’ll give you the cook’s tour of the facility.</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56</a:t>
            </a:fld>
            <a:endParaRPr lang="en-US"/>
          </a:p>
        </p:txBody>
      </p:sp>
    </p:spTree>
    <p:extLst>
      <p:ext uri="{BB962C8B-B14F-4D97-AF65-F5344CB8AC3E}">
        <p14:creationId xmlns:p14="http://schemas.microsoft.com/office/powerpoint/2010/main" val="15584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Warner was Twain’s collaborator on “The Gilded Age”</a:t>
            </a:r>
          </a:p>
          <a:p>
            <a:endParaRPr lang="en-US" dirty="0" smtClean="0"/>
          </a:p>
          <a:p>
            <a:r>
              <a:rPr lang="en-US" dirty="0" smtClean="0"/>
              <a:t>You have to imagine Steven Wright saying this with his dead-pan delivery.</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4</a:t>
            </a:fld>
            <a:endParaRPr lang="en-US"/>
          </a:p>
        </p:txBody>
      </p:sp>
    </p:spTree>
    <p:extLst>
      <p:ext uri="{BB962C8B-B14F-4D97-AF65-F5344CB8AC3E}">
        <p14:creationId xmlns:p14="http://schemas.microsoft.com/office/powerpoint/2010/main" val="3340080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Warner was Twain’s collaborator on “The Gilded Age”</a:t>
            </a:r>
          </a:p>
          <a:p>
            <a:endParaRPr lang="en-US" dirty="0" smtClean="0"/>
          </a:p>
          <a:p>
            <a:r>
              <a:rPr lang="en-US" dirty="0" smtClean="0"/>
              <a:t>You have to imagine Steven Wright saying this with his dead-pan delivery.</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5</a:t>
            </a:fld>
            <a:endParaRPr lang="en-US"/>
          </a:p>
        </p:txBody>
      </p:sp>
    </p:spTree>
    <p:extLst>
      <p:ext uri="{BB962C8B-B14F-4D97-AF65-F5344CB8AC3E}">
        <p14:creationId xmlns:p14="http://schemas.microsoft.com/office/powerpoint/2010/main" val="3340080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Warner was Twain’s collaborator on “The Gilded Age”</a:t>
            </a:r>
          </a:p>
          <a:p>
            <a:endParaRPr lang="en-US" dirty="0" smtClean="0"/>
          </a:p>
          <a:p>
            <a:r>
              <a:rPr lang="en-US" dirty="0" smtClean="0"/>
              <a:t>You have to imagine Steven Wright saying this with his dead-pan delivery.</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6</a:t>
            </a:fld>
            <a:endParaRPr lang="en-US"/>
          </a:p>
        </p:txBody>
      </p:sp>
    </p:spTree>
    <p:extLst>
      <p:ext uri="{BB962C8B-B14F-4D97-AF65-F5344CB8AC3E}">
        <p14:creationId xmlns:p14="http://schemas.microsoft.com/office/powerpoint/2010/main" val="3340080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Base</a:t>
            </a:r>
            <a:r>
              <a:rPr lang="en-US" baseline="0" dirty="0" smtClean="0"/>
              <a:t> – circa 1962</a:t>
            </a:r>
          </a:p>
          <a:p>
            <a:endParaRPr lang="en-US" baseline="0" dirty="0" smtClean="0"/>
          </a:p>
          <a:p>
            <a:r>
              <a:rPr lang="en-US" baseline="0" dirty="0" smtClean="0"/>
              <a:t>$500K (1960 dollars) computing system in Merrick (9600 </a:t>
            </a:r>
            <a:r>
              <a:rPr lang="en-US" baseline="0" dirty="0" err="1" smtClean="0"/>
              <a:t>sq</a:t>
            </a:r>
            <a:r>
              <a:rPr lang="en-US" baseline="0" dirty="0" smtClean="0"/>
              <a:t> </a:t>
            </a:r>
            <a:r>
              <a:rPr lang="en-US" baseline="0" dirty="0" err="1" smtClean="0"/>
              <a:t>ft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7</a:t>
            </a:fld>
            <a:endParaRPr lang="en-US"/>
          </a:p>
        </p:txBody>
      </p:sp>
    </p:spTree>
    <p:extLst>
      <p:ext uri="{BB962C8B-B14F-4D97-AF65-F5344CB8AC3E}">
        <p14:creationId xmlns:p14="http://schemas.microsoft.com/office/powerpoint/2010/main" val="4226563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by Daphne Ladue, who at the time she took this, worked for me. This is near Anadarko and is the beginning of the </a:t>
            </a:r>
            <a:r>
              <a:rPr lang="en-US" dirty="0" err="1" smtClean="0"/>
              <a:t>Bridgecreek</a:t>
            </a:r>
            <a:r>
              <a:rPr lang="en-US" dirty="0" smtClean="0"/>
              <a:t>/Moore/Oklahoma</a:t>
            </a:r>
            <a:r>
              <a:rPr lang="en-US" baseline="0" dirty="0" smtClean="0"/>
              <a:t> City tornado on May 3, 1999.</a:t>
            </a:r>
          </a:p>
          <a:p>
            <a:endParaRPr lang="en-US" baseline="0" dirty="0" smtClean="0"/>
          </a:p>
          <a:p>
            <a:r>
              <a:rPr lang="en-US" baseline="0" dirty="0" smtClean="0"/>
              <a:t>And, yes, I have seen tornadoes. My first was when I was 5 near Ada.</a:t>
            </a:r>
            <a:endParaRPr lang="en-US" dirty="0" smtClean="0"/>
          </a:p>
          <a:p>
            <a:endParaRPr lang="en-US" dirty="0" smtClean="0"/>
          </a:p>
          <a:p>
            <a:r>
              <a:rPr lang="en-US" dirty="0" smtClean="0"/>
              <a:t>In this case…</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8</a:t>
            </a:fld>
            <a:endParaRPr lang="en-US"/>
          </a:p>
        </p:txBody>
      </p:sp>
    </p:spTree>
    <p:extLst>
      <p:ext uri="{BB962C8B-B14F-4D97-AF65-F5344CB8AC3E}">
        <p14:creationId xmlns:p14="http://schemas.microsoft.com/office/powerpoint/2010/main" val="4151635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it were only as simple as Calvin’s Bath!</a:t>
            </a:r>
            <a:endParaRPr lang="en-US" dirty="0"/>
          </a:p>
        </p:txBody>
      </p:sp>
      <p:sp>
        <p:nvSpPr>
          <p:cNvPr id="4" name="Slide Number Placeholder 3"/>
          <p:cNvSpPr>
            <a:spLocks noGrp="1"/>
          </p:cNvSpPr>
          <p:nvPr>
            <p:ph type="sldNum" sz="quarter" idx="10"/>
          </p:nvPr>
        </p:nvSpPr>
        <p:spPr/>
        <p:txBody>
          <a:bodyPr/>
          <a:lstStyle/>
          <a:p>
            <a:fld id="{58755E00-5849-1646-9493-ABD80E46E961}" type="slidenum">
              <a:rPr lang="en-US" smtClean="0"/>
              <a:t>10</a:t>
            </a:fld>
            <a:endParaRPr lang="en-US"/>
          </a:p>
        </p:txBody>
      </p:sp>
    </p:spTree>
    <p:extLst>
      <p:ext uri="{BB962C8B-B14F-4D97-AF65-F5344CB8AC3E}">
        <p14:creationId xmlns:p14="http://schemas.microsoft.com/office/powerpoint/2010/main" val="3758523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35868" y="6202728"/>
            <a:ext cx="1161656" cy="371173"/>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6th Annual Oklahoma IT Symposium, August 25, 2011 </a:t>
            </a:r>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635868" y="6202728"/>
            <a:ext cx="1161656" cy="371173"/>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6th Annual Oklahoma IT Symposium, August 25, 2011 </a:t>
            </a:r>
            <a:endParaRPr lang="en-US" dirty="0"/>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635868" y="6202728"/>
            <a:ext cx="1161656" cy="371173"/>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6th Annual Oklahoma IT Symposium, August 25, 2011 </a:t>
            </a:r>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635868" y="6202728"/>
            <a:ext cx="1161656" cy="371173"/>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r>
              <a:rPr lang="en-US" smtClean="0"/>
              <a:t>6th Annual Oklahoma IT Symposium, August 25, 2011 </a:t>
            </a:r>
            <a:endParaRPr lang="en-US" dirty="0"/>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dirty="0"/>
          </a:p>
        </p:txBody>
      </p:sp>
    </p:spTree>
    <p:extLst>
      <p:ext uri="{BB962C8B-B14F-4D97-AF65-F5344CB8AC3E}">
        <p14:creationId xmlns:p14="http://schemas.microsoft.com/office/powerpoint/2010/main" val="4164386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lgn="r"/>
            <a:r>
              <a:rPr lang="en-US" smtClean="0"/>
              <a:t>6th Annual Oklahoma IT Symposium, August 25, 2011 </a:t>
            </a:r>
            <a:endParaRPr lang="en-US" dirty="0"/>
          </a:p>
        </p:txBody>
      </p:sp>
      <p:sp>
        <p:nvSpPr>
          <p:cNvPr id="4" name="Slide Number Placeholder 3"/>
          <p:cNvSpPr>
            <a:spLocks noGrp="1"/>
          </p:cNvSpPr>
          <p:nvPr>
            <p:ph type="sldNum" sz="quarter" idx="11"/>
          </p:nvPr>
        </p:nvSpPr>
        <p:spPr/>
        <p:txBody>
          <a:bodyPr/>
          <a:lstStyle/>
          <a:p>
            <a:fld id="{BFEBEB0A-9E3D-4B14-9782-E2AE3DA60D96}" type="slidenum">
              <a:rPr lang="en-US" smtClean="0"/>
              <a:pPr/>
              <a:t>‹#›</a:t>
            </a:fld>
            <a:endParaRPr lang="en-US" dirty="0"/>
          </a:p>
        </p:txBody>
      </p:sp>
    </p:spTree>
    <p:extLst>
      <p:ext uri="{BB962C8B-B14F-4D97-AF65-F5344CB8AC3E}">
        <p14:creationId xmlns:p14="http://schemas.microsoft.com/office/powerpoint/2010/main" val="1221741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EC8EF0-EA8B-5945-A11C-7B4C65F2D45C}" type="datetimeFigureOut">
              <a:rPr lang="en-US" smtClean="0"/>
              <a:t>3/14/12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A2CE07-2C27-474C-85E0-5E9BA7D1FBBB}" type="slidenum">
              <a:rPr lang="en-US" smtClean="0"/>
              <a:t>‹#›</a:t>
            </a:fld>
            <a:endParaRPr lang="en-US"/>
          </a:p>
        </p:txBody>
      </p:sp>
    </p:spTree>
    <p:extLst>
      <p:ext uri="{BB962C8B-B14F-4D97-AF65-F5344CB8AC3E}">
        <p14:creationId xmlns:p14="http://schemas.microsoft.com/office/powerpoint/2010/main" val="1740134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EC8EF0-EA8B-5945-A11C-7B4C65F2D45C}" type="datetimeFigureOut">
              <a:rPr lang="en-US" smtClean="0"/>
              <a:t>3/14/12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A2CE07-2C27-474C-85E0-5E9BA7D1FBBB}" type="slidenum">
              <a:rPr lang="en-US" smtClean="0"/>
              <a:t>‹#›</a:t>
            </a:fld>
            <a:endParaRPr lang="en-US"/>
          </a:p>
        </p:txBody>
      </p:sp>
    </p:spTree>
    <p:extLst>
      <p:ext uri="{BB962C8B-B14F-4D97-AF65-F5344CB8AC3E}">
        <p14:creationId xmlns:p14="http://schemas.microsoft.com/office/powerpoint/2010/main" val="483442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EC8EF0-EA8B-5945-A11C-7B4C65F2D45C}" type="datetimeFigureOut">
              <a:rPr lang="en-US" smtClean="0"/>
              <a:t>3/14/12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A2CE07-2C27-474C-85E0-5E9BA7D1FBBB}" type="slidenum">
              <a:rPr lang="en-US" smtClean="0"/>
              <a:t>‹#›</a:t>
            </a:fld>
            <a:endParaRPr lang="en-US"/>
          </a:p>
        </p:txBody>
      </p:sp>
    </p:spTree>
    <p:extLst>
      <p:ext uri="{BB962C8B-B14F-4D97-AF65-F5344CB8AC3E}">
        <p14:creationId xmlns:p14="http://schemas.microsoft.com/office/powerpoint/2010/main" val="3594997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EC8EF0-EA8B-5945-A11C-7B4C65F2D45C}" type="datetimeFigureOut">
              <a:rPr lang="en-US" smtClean="0"/>
              <a:t>3/14/12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A2CE07-2C27-474C-85E0-5E9BA7D1FBBB}" type="slidenum">
              <a:rPr lang="en-US" smtClean="0"/>
              <a:t>‹#›</a:t>
            </a:fld>
            <a:endParaRPr lang="en-US"/>
          </a:p>
        </p:txBody>
      </p:sp>
    </p:spTree>
    <p:extLst>
      <p:ext uri="{BB962C8B-B14F-4D97-AF65-F5344CB8AC3E}">
        <p14:creationId xmlns:p14="http://schemas.microsoft.com/office/powerpoint/2010/main" val="2293358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EC8EF0-EA8B-5945-A11C-7B4C65F2D45C}" type="datetimeFigureOut">
              <a:rPr lang="en-US" smtClean="0"/>
              <a:t>3/14/12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A2CE07-2C27-474C-85E0-5E9BA7D1FBBB}" type="slidenum">
              <a:rPr lang="en-US" smtClean="0"/>
              <a:t>‹#›</a:t>
            </a:fld>
            <a:endParaRPr lang="en-US"/>
          </a:p>
        </p:txBody>
      </p:sp>
    </p:spTree>
    <p:extLst>
      <p:ext uri="{BB962C8B-B14F-4D97-AF65-F5344CB8AC3E}">
        <p14:creationId xmlns:p14="http://schemas.microsoft.com/office/powerpoint/2010/main" val="3330447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EC8EF0-EA8B-5945-A11C-7B4C65F2D45C}" type="datetimeFigureOut">
              <a:rPr lang="en-US" smtClean="0"/>
              <a:t>3/14/12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A2CE07-2C27-474C-85E0-5E9BA7D1FBBB}" type="slidenum">
              <a:rPr lang="en-US" smtClean="0"/>
              <a:t>‹#›</a:t>
            </a:fld>
            <a:endParaRPr lang="en-US"/>
          </a:p>
        </p:txBody>
      </p:sp>
    </p:spTree>
    <p:extLst>
      <p:ext uri="{BB962C8B-B14F-4D97-AF65-F5344CB8AC3E}">
        <p14:creationId xmlns:p14="http://schemas.microsoft.com/office/powerpoint/2010/main" val="2025442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635868" y="6202728"/>
            <a:ext cx="1161656" cy="371173"/>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6th Annual Oklahoma IT Symposium, August 25, 2011 </a:t>
            </a:r>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C8EF0-EA8B-5945-A11C-7B4C65F2D45C}" type="datetimeFigureOut">
              <a:rPr lang="en-US" smtClean="0"/>
              <a:t>3/14/12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A2CE07-2C27-474C-85E0-5E9BA7D1FBBB}" type="slidenum">
              <a:rPr lang="en-US" smtClean="0"/>
              <a:t>‹#›</a:t>
            </a:fld>
            <a:endParaRPr lang="en-US"/>
          </a:p>
        </p:txBody>
      </p:sp>
    </p:spTree>
    <p:extLst>
      <p:ext uri="{BB962C8B-B14F-4D97-AF65-F5344CB8AC3E}">
        <p14:creationId xmlns:p14="http://schemas.microsoft.com/office/powerpoint/2010/main" val="92132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C8EF0-EA8B-5945-A11C-7B4C65F2D45C}" type="datetimeFigureOut">
              <a:rPr lang="en-US" smtClean="0"/>
              <a:t>3/14/12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A2CE07-2C27-474C-85E0-5E9BA7D1FBBB}" type="slidenum">
              <a:rPr lang="en-US" smtClean="0"/>
              <a:t>‹#›</a:t>
            </a:fld>
            <a:endParaRPr lang="en-US"/>
          </a:p>
        </p:txBody>
      </p:sp>
    </p:spTree>
    <p:extLst>
      <p:ext uri="{BB962C8B-B14F-4D97-AF65-F5344CB8AC3E}">
        <p14:creationId xmlns:p14="http://schemas.microsoft.com/office/powerpoint/2010/main" val="1209490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C8EF0-EA8B-5945-A11C-7B4C65F2D45C}" type="datetimeFigureOut">
              <a:rPr lang="en-US" smtClean="0"/>
              <a:t>3/14/12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A2CE07-2C27-474C-85E0-5E9BA7D1FBBB}" type="slidenum">
              <a:rPr lang="en-US" smtClean="0"/>
              <a:t>‹#›</a:t>
            </a:fld>
            <a:endParaRPr lang="en-US"/>
          </a:p>
        </p:txBody>
      </p:sp>
    </p:spTree>
    <p:extLst>
      <p:ext uri="{BB962C8B-B14F-4D97-AF65-F5344CB8AC3E}">
        <p14:creationId xmlns:p14="http://schemas.microsoft.com/office/powerpoint/2010/main" val="2829040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EC8EF0-EA8B-5945-A11C-7B4C65F2D45C}" type="datetimeFigureOut">
              <a:rPr lang="en-US" smtClean="0"/>
              <a:t>3/14/12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A2CE07-2C27-474C-85E0-5E9BA7D1FBBB}" type="slidenum">
              <a:rPr lang="en-US" smtClean="0"/>
              <a:t>‹#›</a:t>
            </a:fld>
            <a:endParaRPr lang="en-US"/>
          </a:p>
        </p:txBody>
      </p:sp>
    </p:spTree>
    <p:extLst>
      <p:ext uri="{BB962C8B-B14F-4D97-AF65-F5344CB8AC3E}">
        <p14:creationId xmlns:p14="http://schemas.microsoft.com/office/powerpoint/2010/main" val="1865363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EC8EF0-EA8B-5945-A11C-7B4C65F2D45C}" type="datetimeFigureOut">
              <a:rPr lang="en-US" smtClean="0"/>
              <a:t>3/14/12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A2CE07-2C27-474C-85E0-5E9BA7D1FBBB}" type="slidenum">
              <a:rPr lang="en-US" smtClean="0"/>
              <a:t>‹#›</a:t>
            </a:fld>
            <a:endParaRPr lang="en-US"/>
          </a:p>
        </p:txBody>
      </p:sp>
    </p:spTree>
    <p:extLst>
      <p:ext uri="{BB962C8B-B14F-4D97-AF65-F5344CB8AC3E}">
        <p14:creationId xmlns:p14="http://schemas.microsoft.com/office/powerpoint/2010/main" val="377544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635868" y="6202728"/>
            <a:ext cx="1161656" cy="371173"/>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6th Annual Oklahoma IT Symposium, August 25, 2011 </a:t>
            </a:r>
            <a:endParaRPr lang="en-US"/>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635868" y="6202728"/>
            <a:ext cx="1161656" cy="371173"/>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6th Annual Oklahoma IT Symposium, August 25, 2011 </a:t>
            </a:r>
            <a:endParaRPr lang="en-US"/>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5635868" y="6202728"/>
            <a:ext cx="1161656" cy="371173"/>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smtClean="0"/>
              <a:t>6th Annual Oklahoma IT Symposium, August 25, 2011 </a:t>
            </a:r>
            <a:endParaRPr lang="en-US"/>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5635868" y="6202728"/>
            <a:ext cx="1161656" cy="371173"/>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smtClean="0"/>
              <a:t>6th Annual Oklahoma IT Symposium, August 25, 2011 </a:t>
            </a:r>
            <a:endParaRPr lang="en-US"/>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635868" y="6202728"/>
            <a:ext cx="1161656" cy="371173"/>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6th Annual Oklahoma IT Symposium, August 25, 2011 </a:t>
            </a:r>
            <a:endParaRPr lang="en-US"/>
          </a:p>
        </p:txBody>
      </p:sp>
      <p:sp>
        <p:nvSpPr>
          <p:cNvPr id="4" name="Slide Number Placeholder 3"/>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635868" y="6202728"/>
            <a:ext cx="1161656" cy="371173"/>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6th Annual Oklahoma IT Symposium, August 25, 2011 </a:t>
            </a:r>
            <a:endParaRPr lang="en-US"/>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635868" y="6202728"/>
            <a:ext cx="1161656" cy="371173"/>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6th Annual Oklahoma IT Symposium, August 25, 2011 </a:t>
            </a:r>
            <a:endParaRPr lang="en-US"/>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761999" y="6208776"/>
            <a:ext cx="7559041"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algn="r"/>
            <a:r>
              <a:rPr lang="en-US" dirty="0" smtClean="0"/>
              <a:t>6th Annual Oklahoma IT Symposium, August 25, 2011 </a:t>
            </a:r>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FEBEB0A-9E3D-4B14-9782-E2AE3DA60D96}" type="slidenum">
              <a:rPr lang="en-US" smtClean="0"/>
              <a:pPr/>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C8EF0-EA8B-5945-A11C-7B4C65F2D45C}" type="datetimeFigureOut">
              <a:rPr lang="en-US" smtClean="0"/>
              <a:t>3/14/12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2CE07-2C27-474C-85E0-5E9BA7D1FBBB}" type="slidenum">
              <a:rPr lang="en-US" smtClean="0"/>
              <a:t>‹#›</a:t>
            </a:fld>
            <a:endParaRPr lang="en-US"/>
          </a:p>
        </p:txBody>
      </p:sp>
    </p:spTree>
    <p:extLst>
      <p:ext uri="{BB962C8B-B14F-4D97-AF65-F5344CB8AC3E}">
        <p14:creationId xmlns:p14="http://schemas.microsoft.com/office/powerpoint/2010/main" val="4927840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jobs.ou.edu" TargetMode="External"/><Relationship Id="rId3" Type="http://schemas.openxmlformats.org/officeDocument/2006/relationships/hyperlink" Target="http://www.okhighered.org/job-opportunitie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gskaggs@ou.edu" TargetMode="External"/><Relationship Id="rId4" Type="http://schemas.openxmlformats.org/officeDocument/2006/relationships/hyperlink" Target="mailto:Gary.skaggs@noaa.gov" TargetMode="External"/><Relationship Id="rId5" Type="http://schemas.openxmlformats.org/officeDocument/2006/relationships/hyperlink" Target="http://nwc.ou.edu" TargetMode="External"/><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759222"/>
            <a:ext cx="7543800" cy="1524000"/>
          </a:xfrm>
        </p:spPr>
        <p:txBody>
          <a:bodyPr/>
          <a:lstStyle/>
          <a:p>
            <a:r>
              <a:rPr lang="en-US" sz="4000" b="1" dirty="0" smtClean="0"/>
              <a:t>The Life of an IT Professional </a:t>
            </a:r>
            <a:r>
              <a:rPr lang="en-US" sz="4000" b="1" dirty="0"/>
              <a:t>@</a:t>
            </a:r>
            <a:r>
              <a:rPr lang="en-US" sz="4000" b="1" dirty="0" smtClean="0"/>
              <a:t> </a:t>
            </a:r>
            <a:br>
              <a:rPr lang="en-US" sz="4000" b="1" dirty="0" smtClean="0"/>
            </a:br>
            <a:r>
              <a:rPr lang="en-US" sz="4000" b="1" dirty="0" smtClean="0"/>
              <a:t>The </a:t>
            </a:r>
            <a:r>
              <a:rPr lang="en-US" sz="4000" b="1" dirty="0"/>
              <a:t>National Weather </a:t>
            </a:r>
            <a:r>
              <a:rPr lang="en-US" sz="4000" b="1" dirty="0" smtClean="0"/>
              <a:t>Center</a:t>
            </a:r>
            <a:endParaRPr lang="en-US" sz="4000" dirty="0"/>
          </a:p>
        </p:txBody>
      </p:sp>
      <p:sp>
        <p:nvSpPr>
          <p:cNvPr id="4" name="Footer Placeholder 3"/>
          <p:cNvSpPr>
            <a:spLocks noGrp="1"/>
          </p:cNvSpPr>
          <p:nvPr>
            <p:ph type="ftr" sz="quarter" idx="11"/>
          </p:nvPr>
        </p:nvSpPr>
        <p:spPr>
          <a:xfrm>
            <a:off x="761999" y="6208776"/>
            <a:ext cx="7543801" cy="365125"/>
          </a:xfrm>
        </p:spPr>
        <p:txBody>
          <a:bodyPr anchor="ctr" anchorCtr="0"/>
          <a:lstStyle/>
          <a:p>
            <a:pPr algn="r"/>
            <a:r>
              <a:rPr lang="en-US" dirty="0" smtClean="0"/>
              <a:t>Oklahoma Internet Technology Mentorship Program @ East Central University – March 15, 2012</a:t>
            </a:r>
            <a:endParaRPr lang="en-US" dirty="0"/>
          </a:p>
        </p:txBody>
      </p:sp>
    </p:spTree>
    <p:extLst>
      <p:ext uri="{BB962C8B-B14F-4D97-AF65-F5344CB8AC3E}">
        <p14:creationId xmlns:p14="http://schemas.microsoft.com/office/powerpoint/2010/main" val="37295196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 </a:t>
            </a:r>
            <a:br>
              <a:rPr lang="en-US" sz="4000" dirty="0" smtClean="0"/>
            </a:br>
            <a:r>
              <a:rPr lang="en-US" sz="1600" dirty="0" smtClean="0"/>
              <a:t>– if it were only this simple</a:t>
            </a:r>
            <a:endParaRPr lang="en-US" sz="16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6" name="Picture 5" descr="ATT023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99" y="800100"/>
            <a:ext cx="7599913" cy="2349500"/>
          </a:xfrm>
          <a:prstGeom prst="rect">
            <a:avLst/>
          </a:prstGeom>
        </p:spPr>
      </p:pic>
      <p:sp>
        <p:nvSpPr>
          <p:cNvPr id="7" name="TextBox 6"/>
          <p:cNvSpPr txBox="1"/>
          <p:nvPr/>
        </p:nvSpPr>
        <p:spPr>
          <a:xfrm>
            <a:off x="765499" y="3810000"/>
            <a:ext cx="7540301" cy="461665"/>
          </a:xfrm>
          <a:prstGeom prst="rect">
            <a:avLst/>
          </a:prstGeom>
          <a:noFill/>
        </p:spPr>
        <p:txBody>
          <a:bodyPr wrap="square" rtlCol="0">
            <a:spAutoFit/>
          </a:bodyPr>
          <a:lstStyle/>
          <a:p>
            <a:pPr algn="r"/>
            <a:r>
              <a:rPr lang="en-US" sz="2400" b="1" dirty="0" smtClean="0"/>
              <a:t>Let’s talk about the </a:t>
            </a:r>
            <a:r>
              <a:rPr lang="en-US" sz="2400" b="1" i="1" u="sng" dirty="0" smtClean="0"/>
              <a:t>easy</a:t>
            </a:r>
            <a:r>
              <a:rPr lang="en-US" sz="2400" b="1" dirty="0" smtClean="0"/>
              <a:t> stuff first…</a:t>
            </a:r>
            <a:endParaRPr lang="en-US" sz="2400" b="1" dirty="0"/>
          </a:p>
        </p:txBody>
      </p:sp>
    </p:spTree>
    <p:extLst>
      <p:ext uri="{BB962C8B-B14F-4D97-AF65-F5344CB8AC3E}">
        <p14:creationId xmlns:p14="http://schemas.microsoft.com/office/powerpoint/2010/main" val="2819426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6" name="Picture 5" descr="ElectricalFeederInTrench2003112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7274" y="444500"/>
            <a:ext cx="3705225" cy="4940300"/>
          </a:xfrm>
          <a:prstGeom prst="rect">
            <a:avLst/>
          </a:prstGeom>
        </p:spPr>
      </p:pic>
    </p:spTree>
    <p:extLst>
      <p:ext uri="{BB962C8B-B14F-4D97-AF65-F5344CB8AC3E}">
        <p14:creationId xmlns:p14="http://schemas.microsoft.com/office/powerpoint/2010/main" val="26336794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7" name="Picture 6"/>
          <p:cNvPicPr>
            <a:picLocks noChangeAspect="1"/>
          </p:cNvPicPr>
          <p:nvPr/>
        </p:nvPicPr>
        <p:blipFill>
          <a:blip r:embed="rId3"/>
          <a:stretch>
            <a:fillRect/>
          </a:stretch>
        </p:blipFill>
        <p:spPr>
          <a:xfrm>
            <a:off x="1308100" y="393699"/>
            <a:ext cx="6629399" cy="5028621"/>
          </a:xfrm>
          <a:prstGeom prst="rect">
            <a:avLst/>
          </a:prstGeom>
        </p:spPr>
      </p:pic>
    </p:spTree>
    <p:extLst>
      <p:ext uri="{BB962C8B-B14F-4D97-AF65-F5344CB8AC3E}">
        <p14:creationId xmlns:p14="http://schemas.microsoft.com/office/powerpoint/2010/main" val="24112924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6" name="Picture 5" descr="bucklesnwc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431799"/>
            <a:ext cx="6794500" cy="5095875"/>
          </a:xfrm>
          <a:prstGeom prst="rect">
            <a:avLst/>
          </a:prstGeom>
        </p:spPr>
      </p:pic>
    </p:spTree>
    <p:extLst>
      <p:ext uri="{BB962C8B-B14F-4D97-AF65-F5344CB8AC3E}">
        <p14:creationId xmlns:p14="http://schemas.microsoft.com/office/powerpoint/2010/main" val="26811426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6" name="Picture 5" descr="20051209-OU-C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733" y="504825"/>
            <a:ext cx="6625167" cy="4968875"/>
          </a:xfrm>
          <a:prstGeom prst="rect">
            <a:avLst/>
          </a:prstGeom>
        </p:spPr>
      </p:pic>
    </p:spTree>
    <p:extLst>
      <p:ext uri="{BB962C8B-B14F-4D97-AF65-F5344CB8AC3E}">
        <p14:creationId xmlns:p14="http://schemas.microsoft.com/office/powerpoint/2010/main" val="29284020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6" name="Picture 5" descr="20051209IDF-3South-fron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4900" y="508000"/>
            <a:ext cx="3771900" cy="5029200"/>
          </a:xfrm>
          <a:prstGeom prst="rect">
            <a:avLst/>
          </a:prstGeom>
        </p:spPr>
      </p:pic>
    </p:spTree>
    <p:extLst>
      <p:ext uri="{BB962C8B-B14F-4D97-AF65-F5344CB8AC3E}">
        <p14:creationId xmlns:p14="http://schemas.microsoft.com/office/powerpoint/2010/main" val="22709542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6" name="Picture 5" descr="20051209IDF-3S-Upper1-InProgres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7100" y="440267"/>
            <a:ext cx="3784601" cy="5046134"/>
          </a:xfrm>
          <a:prstGeom prst="rect">
            <a:avLst/>
          </a:prstGeom>
        </p:spPr>
      </p:pic>
    </p:spTree>
    <p:extLst>
      <p:ext uri="{BB962C8B-B14F-4D97-AF65-F5344CB8AC3E}">
        <p14:creationId xmlns:p14="http://schemas.microsoft.com/office/powerpoint/2010/main" val="803729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6" name="Picture 5" descr="20051209IDF-3S-TrayIngr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101" y="482600"/>
            <a:ext cx="6578600" cy="4933950"/>
          </a:xfrm>
          <a:prstGeom prst="rect">
            <a:avLst/>
          </a:prstGeom>
        </p:spPr>
      </p:pic>
    </p:spTree>
    <p:extLst>
      <p:ext uri="{BB962C8B-B14F-4D97-AF65-F5344CB8AC3E}">
        <p14:creationId xmlns:p14="http://schemas.microsoft.com/office/powerpoint/2010/main" val="15034164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6" name="Picture 5" descr="20051209IDF-3S-UTP-Terminati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367" y="444500"/>
            <a:ext cx="6722533" cy="5041900"/>
          </a:xfrm>
          <a:prstGeom prst="rect">
            <a:avLst/>
          </a:prstGeom>
        </p:spPr>
      </p:pic>
    </p:spTree>
    <p:extLst>
      <p:ext uri="{BB962C8B-B14F-4D97-AF65-F5344CB8AC3E}">
        <p14:creationId xmlns:p14="http://schemas.microsoft.com/office/powerpoint/2010/main" val="34612354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6" name="Picture 5" descr="CRDraf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457200"/>
            <a:ext cx="5384800" cy="5033618"/>
          </a:xfrm>
          <a:prstGeom prst="rect">
            <a:avLst/>
          </a:prstGeom>
        </p:spPr>
      </p:pic>
    </p:spTree>
    <p:extLst>
      <p:ext uri="{BB962C8B-B14F-4D97-AF65-F5344CB8AC3E}">
        <p14:creationId xmlns:p14="http://schemas.microsoft.com/office/powerpoint/2010/main" val="15666459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My </a:t>
            </a:r>
            <a:r>
              <a:rPr lang="en-US" sz="4000" dirty="0" err="1" smtClean="0"/>
              <a:t>CompSci</a:t>
            </a:r>
            <a:r>
              <a:rPr lang="en-US" sz="4000" dirty="0"/>
              <a:t> </a:t>
            </a:r>
            <a:r>
              <a:rPr lang="en-US" sz="4000" dirty="0" smtClean="0"/>
              <a:t>Beginnings</a:t>
            </a:r>
            <a:endParaRPr lang="en-US" sz="4000" dirty="0"/>
          </a:p>
        </p:txBody>
      </p:sp>
      <p:pic>
        <p:nvPicPr>
          <p:cNvPr id="4" name="Content Placeholder 3" descr="IBM1130Terminal.jpg"/>
          <p:cNvPicPr>
            <a:picLocks noGrp="1" noChangeAspect="1"/>
          </p:cNvPicPr>
          <p:nvPr>
            <p:ph idx="1"/>
          </p:nvPr>
        </p:nvPicPr>
        <p:blipFill>
          <a:blip r:embed="rId3">
            <a:extLst>
              <a:ext uri="{28A0092B-C50C-407E-A947-70E740481C1C}">
                <a14:useLocalDpi xmlns:a14="http://schemas.microsoft.com/office/drawing/2010/main" val="0"/>
              </a:ext>
            </a:extLst>
          </a:blip>
          <a:srcRect t="15085" b="15085"/>
          <a:stretch>
            <a:fillRect/>
          </a:stretch>
        </p:blipFill>
        <p:spPr>
          <a:xfrm>
            <a:off x="69280" y="592662"/>
            <a:ext cx="8939853" cy="4682065"/>
          </a:xfrm>
        </p:spPr>
      </p:pic>
      <p:sp>
        <p:nvSpPr>
          <p:cNvPr id="3" name="Footer Placeholder 2"/>
          <p:cNvSpPr>
            <a:spLocks noGrp="1"/>
          </p:cNvSpPr>
          <p:nvPr>
            <p:ph type="ftr" sz="quarter" idx="11"/>
          </p:nvPr>
        </p:nvSpPr>
        <p:spPr/>
        <p:txBody>
          <a:bodyPr/>
          <a:lstStyle/>
          <a:p>
            <a:pPr algn="r"/>
            <a:r>
              <a:rPr lang="en-US" dirty="0"/>
              <a:t>Oklahoma Internet Technology Mentorship Program @ East Central University – March 15, 2012</a:t>
            </a:r>
            <a:endParaRPr lang="en-US" dirty="0"/>
          </a:p>
        </p:txBody>
      </p:sp>
    </p:spTree>
    <p:extLst>
      <p:ext uri="{BB962C8B-B14F-4D97-AF65-F5344CB8AC3E}">
        <p14:creationId xmlns:p14="http://schemas.microsoft.com/office/powerpoint/2010/main" val="37179316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6" name="Picture 5" descr="IMG_46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00" y="417577"/>
            <a:ext cx="7594600" cy="5063066"/>
          </a:xfrm>
          <a:prstGeom prst="rect">
            <a:avLst/>
          </a:prstGeom>
        </p:spPr>
      </p:pic>
    </p:spTree>
    <p:extLst>
      <p:ext uri="{BB962C8B-B14F-4D97-AF65-F5344CB8AC3E}">
        <p14:creationId xmlns:p14="http://schemas.microsoft.com/office/powerpoint/2010/main" val="33044297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r>
              <a:rPr lang="en-US" dirty="0" smtClean="0"/>
              <a:t>Multiple Distinct Entities – Single Network Architecture</a:t>
            </a:r>
          </a:p>
          <a:p>
            <a:r>
              <a:rPr lang="en-US" dirty="0" smtClean="0"/>
              <a:t>Redundant External Paths</a:t>
            </a:r>
          </a:p>
          <a:p>
            <a:r>
              <a:rPr lang="en-US" dirty="0" smtClean="0"/>
              <a:t>Tier 2+ Power Requirement</a:t>
            </a:r>
          </a:p>
          <a:p>
            <a:r>
              <a:rPr lang="en-US" dirty="0" smtClean="0"/>
              <a:t>Hardware and cable plant as ‘future proof’ as possible</a:t>
            </a:r>
          </a:p>
          <a:p>
            <a:pPr lvl="1"/>
            <a:r>
              <a:rPr lang="en-US" sz="2000" dirty="0" smtClean="0"/>
              <a:t>10 GigE UTP + multiple fiber to each desktop</a:t>
            </a:r>
          </a:p>
          <a:p>
            <a:r>
              <a:rPr lang="en-US" dirty="0" smtClean="0"/>
              <a:t>Multiple unique IT Security Domains</a:t>
            </a:r>
          </a:p>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2404342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r>
              <a:rPr lang="en-US" dirty="0" smtClean="0"/>
              <a:t>Mandate from NOAA CIO</a:t>
            </a:r>
          </a:p>
          <a:p>
            <a:r>
              <a:rPr lang="en-US" dirty="0" smtClean="0"/>
              <a:t>MOU between CIOs of NOAA and OU</a:t>
            </a:r>
          </a:p>
          <a:p>
            <a:r>
              <a:rPr lang="en-US" dirty="0" smtClean="0"/>
              <a:t>Joint Governance	</a:t>
            </a:r>
          </a:p>
          <a:p>
            <a:r>
              <a:rPr lang="en-US" dirty="0" smtClean="0"/>
              <a:t>Deference to Federal IT Security Policies as required</a:t>
            </a:r>
            <a:endParaRPr lang="en-US" sz="2000" dirty="0" smtClean="0"/>
          </a:p>
          <a:p>
            <a:r>
              <a:rPr lang="en-US" dirty="0" smtClean="0"/>
              <a:t>There are Exceptions</a:t>
            </a:r>
          </a:p>
          <a:p>
            <a:pPr lvl="1"/>
            <a:r>
              <a:rPr lang="en-US" sz="1800" dirty="0" smtClean="0"/>
              <a:t>SPC</a:t>
            </a:r>
          </a:p>
          <a:p>
            <a:pPr lvl="1"/>
            <a:r>
              <a:rPr lang="en-US" sz="1800" dirty="0" smtClean="0"/>
              <a:t>WFO</a:t>
            </a:r>
          </a:p>
          <a:p>
            <a:r>
              <a:rPr lang="en-US" dirty="0" smtClean="0"/>
              <a:t>What about wireless?</a:t>
            </a:r>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1114965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a:xfrm>
            <a:off x="762000" y="685800"/>
            <a:ext cx="7543800" cy="4737100"/>
          </a:xfrm>
        </p:spPr>
        <p:txBody>
          <a:bodyPr>
            <a:normAutofit fontScale="92500" lnSpcReduction="10000"/>
          </a:bodyPr>
          <a:lstStyle/>
          <a:p>
            <a:r>
              <a:rPr lang="en-US" sz="2800" dirty="0"/>
              <a:t>Balancing Requirements of Operations, Research, and a desire for Unity</a:t>
            </a:r>
          </a:p>
          <a:p>
            <a:pPr lvl="1"/>
            <a:r>
              <a:rPr lang="en-US" sz="2000" dirty="0"/>
              <a:t>Common, Non-Critical Environment + Operational Environments</a:t>
            </a:r>
          </a:p>
          <a:p>
            <a:pPr lvl="1"/>
            <a:r>
              <a:rPr lang="en-US" sz="2000" dirty="0"/>
              <a:t>NOAA + OU + Operational Environments</a:t>
            </a:r>
          </a:p>
          <a:p>
            <a:r>
              <a:rPr lang="en-US" sz="2800" dirty="0"/>
              <a:t>Funding</a:t>
            </a:r>
          </a:p>
          <a:p>
            <a:pPr lvl="1"/>
            <a:r>
              <a:rPr lang="en-US" sz="2000" dirty="0"/>
              <a:t>Budgeted for one network pre 9/11</a:t>
            </a:r>
          </a:p>
          <a:p>
            <a:pPr lvl="1"/>
            <a:r>
              <a:rPr lang="en-US" sz="2000" dirty="0"/>
              <a:t>Operations and Maintenance after move-in</a:t>
            </a:r>
          </a:p>
          <a:p>
            <a:r>
              <a:rPr lang="en-US" sz="2800" dirty="0"/>
              <a:t>Security Plan</a:t>
            </a:r>
          </a:p>
          <a:p>
            <a:r>
              <a:rPr lang="en-US" sz="2800" dirty="0"/>
              <a:t>Operations and Maintenance</a:t>
            </a:r>
          </a:p>
          <a:p>
            <a:pPr lvl="1"/>
            <a:r>
              <a:rPr lang="en-US" sz="2400" dirty="0"/>
              <a:t>Admin and Management of Wireless, VLANs, Firewalls, IDS, Authentication, </a:t>
            </a:r>
            <a:r>
              <a:rPr lang="en-US" sz="2400" dirty="0" err="1" smtClean="0"/>
              <a:t>NOAAnet</a:t>
            </a:r>
            <a:endParaRPr lang="en-US" sz="2400" dirty="0" smtClean="0"/>
          </a:p>
          <a:p>
            <a:r>
              <a:rPr lang="en-US" sz="2800" dirty="0"/>
              <a:t>Configuration Management</a:t>
            </a:r>
          </a:p>
          <a:p>
            <a:pPr marL="0" indent="0">
              <a:buNone/>
            </a:pPr>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3958289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4" name="Picture 3" descr="SkaggsP1TopHal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68" y="-155945"/>
            <a:ext cx="8025012" cy="6201145"/>
          </a:xfrm>
          <a:prstGeom prst="rect">
            <a:avLst/>
          </a:prstGeom>
        </p:spPr>
      </p:pic>
    </p:spTree>
    <p:extLst>
      <p:ext uri="{BB962C8B-B14F-4D97-AF65-F5344CB8AC3E}">
        <p14:creationId xmlns:p14="http://schemas.microsoft.com/office/powerpoint/2010/main" val="15978725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6" name="Picture 5" descr="SkaggsP1BottomHalf.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488" y="-330200"/>
            <a:ext cx="8414871" cy="6502400"/>
          </a:xfrm>
          <a:prstGeom prst="rect">
            <a:avLst/>
          </a:prstGeom>
        </p:spPr>
      </p:pic>
    </p:spTree>
    <p:extLst>
      <p:ext uri="{BB962C8B-B14F-4D97-AF65-F5344CB8AC3E}">
        <p14:creationId xmlns:p14="http://schemas.microsoft.com/office/powerpoint/2010/main" val="149362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Partner Organizations</a:t>
            </a:r>
            <a:endParaRPr lang="en-US" sz="4000" dirty="0"/>
          </a:p>
        </p:txBody>
      </p:sp>
      <p:pic>
        <p:nvPicPr>
          <p:cNvPr id="4" name="Content Placeholder 3" descr="SkaggsP2.pdf"/>
          <p:cNvPicPr>
            <a:picLocks noGrp="1" noChangeAspect="1"/>
          </p:cNvPicPr>
          <p:nvPr>
            <p:ph idx="1"/>
          </p:nvPr>
        </p:nvPicPr>
        <p:blipFill>
          <a:blip r:embed="rId3">
            <a:extLst>
              <a:ext uri="{28A0092B-C50C-407E-A947-70E740481C1C}">
                <a14:useLocalDpi xmlns:a14="http://schemas.microsoft.com/office/drawing/2010/main" val="0"/>
              </a:ext>
            </a:extLst>
          </a:blip>
          <a:srcRect t="16667" b="16667"/>
          <a:stretch>
            <a:fillRect/>
          </a:stretch>
        </p:blipFill>
        <p:spPr>
          <a:xfrm>
            <a:off x="16679" y="685799"/>
            <a:ext cx="9127321" cy="4701953"/>
          </a:xfrm>
        </p:spPr>
      </p:pic>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34810855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National Weather Center</a:t>
            </a:r>
            <a:r>
              <a:rPr lang="en-US" sz="4000" dirty="0" smtClean="0"/>
              <a:t/>
            </a:r>
            <a:br>
              <a:rPr lang="en-US" sz="4000" dirty="0" smtClean="0"/>
            </a:br>
            <a:r>
              <a:rPr lang="en-US" sz="3100" dirty="0"/>
              <a:t>Research </a:t>
            </a:r>
            <a:r>
              <a:rPr lang="en-US" sz="3100" dirty="0" smtClean="0"/>
              <a:t>Campus</a:t>
            </a:r>
            <a:br>
              <a:rPr lang="en-US" sz="3100" dirty="0" smtClean="0"/>
            </a:br>
            <a:r>
              <a:rPr lang="en-US" sz="3100" dirty="0" smtClean="0"/>
              <a:t>University of Oklahoma, Norman </a:t>
            </a:r>
            <a:endParaRPr lang="en-US" sz="3100" dirty="0"/>
          </a:p>
        </p:txBody>
      </p:sp>
      <p:pic>
        <p:nvPicPr>
          <p:cNvPr id="4" name="Picture 4" descr="north-vl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0434" b="10434"/>
          <a:stretch>
            <a:fillRect/>
          </a:stretch>
        </p:blipFill>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29564067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Who Are These People?</a:t>
            </a:r>
            <a:endParaRPr lang="en-US" sz="4000" dirty="0"/>
          </a:p>
        </p:txBody>
      </p:sp>
      <p:sp>
        <p:nvSpPr>
          <p:cNvPr id="3" name="Content Placeholder 2"/>
          <p:cNvSpPr>
            <a:spLocks noGrp="1"/>
          </p:cNvSpPr>
          <p:nvPr>
            <p:ph idx="1"/>
          </p:nvPr>
        </p:nvSpPr>
        <p:spPr/>
        <p:txBody>
          <a:bodyPr>
            <a:normAutofit lnSpcReduction="10000"/>
          </a:bodyPr>
          <a:lstStyle/>
          <a:p>
            <a:pPr marL="0" indent="0">
              <a:buNone/>
            </a:pPr>
            <a:endParaRPr lang="en-US" dirty="0"/>
          </a:p>
          <a:p>
            <a:pPr marL="0" indent="0">
              <a:buNone/>
            </a:pPr>
            <a:r>
              <a:rPr lang="en-US" sz="2800" b="1" dirty="0"/>
              <a:t>The National Weather Center houses a unique confederation of University of Oklahoma, National Oceanic and Atmospheric Administration and state organizations that work together in partnership to improve understanding of events occurring in Earth’s atmosphere over a wide range of time and space scales.</a:t>
            </a:r>
            <a:endParaRPr lang="en-US" sz="2800"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205518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Who Are These People?</a:t>
            </a:r>
            <a:endParaRPr lang="en-US" sz="4000" dirty="0"/>
          </a:p>
        </p:txBody>
      </p:sp>
      <p:sp>
        <p:nvSpPr>
          <p:cNvPr id="3" name="Content Placeholder 2"/>
          <p:cNvSpPr>
            <a:spLocks noGrp="1"/>
          </p:cNvSpPr>
          <p:nvPr>
            <p:ph idx="1"/>
          </p:nvPr>
        </p:nvSpPr>
        <p:spPr/>
        <p:txBody>
          <a:bodyPr/>
          <a:lstStyle/>
          <a:p>
            <a:r>
              <a:rPr lang="en-US" dirty="0" smtClean="0"/>
              <a:t>800 Faculty, Research Scientists, and Staff</a:t>
            </a:r>
          </a:p>
          <a:p>
            <a:pPr lvl="1"/>
            <a:r>
              <a:rPr lang="en-US" sz="2000" dirty="0" smtClean="0"/>
              <a:t>R&amp;D, Education</a:t>
            </a:r>
            <a:r>
              <a:rPr lang="en-US" sz="2000" dirty="0"/>
              <a:t>, </a:t>
            </a:r>
            <a:r>
              <a:rPr lang="en-US" sz="2000" dirty="0" smtClean="0"/>
              <a:t>Training</a:t>
            </a:r>
            <a:r>
              <a:rPr lang="en-US" sz="2000" dirty="0"/>
              <a:t>, </a:t>
            </a:r>
            <a:r>
              <a:rPr lang="en-US" sz="2000" dirty="0" smtClean="0"/>
              <a:t>Operations </a:t>
            </a:r>
            <a:r>
              <a:rPr lang="en-US" sz="2000" dirty="0"/>
              <a:t>and </a:t>
            </a:r>
            <a:r>
              <a:rPr lang="en-US" sz="2000" dirty="0" smtClean="0"/>
              <a:t>Service</a:t>
            </a:r>
          </a:p>
          <a:p>
            <a:pPr lvl="1"/>
            <a:r>
              <a:rPr lang="en-US" sz="2000" dirty="0" smtClean="0"/>
              <a:t>11 OU-related Organizations</a:t>
            </a:r>
          </a:p>
          <a:p>
            <a:pPr lvl="1"/>
            <a:r>
              <a:rPr lang="en-US" sz="2000" dirty="0"/>
              <a:t>5 NOAA-related </a:t>
            </a:r>
            <a:r>
              <a:rPr lang="en-US" sz="2000" dirty="0" smtClean="0"/>
              <a:t>Organizations</a:t>
            </a:r>
          </a:p>
          <a:p>
            <a:r>
              <a:rPr lang="en-US" dirty="0" smtClean="0"/>
              <a:t>280 Undergraduate and 100 Graduate Students </a:t>
            </a:r>
          </a:p>
          <a:p>
            <a:pPr lvl="1"/>
            <a:r>
              <a:rPr lang="en-US" sz="2000" dirty="0" smtClean="0"/>
              <a:t>World’s largest school of Meteorology</a:t>
            </a:r>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1179958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About Me</a:t>
            </a:r>
            <a:endParaRPr lang="en-US" sz="4000" dirty="0"/>
          </a:p>
        </p:txBody>
      </p:sp>
      <p:sp>
        <p:nvSpPr>
          <p:cNvPr id="3" name="Footer Placeholder 2"/>
          <p:cNvSpPr>
            <a:spLocks noGrp="1"/>
          </p:cNvSpPr>
          <p:nvPr>
            <p:ph type="ftr" sz="quarter" idx="11"/>
          </p:nvPr>
        </p:nvSpPr>
        <p:spPr/>
        <p:txBody>
          <a:bodyPr/>
          <a:lstStyle/>
          <a:p>
            <a:pPr algn="r"/>
            <a:r>
              <a:rPr lang="en-US" dirty="0"/>
              <a:t>Oklahoma Internet Technology Mentorship Program @ East Central University – March 15, 2012</a:t>
            </a:r>
            <a:endParaRPr lang="en-US" dirty="0"/>
          </a:p>
        </p:txBody>
      </p:sp>
      <p:sp>
        <p:nvSpPr>
          <p:cNvPr id="5" name="Content Placeholder 4"/>
          <p:cNvSpPr>
            <a:spLocks noGrp="1"/>
          </p:cNvSpPr>
          <p:nvPr>
            <p:ph idx="1"/>
          </p:nvPr>
        </p:nvSpPr>
        <p:spPr>
          <a:xfrm>
            <a:off x="762000" y="685800"/>
            <a:ext cx="7543800" cy="4546600"/>
          </a:xfrm>
        </p:spPr>
        <p:txBody>
          <a:bodyPr>
            <a:normAutofit/>
          </a:bodyPr>
          <a:lstStyle/>
          <a:p>
            <a:r>
              <a:rPr lang="en-US" dirty="0"/>
              <a:t>Gary Skaggs:</a:t>
            </a:r>
          </a:p>
          <a:p>
            <a:pPr lvl="1"/>
            <a:r>
              <a:rPr lang="en-US" dirty="0"/>
              <a:t>B.S. Vocal Music Education (ECU - 1976</a:t>
            </a:r>
            <a:r>
              <a:rPr lang="en-US" dirty="0" smtClean="0"/>
              <a:t>)</a:t>
            </a:r>
          </a:p>
          <a:p>
            <a:pPr lvl="1"/>
            <a:r>
              <a:rPr lang="en-US" dirty="0" smtClean="0"/>
              <a:t>Graduate Choral Conducting coursework (1977-1979)</a:t>
            </a:r>
            <a:endParaRPr lang="en-US" dirty="0"/>
          </a:p>
          <a:p>
            <a:pPr lvl="1"/>
            <a:r>
              <a:rPr lang="en-US" dirty="0"/>
              <a:t>Undergraduate Meteorology coursework (1983 - 1985)</a:t>
            </a:r>
          </a:p>
          <a:p>
            <a:pPr lvl="1"/>
            <a:r>
              <a:rPr lang="en-US" dirty="0"/>
              <a:t>National Severe Storms Laboratory (1989 - 2005)</a:t>
            </a:r>
          </a:p>
          <a:p>
            <a:pPr lvl="1"/>
            <a:r>
              <a:rPr lang="en-US" dirty="0"/>
              <a:t>OU Information Technology (2005 – present</a:t>
            </a:r>
            <a:r>
              <a:rPr lang="en-US" dirty="0" smtClean="0"/>
              <a:t>)</a:t>
            </a:r>
            <a:endParaRPr lang="en-US" dirty="0"/>
          </a:p>
          <a:p>
            <a:pPr lvl="1"/>
            <a:r>
              <a:rPr lang="en-US" dirty="0"/>
              <a:t>UNIX/CPM/Win/OS2/Linux/OS X</a:t>
            </a:r>
          </a:p>
          <a:p>
            <a:pPr lvl="1"/>
            <a:r>
              <a:rPr lang="en-US" dirty="0"/>
              <a:t>Two Daughters – Two Granddaughters</a:t>
            </a:r>
          </a:p>
          <a:p>
            <a:pPr lvl="1"/>
            <a:r>
              <a:rPr lang="en-US" dirty="0"/>
              <a:t>Amateur (Extra class) Radio Operator (digital)</a:t>
            </a:r>
          </a:p>
          <a:p>
            <a:pPr lvl="1"/>
            <a:r>
              <a:rPr lang="en-US" dirty="0"/>
              <a:t>We have cats</a:t>
            </a:r>
          </a:p>
          <a:p>
            <a:pPr lvl="1"/>
            <a:r>
              <a:rPr lang="en-US" dirty="0"/>
              <a:t>Golf/SCUBA/Racquetball/</a:t>
            </a:r>
            <a:r>
              <a:rPr lang="en-US" dirty="0" smtClean="0"/>
              <a:t>Audio</a:t>
            </a:r>
            <a:endParaRPr lang="en-US" dirty="0"/>
          </a:p>
        </p:txBody>
      </p:sp>
    </p:spTree>
    <p:extLst>
      <p:ext uri="{BB962C8B-B14F-4D97-AF65-F5344CB8AC3E}">
        <p14:creationId xmlns:p14="http://schemas.microsoft.com/office/powerpoint/2010/main" val="5532634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a:t>
            </a:r>
            <a:r>
              <a:rPr lang="en-US" sz="4000" dirty="0" smtClean="0"/>
              <a:t>hat do we “do”?</a:t>
            </a:r>
            <a:endParaRPr lang="en-US" sz="4000" dirty="0"/>
          </a:p>
        </p:txBody>
      </p:sp>
      <p:sp>
        <p:nvSpPr>
          <p:cNvPr id="3" name="Content Placeholder 2"/>
          <p:cNvSpPr>
            <a:spLocks noGrp="1"/>
          </p:cNvSpPr>
          <p:nvPr>
            <p:ph idx="1"/>
          </p:nvPr>
        </p:nvSpPr>
        <p:spPr/>
        <p:txBody>
          <a:bodyPr>
            <a:normAutofit/>
          </a:bodyPr>
          <a:lstStyle/>
          <a:p>
            <a:r>
              <a:rPr lang="en-US" sz="2000" dirty="0" smtClean="0"/>
              <a:t>Educate </a:t>
            </a:r>
            <a:r>
              <a:rPr lang="en-US" sz="2000" dirty="0"/>
              <a:t>f</a:t>
            </a:r>
            <a:r>
              <a:rPr lang="en-US" sz="2000" dirty="0" smtClean="0"/>
              <a:t>uture </a:t>
            </a:r>
            <a:r>
              <a:rPr lang="en-US" sz="2000" dirty="0"/>
              <a:t>m</a:t>
            </a:r>
            <a:r>
              <a:rPr lang="en-US" sz="2000" dirty="0" smtClean="0"/>
              <a:t>eteorology faculty</a:t>
            </a:r>
          </a:p>
          <a:p>
            <a:r>
              <a:rPr lang="en-US" sz="2000" dirty="0" smtClean="0"/>
              <a:t>Educate future government/private forecasters and radar engineers</a:t>
            </a:r>
          </a:p>
          <a:p>
            <a:r>
              <a:rPr lang="en-US" sz="2000" dirty="0" smtClean="0"/>
              <a:t>Educate </a:t>
            </a:r>
            <a:r>
              <a:rPr lang="en-US" sz="2000" dirty="0"/>
              <a:t>f</a:t>
            </a:r>
            <a:r>
              <a:rPr lang="en-US" sz="2000" dirty="0" smtClean="0"/>
              <a:t>uture research scientists</a:t>
            </a:r>
          </a:p>
          <a:p>
            <a:r>
              <a:rPr lang="en-US" sz="2000" dirty="0" err="1" smtClean="0"/>
              <a:t>Testbed</a:t>
            </a:r>
            <a:r>
              <a:rPr lang="en-US" sz="2000" dirty="0" smtClean="0"/>
              <a:t> for new weather and climate forecasting techniques</a:t>
            </a:r>
          </a:p>
          <a:p>
            <a:r>
              <a:rPr lang="en-US" sz="2000" dirty="0" err="1" smtClean="0"/>
              <a:t>Testbed</a:t>
            </a:r>
            <a:r>
              <a:rPr lang="en-US" sz="2000" dirty="0" smtClean="0"/>
              <a:t> for the “Next”-next generation radars – Phased Array</a:t>
            </a:r>
          </a:p>
          <a:p>
            <a:r>
              <a:rPr lang="en-US" sz="2000" dirty="0" smtClean="0"/>
              <a:t>Develop new weather and climate models</a:t>
            </a:r>
          </a:p>
          <a:p>
            <a:r>
              <a:rPr lang="en-US" sz="2000" dirty="0" smtClean="0"/>
              <a:t>Train government forecasters in new techniques</a:t>
            </a:r>
          </a:p>
          <a:p>
            <a:r>
              <a:rPr lang="en-US" sz="2000" dirty="0" smtClean="0"/>
              <a:t>Issue tornado, thunderstorm, fire, and flood watches and warnings</a:t>
            </a:r>
          </a:p>
          <a:p>
            <a:r>
              <a:rPr lang="en-US" sz="2000" dirty="0" smtClean="0"/>
              <a:t>Support (HW/SW) current Federal weather radars worldwide</a:t>
            </a:r>
          </a:p>
          <a:p>
            <a:r>
              <a:rPr lang="en-US" sz="2000" dirty="0"/>
              <a:t>Research “all” severe weather and publish, publish, publish</a:t>
            </a:r>
          </a:p>
          <a:p>
            <a:endParaRPr lang="en-US" sz="2000"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1115542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What are these people doing?</a:t>
            </a:r>
            <a:endParaRPr lang="en-US" sz="4000"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7" name="Picture 6" descr="2011_5_11_HWT-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 y="406400"/>
            <a:ext cx="7620000" cy="5080000"/>
          </a:xfrm>
          <a:prstGeom prst="rect">
            <a:avLst/>
          </a:prstGeom>
        </p:spPr>
      </p:pic>
    </p:spTree>
    <p:extLst>
      <p:ext uri="{BB962C8B-B14F-4D97-AF65-F5344CB8AC3E}">
        <p14:creationId xmlns:p14="http://schemas.microsoft.com/office/powerpoint/2010/main" val="32528221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What are these people doing?</a:t>
            </a:r>
            <a:endParaRPr lang="en-US" sz="4000"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3" name="Picture 2" descr="2011_5_18_Spr_Exp-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 y="469901"/>
            <a:ext cx="7137400" cy="5098482"/>
          </a:xfrm>
          <a:prstGeom prst="rect">
            <a:avLst/>
          </a:prstGeom>
        </p:spPr>
      </p:pic>
    </p:spTree>
    <p:extLst>
      <p:ext uri="{BB962C8B-B14F-4D97-AF65-F5344CB8AC3E}">
        <p14:creationId xmlns:p14="http://schemas.microsoft.com/office/powerpoint/2010/main" val="31469124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What are these people doing?</a:t>
            </a:r>
            <a:endParaRPr lang="en-US" sz="4000"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4" name="Picture 3" descr="2011_5_16_HWT-1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351" y="431799"/>
            <a:ext cx="7565389" cy="5043593"/>
          </a:xfrm>
          <a:prstGeom prst="rect">
            <a:avLst/>
          </a:prstGeom>
        </p:spPr>
      </p:pic>
    </p:spTree>
    <p:extLst>
      <p:ext uri="{BB962C8B-B14F-4D97-AF65-F5344CB8AC3E}">
        <p14:creationId xmlns:p14="http://schemas.microsoft.com/office/powerpoint/2010/main" val="322919229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What tools do they use?</a:t>
            </a:r>
            <a:endParaRPr lang="en-US" sz="4000"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
        <p:nvSpPr>
          <p:cNvPr id="7" name="Content Placeholder 2"/>
          <p:cNvSpPr>
            <a:spLocks noGrp="1"/>
          </p:cNvSpPr>
          <p:nvPr>
            <p:ph idx="1"/>
          </p:nvPr>
        </p:nvSpPr>
        <p:spPr>
          <a:xfrm>
            <a:off x="762000" y="685800"/>
            <a:ext cx="7543800" cy="3886200"/>
          </a:xfrm>
        </p:spPr>
        <p:txBody>
          <a:bodyPr>
            <a:normAutofit fontScale="85000" lnSpcReduction="20000"/>
          </a:bodyPr>
          <a:lstStyle/>
          <a:p>
            <a:r>
              <a:rPr lang="en-US" dirty="0" smtClean="0"/>
              <a:t>Phased Array Radar</a:t>
            </a:r>
          </a:p>
          <a:p>
            <a:pPr lvl="1"/>
            <a:r>
              <a:rPr lang="en-US" dirty="0" smtClean="0"/>
              <a:t>Incredible network requirements</a:t>
            </a:r>
          </a:p>
          <a:p>
            <a:r>
              <a:rPr lang="en-US" dirty="0" smtClean="0"/>
              <a:t>ARRC’s Teaching Radar</a:t>
            </a:r>
          </a:p>
          <a:p>
            <a:r>
              <a:rPr lang="en-US" dirty="0" smtClean="0"/>
              <a:t>Research NEXRAD Radar</a:t>
            </a:r>
          </a:p>
          <a:p>
            <a:r>
              <a:rPr lang="en-US" dirty="0" smtClean="0"/>
              <a:t>Mobile Radars (different “types”)</a:t>
            </a:r>
          </a:p>
          <a:p>
            <a:r>
              <a:rPr lang="en-US" dirty="0" smtClean="0"/>
              <a:t>Mobile Atmospheric Sounding equipment</a:t>
            </a:r>
          </a:p>
          <a:p>
            <a:pPr lvl="1"/>
            <a:r>
              <a:rPr lang="en-US" dirty="0" smtClean="0"/>
              <a:t>Standard data collection in unique locations</a:t>
            </a:r>
          </a:p>
          <a:p>
            <a:pPr lvl="1"/>
            <a:r>
              <a:rPr lang="en-US" dirty="0" smtClean="0"/>
              <a:t>Specialized Storm Electrification data collection</a:t>
            </a:r>
          </a:p>
          <a:p>
            <a:r>
              <a:rPr lang="en-US" dirty="0" smtClean="0"/>
              <a:t>Unique on-site datasets</a:t>
            </a:r>
          </a:p>
          <a:p>
            <a:pPr lvl="1"/>
            <a:r>
              <a:rPr lang="en-US" dirty="0" smtClean="0"/>
              <a:t>Multi-radar composites, rainfall/runoff datasets, two different lightning research datasets</a:t>
            </a:r>
          </a:p>
          <a:p>
            <a:r>
              <a:rPr lang="en-US" dirty="0" smtClean="0"/>
              <a:t>Incredibly fine-scale long-term, surface-based datasets</a:t>
            </a:r>
          </a:p>
          <a:p>
            <a:pPr lvl="1"/>
            <a:r>
              <a:rPr lang="en-US" dirty="0" smtClean="0"/>
              <a:t>Among others…</a:t>
            </a:r>
            <a:endParaRPr lang="en-US" dirty="0"/>
          </a:p>
        </p:txBody>
      </p:sp>
    </p:spTree>
    <p:extLst>
      <p:ext uri="{BB962C8B-B14F-4D97-AF65-F5344CB8AC3E}">
        <p14:creationId xmlns:p14="http://schemas.microsoft.com/office/powerpoint/2010/main" val="533324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How do “we” do what we “do”?</a:t>
            </a:r>
            <a:endParaRPr lang="en-US" sz="4000" dirty="0"/>
          </a:p>
        </p:txBody>
      </p:sp>
      <p:sp>
        <p:nvSpPr>
          <p:cNvPr id="3" name="Content Placeholder 2"/>
          <p:cNvSpPr>
            <a:spLocks noGrp="1"/>
          </p:cNvSpPr>
          <p:nvPr>
            <p:ph idx="1"/>
          </p:nvPr>
        </p:nvSpPr>
        <p:spPr/>
        <p:txBody>
          <a:bodyPr>
            <a:normAutofit lnSpcReduction="10000"/>
          </a:bodyPr>
          <a:lstStyle/>
          <a:p>
            <a:r>
              <a:rPr lang="en-US" dirty="0" smtClean="0"/>
              <a:t>One Physical Network</a:t>
            </a:r>
          </a:p>
          <a:p>
            <a:pPr lvl="1"/>
            <a:r>
              <a:rPr lang="en-US" dirty="0" smtClean="0"/>
              <a:t>2 external networks (University and Federal)</a:t>
            </a:r>
          </a:p>
          <a:p>
            <a:pPr lvl="1"/>
            <a:r>
              <a:rPr lang="en-US" dirty="0" smtClean="0"/>
              <a:t>Multiple internal networks</a:t>
            </a:r>
          </a:p>
          <a:p>
            <a:pPr lvl="2"/>
            <a:r>
              <a:rPr lang="en-US" dirty="0" smtClean="0"/>
              <a:t>Some route among themselves</a:t>
            </a:r>
          </a:p>
          <a:p>
            <a:pPr lvl="2"/>
            <a:r>
              <a:rPr lang="en-US" dirty="0" smtClean="0"/>
              <a:t>Some pass traffic inside and outside through a firewall </a:t>
            </a:r>
            <a:r>
              <a:rPr lang="en-US" dirty="0" err="1" smtClean="0"/>
              <a:t>vsys</a:t>
            </a:r>
            <a:endParaRPr lang="en-US" dirty="0" smtClean="0"/>
          </a:p>
          <a:p>
            <a:pPr lvl="2"/>
            <a:r>
              <a:rPr lang="en-US" dirty="0" smtClean="0"/>
              <a:t>Some are entirely self-contained ‘sandboxes’</a:t>
            </a:r>
          </a:p>
          <a:p>
            <a:r>
              <a:rPr lang="en-US" dirty="0" smtClean="0"/>
              <a:t>2 Operationally separate* forecast networks</a:t>
            </a:r>
          </a:p>
          <a:p>
            <a:endParaRPr lang="en-US" dirty="0"/>
          </a:p>
          <a:p>
            <a:r>
              <a:rPr lang="en-US" dirty="0" smtClean="0"/>
              <a:t>Additionally, one of NOAA’s </a:t>
            </a:r>
            <a:r>
              <a:rPr lang="en-US" dirty="0" err="1" smtClean="0"/>
              <a:t>Webfarms</a:t>
            </a:r>
            <a:r>
              <a:rPr lang="en-US" dirty="0" smtClean="0"/>
              <a:t> is located in the NOAA data center running on a separate IP space</a:t>
            </a:r>
          </a:p>
          <a:p>
            <a:pPr marL="0" indent="0">
              <a:buNone/>
            </a:pPr>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2043158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Veins</a:t>
            </a:r>
            <a:endParaRPr lang="en-US" sz="4000" dirty="0"/>
          </a:p>
        </p:txBody>
      </p:sp>
      <p:sp>
        <p:nvSpPr>
          <p:cNvPr id="3" name="Content Placeholder 2"/>
          <p:cNvSpPr>
            <a:spLocks noGrp="1"/>
          </p:cNvSpPr>
          <p:nvPr>
            <p:ph idx="1"/>
          </p:nvPr>
        </p:nvSpPr>
        <p:spPr/>
        <p:txBody>
          <a:bodyPr>
            <a:normAutofit lnSpcReduction="10000"/>
          </a:bodyPr>
          <a:lstStyle/>
          <a:p>
            <a:pPr marL="0" indent="0">
              <a:buNone/>
            </a:pPr>
            <a:r>
              <a:rPr lang="en-US" dirty="0" smtClean="0"/>
              <a:t>Located in 250,000 </a:t>
            </a:r>
            <a:r>
              <a:rPr lang="en-US" dirty="0"/>
              <a:t>square feet on 5+ </a:t>
            </a:r>
            <a:r>
              <a:rPr lang="en-US" dirty="0" smtClean="0"/>
              <a:t>floors are:</a:t>
            </a:r>
            <a:endParaRPr lang="en-US" dirty="0"/>
          </a:p>
          <a:p>
            <a:r>
              <a:rPr lang="en-US" dirty="0"/>
              <a:t>Over 50 km of Speed Bundle</a:t>
            </a:r>
          </a:p>
          <a:p>
            <a:pPr lvl="1"/>
            <a:r>
              <a:rPr lang="en-US" sz="2000" dirty="0"/>
              <a:t>4-10GigE+4-50</a:t>
            </a:r>
            <a:r>
              <a:rPr lang="el-GR" sz="2000" dirty="0"/>
              <a:t>μm</a:t>
            </a:r>
            <a:r>
              <a:rPr lang="en-US" sz="2000" dirty="0"/>
              <a:t> </a:t>
            </a:r>
            <a:r>
              <a:rPr lang="en-US" sz="2000" dirty="0" smtClean="0"/>
              <a:t>fiber to each Data Access Point</a:t>
            </a:r>
            <a:endParaRPr lang="en-US" sz="2000" dirty="0"/>
          </a:p>
          <a:p>
            <a:r>
              <a:rPr lang="en-US" dirty="0"/>
              <a:t>1800 </a:t>
            </a:r>
            <a:r>
              <a:rPr lang="en-US" dirty="0" smtClean="0"/>
              <a:t>Edge Ports at move-in</a:t>
            </a:r>
          </a:p>
          <a:p>
            <a:r>
              <a:rPr lang="en-US" dirty="0"/>
              <a:t>6</a:t>
            </a:r>
            <a:r>
              <a:rPr lang="en-US" dirty="0" smtClean="0"/>
              <a:t>00+ VoIP phones</a:t>
            </a:r>
          </a:p>
          <a:p>
            <a:r>
              <a:rPr lang="en-US" dirty="0" smtClean="0"/>
              <a:t>120 Wireless Access Points</a:t>
            </a:r>
          </a:p>
          <a:p>
            <a:r>
              <a:rPr lang="en-US" dirty="0" smtClean="0"/>
              <a:t>300+ network ports in NOAA Data Center (3000 </a:t>
            </a:r>
            <a:r>
              <a:rPr lang="en-US" dirty="0" err="1" smtClean="0"/>
              <a:t>sq</a:t>
            </a:r>
            <a:r>
              <a:rPr lang="en-US" dirty="0" smtClean="0"/>
              <a:t> </a:t>
            </a:r>
            <a:r>
              <a:rPr lang="en-US" dirty="0" err="1" smtClean="0"/>
              <a:t>ft</a:t>
            </a:r>
            <a:r>
              <a:rPr lang="en-US" dirty="0" smtClean="0"/>
              <a:t>)</a:t>
            </a:r>
          </a:p>
          <a:p>
            <a:r>
              <a:rPr lang="en-US" dirty="0" smtClean="0"/>
              <a:t>120+ network ports in OU Data Center (1500 </a:t>
            </a:r>
            <a:r>
              <a:rPr lang="en-US" dirty="0" err="1" smtClean="0"/>
              <a:t>sq</a:t>
            </a:r>
            <a:r>
              <a:rPr lang="en-US" dirty="0" smtClean="0"/>
              <a:t> </a:t>
            </a:r>
            <a:r>
              <a:rPr lang="en-US" dirty="0" err="1" smtClean="0"/>
              <a:t>ft</a:t>
            </a:r>
            <a:r>
              <a:rPr lang="en-US" dirty="0" smtClean="0"/>
              <a:t>)</a:t>
            </a:r>
            <a:endParaRPr lang="en-US" dirty="0"/>
          </a:p>
          <a:p>
            <a:r>
              <a:rPr lang="en-US" dirty="0" smtClean="0"/>
              <a:t>48 VLANs – 21 Campus, 27 Internal, 10 non-routable</a:t>
            </a:r>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2802891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Heart and Brains</a:t>
            </a:r>
            <a:endParaRPr lang="en-US" sz="4000" dirty="0"/>
          </a:p>
        </p:txBody>
      </p:sp>
      <p:sp>
        <p:nvSpPr>
          <p:cNvPr id="3" name="Content Placeholder 2"/>
          <p:cNvSpPr>
            <a:spLocks noGrp="1"/>
          </p:cNvSpPr>
          <p:nvPr>
            <p:ph idx="1"/>
          </p:nvPr>
        </p:nvSpPr>
        <p:spPr/>
        <p:txBody>
          <a:bodyPr/>
          <a:lstStyle/>
          <a:p>
            <a:r>
              <a:rPr lang="en-US" dirty="0" smtClean="0"/>
              <a:t>MDF</a:t>
            </a:r>
          </a:p>
          <a:p>
            <a:pPr lvl="1"/>
            <a:r>
              <a:rPr lang="en-US" dirty="0" smtClean="0"/>
              <a:t>Dual-homed Route Core</a:t>
            </a:r>
          </a:p>
          <a:p>
            <a:pPr lvl="2"/>
            <a:r>
              <a:rPr lang="en-US" dirty="0" smtClean="0"/>
              <a:t>Non-blocking 10G service</a:t>
            </a:r>
          </a:p>
          <a:p>
            <a:pPr lvl="1"/>
            <a:r>
              <a:rPr lang="en-US" dirty="0" smtClean="0"/>
              <a:t>HA Firewalls with </a:t>
            </a:r>
            <a:r>
              <a:rPr lang="en-US" dirty="0" err="1" smtClean="0"/>
              <a:t>Stateful</a:t>
            </a:r>
            <a:r>
              <a:rPr lang="en-US" dirty="0" smtClean="0"/>
              <a:t> Failover</a:t>
            </a:r>
          </a:p>
          <a:p>
            <a:r>
              <a:rPr lang="en-US" dirty="0" smtClean="0"/>
              <a:t>IDFs (10)</a:t>
            </a:r>
          </a:p>
          <a:p>
            <a:pPr lvl="1"/>
            <a:r>
              <a:rPr lang="en-US" sz="2000" dirty="0" smtClean="0"/>
              <a:t>16-slot Chassis-based switch w/10G uplinks with cross-connects</a:t>
            </a: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2664422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Growing pains</a:t>
            </a:r>
            <a:endParaRPr lang="en-US" sz="4000" dirty="0"/>
          </a:p>
        </p:txBody>
      </p:sp>
      <p:sp>
        <p:nvSpPr>
          <p:cNvPr id="3" name="Content Placeholder 2"/>
          <p:cNvSpPr>
            <a:spLocks noGrp="1"/>
          </p:cNvSpPr>
          <p:nvPr>
            <p:ph idx="1"/>
          </p:nvPr>
        </p:nvSpPr>
        <p:spPr/>
        <p:txBody>
          <a:bodyPr>
            <a:normAutofit fontScale="92500" lnSpcReduction="10000"/>
          </a:bodyPr>
          <a:lstStyle/>
          <a:p>
            <a:r>
              <a:rPr lang="en-US" dirty="0" smtClean="0"/>
              <a:t>NWCNOC advised by Information Technology Counsel</a:t>
            </a:r>
          </a:p>
          <a:p>
            <a:pPr lvl="1"/>
            <a:r>
              <a:rPr lang="en-US" dirty="0" smtClean="0"/>
              <a:t>“Too much documentation” / “not enough documentation”</a:t>
            </a:r>
          </a:p>
          <a:p>
            <a:r>
              <a:rPr lang="en-US" dirty="0" smtClean="0"/>
              <a:t>Staff churn results in loss of corporate knowledge</a:t>
            </a:r>
          </a:p>
          <a:p>
            <a:pPr lvl="1"/>
            <a:r>
              <a:rPr lang="en-US" dirty="0" smtClean="0"/>
              <a:t>Yet, this brings new staff and new ideas</a:t>
            </a:r>
          </a:p>
          <a:p>
            <a:r>
              <a:rPr lang="en-US" dirty="0" smtClean="0"/>
              <a:t>Data, and data needs, like entropy, always increases</a:t>
            </a:r>
          </a:p>
          <a:p>
            <a:r>
              <a:rPr lang="en-US" dirty="0" smtClean="0"/>
              <a:t>Unforeseen needs have required equipment relocations</a:t>
            </a:r>
          </a:p>
          <a:p>
            <a:r>
              <a:rPr lang="en-US" dirty="0" smtClean="0"/>
              <a:t>With few exceptions, 5 year old hardware meeting needs</a:t>
            </a:r>
          </a:p>
          <a:p>
            <a:pPr lvl="1"/>
            <a:r>
              <a:rPr lang="en-US" sz="1900" dirty="0" smtClean="0"/>
              <a:t>However, </a:t>
            </a:r>
            <a:r>
              <a:rPr lang="en-US" sz="1900" dirty="0" smtClean="0"/>
              <a:t>82</a:t>
            </a:r>
            <a:r>
              <a:rPr lang="en-US" sz="1900" dirty="0" smtClean="0"/>
              <a:t> </a:t>
            </a:r>
            <a:r>
              <a:rPr lang="en-US" sz="1900" dirty="0"/>
              <a:t>months since our initial </a:t>
            </a:r>
            <a:r>
              <a:rPr lang="en-US" sz="1900" dirty="0" smtClean="0"/>
              <a:t>RFP, we are </a:t>
            </a:r>
            <a:r>
              <a:rPr lang="en-US" sz="1900" dirty="0"/>
              <a:t>i</a:t>
            </a:r>
            <a:r>
              <a:rPr lang="en-US" sz="1900" dirty="0" smtClean="0"/>
              <a:t>n early </a:t>
            </a:r>
            <a:r>
              <a:rPr lang="en-US" sz="1900" dirty="0"/>
              <a:t>stages of R&amp;R</a:t>
            </a:r>
            <a:r>
              <a:rPr lang="en-US" dirty="0" smtClean="0"/>
              <a:t>.</a:t>
            </a:r>
          </a:p>
          <a:p>
            <a:r>
              <a:rPr lang="en-US" dirty="0" smtClean="0"/>
              <a:t>Needed: more power, cooling, </a:t>
            </a:r>
            <a:r>
              <a:rPr lang="en-US" dirty="0" err="1" smtClean="0"/>
              <a:t>floorspace</a:t>
            </a:r>
            <a:endParaRPr lang="en-US" dirty="0" smtClean="0"/>
          </a:p>
          <a:p>
            <a:pPr lvl="1"/>
            <a:r>
              <a:rPr lang="en-US" dirty="0" smtClean="0"/>
              <a:t>If you have time, ask </a:t>
            </a:r>
            <a:r>
              <a:rPr lang="en-US" dirty="0"/>
              <a:t>me about ‘raised computer floors</a:t>
            </a:r>
            <a:r>
              <a:rPr lang="en-US" dirty="0" smtClean="0"/>
              <a:t>’</a:t>
            </a:r>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881217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Meteorology: </a:t>
            </a:r>
            <a:r>
              <a:rPr lang="en-US" sz="4000" dirty="0" smtClean="0"/>
              <a:t>Math, Physics, and Computer Science all in a blender</a:t>
            </a:r>
            <a:endParaRPr lang="en-US" sz="4000" dirty="0"/>
          </a:p>
        </p:txBody>
      </p:sp>
      <p:sp>
        <p:nvSpPr>
          <p:cNvPr id="3" name="Content Placeholder 2"/>
          <p:cNvSpPr>
            <a:spLocks noGrp="1"/>
          </p:cNvSpPr>
          <p:nvPr>
            <p:ph idx="1"/>
          </p:nvPr>
        </p:nvSpPr>
        <p:spPr/>
        <p:txBody>
          <a:bodyPr>
            <a:normAutofit lnSpcReduction="10000"/>
          </a:bodyPr>
          <a:lstStyle/>
          <a:p>
            <a:r>
              <a:rPr lang="en-US" dirty="0" smtClean="0"/>
              <a:t>Especially the “data” part of Computer Science</a:t>
            </a:r>
          </a:p>
          <a:p>
            <a:r>
              <a:rPr lang="en-US" dirty="0" smtClean="0"/>
              <a:t>Data is crunched, mangled, and mutilated using many different initial conditions and algorithms with the result being “a lot of data’.</a:t>
            </a:r>
          </a:p>
          <a:p>
            <a:pPr lvl="1"/>
            <a:r>
              <a:rPr lang="en-US" sz="1800" dirty="0" smtClean="0"/>
              <a:t>I can’t name one research scientist who has ever deleted a data set</a:t>
            </a:r>
            <a:r>
              <a:rPr lang="en-US" sz="1800" dirty="0" smtClean="0"/>
              <a:t>.</a:t>
            </a:r>
          </a:p>
          <a:p>
            <a:pPr marL="640080" lvl="2" indent="0">
              <a:buNone/>
            </a:pPr>
            <a:r>
              <a:rPr lang="en-US" sz="1600" dirty="0" smtClean="0"/>
              <a:t>	YEA for de-duping SANs!</a:t>
            </a:r>
            <a:endParaRPr lang="en-US" sz="1600" dirty="0" smtClean="0"/>
          </a:p>
          <a:p>
            <a:r>
              <a:rPr lang="en-US" dirty="0" smtClean="0"/>
              <a:t>Storage: external hard drives, workstation multi-terabyte RAIDS, networked many multi-terabyte RAIDS, SANS, along with a few datasets on tape.</a:t>
            </a:r>
          </a:p>
          <a:p>
            <a:pPr lvl="1"/>
            <a:r>
              <a:rPr lang="en-US" dirty="0" smtClean="0"/>
              <a:t>NSSL and OCS host several unique datasets which have multiple copies in multiple places.</a:t>
            </a: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1427961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About Us</a:t>
            </a:r>
            <a:endParaRPr lang="en-US" sz="4000" dirty="0"/>
          </a:p>
        </p:txBody>
      </p:sp>
      <p:sp>
        <p:nvSpPr>
          <p:cNvPr id="3" name="Footer Placeholder 2"/>
          <p:cNvSpPr>
            <a:spLocks noGrp="1"/>
          </p:cNvSpPr>
          <p:nvPr>
            <p:ph type="ftr" sz="quarter" idx="11"/>
          </p:nvPr>
        </p:nvSpPr>
        <p:spPr/>
        <p:txBody>
          <a:bodyPr/>
          <a:lstStyle/>
          <a:p>
            <a:pPr algn="r"/>
            <a:r>
              <a:rPr lang="en-US" dirty="0"/>
              <a:t>Oklahoma Internet Technology Mentorship Program @ East Central University – March 15, 2012</a:t>
            </a:r>
            <a:endParaRPr lang="en-US" dirty="0"/>
          </a:p>
        </p:txBody>
      </p:sp>
      <p:sp>
        <p:nvSpPr>
          <p:cNvPr id="5" name="Content Placeholder 4"/>
          <p:cNvSpPr>
            <a:spLocks noGrp="1"/>
          </p:cNvSpPr>
          <p:nvPr>
            <p:ph idx="1"/>
          </p:nvPr>
        </p:nvSpPr>
        <p:spPr>
          <a:xfrm>
            <a:off x="762000" y="685800"/>
            <a:ext cx="7543800" cy="4546600"/>
          </a:xfrm>
        </p:spPr>
        <p:txBody>
          <a:bodyPr>
            <a:normAutofit/>
          </a:bodyPr>
          <a:lstStyle/>
          <a:p>
            <a:r>
              <a:rPr lang="en-US" dirty="0"/>
              <a:t>OU IT Network Services:</a:t>
            </a:r>
          </a:p>
          <a:p>
            <a:pPr lvl="1"/>
            <a:r>
              <a:rPr lang="en-US" dirty="0"/>
              <a:t>Support 16000+ wireless users</a:t>
            </a:r>
          </a:p>
          <a:p>
            <a:pPr lvl="1"/>
            <a:r>
              <a:rPr lang="en-US" dirty="0"/>
              <a:t>Support 15000+ “wired” users</a:t>
            </a:r>
          </a:p>
          <a:p>
            <a:pPr lvl="1"/>
            <a:r>
              <a:rPr lang="en-US" dirty="0"/>
              <a:t>Support ~35000 host devices</a:t>
            </a:r>
          </a:p>
          <a:p>
            <a:pPr lvl="1"/>
            <a:r>
              <a:rPr lang="en-US" dirty="0"/>
              <a:t>Support ~1500 wireless access points</a:t>
            </a:r>
          </a:p>
          <a:p>
            <a:pPr lvl="1"/>
            <a:r>
              <a:rPr lang="en-US" dirty="0"/>
              <a:t>Support ~1000 security cameras</a:t>
            </a:r>
          </a:p>
          <a:p>
            <a:pPr lvl="1"/>
            <a:r>
              <a:rPr lang="en-US" dirty="0"/>
              <a:t>Support ~1250 network switches and routers</a:t>
            </a:r>
          </a:p>
          <a:p>
            <a:pPr lvl="1"/>
            <a:r>
              <a:rPr lang="en-US" dirty="0"/>
              <a:t>Support ~8000 telephony devices (VoIP and analog)</a:t>
            </a:r>
          </a:p>
          <a:p>
            <a:pPr lvl="1"/>
            <a:r>
              <a:rPr lang="en-US" dirty="0"/>
              <a:t>Over 200 physical and virtual servers</a:t>
            </a:r>
          </a:p>
          <a:p>
            <a:pPr lvl="1"/>
            <a:r>
              <a:rPr lang="en-US" dirty="0"/>
              <a:t>Migrating to a single datacenter that spans three </a:t>
            </a:r>
            <a:r>
              <a:rPr lang="en-US" dirty="0" smtClean="0"/>
              <a:t>cities</a:t>
            </a:r>
            <a:endParaRPr lang="en-US" dirty="0">
              <a:latin typeface="Arial"/>
              <a:cs typeface="Arial"/>
            </a:endParaRPr>
          </a:p>
          <a:p>
            <a:endParaRPr lang="en-US" dirty="0"/>
          </a:p>
        </p:txBody>
      </p:sp>
      <p:pic>
        <p:nvPicPr>
          <p:cNvPr id="6" name="Picture 5"/>
          <p:cNvPicPr>
            <a:picLocks noChangeAspect="1"/>
          </p:cNvPicPr>
          <p:nvPr/>
        </p:nvPicPr>
        <p:blipFill>
          <a:blip r:embed="rId3"/>
          <a:stretch>
            <a:fillRect/>
          </a:stretch>
        </p:blipFill>
        <p:spPr>
          <a:xfrm>
            <a:off x="5410200" y="665233"/>
            <a:ext cx="3124200" cy="1565133"/>
          </a:xfrm>
          <a:prstGeom prst="rect">
            <a:avLst/>
          </a:prstGeom>
        </p:spPr>
      </p:pic>
    </p:spTree>
    <p:extLst>
      <p:ext uri="{BB962C8B-B14F-4D97-AF65-F5344CB8AC3E}">
        <p14:creationId xmlns:p14="http://schemas.microsoft.com/office/powerpoint/2010/main" val="376305544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How Do I Get This Job?</a:t>
            </a:r>
            <a:endParaRPr lang="en-US" sz="4000" dirty="0"/>
          </a:p>
        </p:txBody>
      </p:sp>
      <p:sp>
        <p:nvSpPr>
          <p:cNvPr id="3" name="Content Placeholder 2"/>
          <p:cNvSpPr>
            <a:spLocks noGrp="1"/>
          </p:cNvSpPr>
          <p:nvPr>
            <p:ph idx="1"/>
          </p:nvPr>
        </p:nvSpPr>
        <p:spPr/>
        <p:txBody>
          <a:bodyPr>
            <a:normAutofit fontScale="92500"/>
          </a:bodyPr>
          <a:lstStyle/>
          <a:p>
            <a:pPr marL="342900" lvl="0" indent="-342900" eaLnBrk="0" hangingPunct="0">
              <a:buClr>
                <a:srgbClr val="333399"/>
              </a:buClr>
              <a:buSzPct val="60000"/>
              <a:buFont typeface="Wingdings" charset="2"/>
              <a:buChar char="n"/>
            </a:pPr>
            <a:r>
              <a:rPr lang="en-US" kern="0" dirty="0">
                <a:solidFill>
                  <a:srgbClr val="000000"/>
                </a:solidFill>
                <a:latin typeface="Arial"/>
                <a:cs typeface="Arial"/>
              </a:rPr>
              <a:t>What I look for in a resume… (the basics)</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College diploma in a relevant field</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Experience</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Certifications</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I never look at salary (that’s up to HR)</a:t>
            </a:r>
          </a:p>
          <a:p>
            <a:pPr marL="285750" indent="-285750" eaLnBrk="0" hangingPunct="0">
              <a:buClr>
                <a:srgbClr val="A50021"/>
              </a:buClr>
              <a:buSzPct val="55000"/>
              <a:buFont typeface="Wingdings" charset="2"/>
              <a:buChar char="n"/>
            </a:pPr>
            <a:r>
              <a:rPr lang="en-US" sz="2200" kern="0" dirty="0">
                <a:solidFill>
                  <a:srgbClr val="000000"/>
                </a:solidFill>
                <a:latin typeface="Arial"/>
                <a:cs typeface="Arial"/>
              </a:rPr>
              <a:t>What I look for in a resume… (under the hood)</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Someone who doesn’t change jobs every 1 to 2 years (probably won’t last long)</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Someone who understands the “lingo”</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Someone who knows how to keep it “brief” but “relevant”</a:t>
            </a: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1946055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How Do I Get This Job?</a:t>
            </a:r>
            <a:endParaRPr lang="en-US" sz="4000" dirty="0"/>
          </a:p>
        </p:txBody>
      </p:sp>
      <p:sp>
        <p:nvSpPr>
          <p:cNvPr id="3" name="Content Placeholder 2"/>
          <p:cNvSpPr>
            <a:spLocks noGrp="1"/>
          </p:cNvSpPr>
          <p:nvPr>
            <p:ph idx="1"/>
          </p:nvPr>
        </p:nvSpPr>
        <p:spPr>
          <a:xfrm>
            <a:off x="762000" y="889000"/>
            <a:ext cx="7543800" cy="4292600"/>
          </a:xfrm>
        </p:spPr>
        <p:txBody>
          <a:bodyPr>
            <a:normAutofit lnSpcReduction="10000"/>
          </a:bodyPr>
          <a:lstStyle/>
          <a:p>
            <a:pPr marL="342900" lvl="0" indent="-342900" eaLnBrk="0" hangingPunct="0">
              <a:buClr>
                <a:srgbClr val="333399"/>
              </a:buClr>
              <a:buSzPct val="60000"/>
              <a:buFont typeface="Wingdings" charset="2"/>
              <a:buChar char="n"/>
            </a:pPr>
            <a:r>
              <a:rPr lang="en-US" kern="0" dirty="0">
                <a:solidFill>
                  <a:srgbClr val="000000"/>
                </a:solidFill>
                <a:latin typeface="Arial"/>
                <a:cs typeface="Arial"/>
              </a:rPr>
              <a:t>A Brief Note About Resumes…</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Keep it brief!  </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No more than 2 pages (3 at most).  </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You don’t need to write a novel, because we won’t read it.</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Keep it relevant!  </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Tailor your resume to match the job you are targeting.</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Leave out extraneous details.  These will come out in the interview process.</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Sell yourself…. Yourself!  </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Don’t let a recruiter/headhunter sell you.</a:t>
            </a:r>
          </a:p>
          <a:p>
            <a:pPr marL="742950" lvl="1" indent="-285750" eaLnBrk="0" hangingPunct="0">
              <a:buClr>
                <a:srgbClr val="A50021"/>
              </a:buClr>
              <a:buSzPct val="55000"/>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3807737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How Do I Get This Job? (“The Interview”)</a:t>
            </a:r>
            <a:endParaRPr lang="en-US" sz="3200"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6" name="Picture 5"/>
          <p:cNvPicPr>
            <a:picLocks noChangeAspect="1"/>
          </p:cNvPicPr>
          <p:nvPr/>
        </p:nvPicPr>
        <p:blipFill>
          <a:blip r:embed="rId2"/>
          <a:stretch>
            <a:fillRect/>
          </a:stretch>
        </p:blipFill>
        <p:spPr>
          <a:xfrm>
            <a:off x="865094" y="438150"/>
            <a:ext cx="7440706" cy="4743450"/>
          </a:xfrm>
          <a:prstGeom prst="rect">
            <a:avLst/>
          </a:prstGeom>
        </p:spPr>
      </p:pic>
    </p:spTree>
    <p:extLst>
      <p:ext uri="{BB962C8B-B14F-4D97-AF65-F5344CB8AC3E}">
        <p14:creationId xmlns:p14="http://schemas.microsoft.com/office/powerpoint/2010/main" val="227886732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How Do I Get This Job? (“The Interview”)</a:t>
            </a:r>
            <a:endParaRPr lang="en-US" sz="3200" dirty="0"/>
          </a:p>
        </p:txBody>
      </p:sp>
      <p:sp>
        <p:nvSpPr>
          <p:cNvPr id="3" name="Content Placeholder 2"/>
          <p:cNvSpPr>
            <a:spLocks noGrp="1"/>
          </p:cNvSpPr>
          <p:nvPr>
            <p:ph idx="1"/>
          </p:nvPr>
        </p:nvSpPr>
        <p:spPr>
          <a:xfrm>
            <a:off x="762000" y="889000"/>
            <a:ext cx="7543800" cy="4292600"/>
          </a:xfrm>
        </p:spPr>
        <p:txBody>
          <a:bodyPr>
            <a:normAutofit/>
          </a:bodyPr>
          <a:lstStyle/>
          <a:p>
            <a:pPr lvl="1"/>
            <a:endParaRPr lang="en-US" dirty="0"/>
          </a:p>
          <a:p>
            <a:pPr lvl="1"/>
            <a:endParaRPr lang="en-US" dirty="0"/>
          </a:p>
          <a:p>
            <a:pPr lvl="1"/>
            <a:endParaRPr lang="en-US" dirty="0"/>
          </a:p>
          <a:p>
            <a:pPr lvl="1"/>
            <a:r>
              <a:rPr lang="en-US" dirty="0"/>
              <a:t>Can you do it?</a:t>
            </a:r>
          </a:p>
          <a:p>
            <a:pPr lvl="1"/>
            <a:r>
              <a:rPr lang="en-US" dirty="0"/>
              <a:t>Will you love it?</a:t>
            </a:r>
          </a:p>
          <a:p>
            <a:pPr lvl="1"/>
            <a:r>
              <a:rPr lang="en-US" dirty="0"/>
              <a:t>Will we like you?</a:t>
            </a: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pic>
        <p:nvPicPr>
          <p:cNvPr id="6" name="Picture 5"/>
          <p:cNvPicPr>
            <a:picLocks noChangeAspect="1"/>
          </p:cNvPicPr>
          <p:nvPr/>
        </p:nvPicPr>
        <p:blipFill>
          <a:blip r:embed="rId2"/>
          <a:stretch>
            <a:fillRect/>
          </a:stretch>
        </p:blipFill>
        <p:spPr>
          <a:xfrm>
            <a:off x="3615274" y="524900"/>
            <a:ext cx="4823316" cy="4800600"/>
          </a:xfrm>
          <a:prstGeom prst="rect">
            <a:avLst/>
          </a:prstGeom>
        </p:spPr>
      </p:pic>
    </p:spTree>
    <p:extLst>
      <p:ext uri="{BB962C8B-B14F-4D97-AF65-F5344CB8AC3E}">
        <p14:creationId xmlns:p14="http://schemas.microsoft.com/office/powerpoint/2010/main" val="1061327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How Do I Get This Job?</a:t>
            </a:r>
            <a:endParaRPr lang="en-US" sz="4000" dirty="0"/>
          </a:p>
        </p:txBody>
      </p:sp>
      <p:sp>
        <p:nvSpPr>
          <p:cNvPr id="3" name="Content Placeholder 2"/>
          <p:cNvSpPr>
            <a:spLocks noGrp="1"/>
          </p:cNvSpPr>
          <p:nvPr>
            <p:ph idx="1"/>
          </p:nvPr>
        </p:nvSpPr>
        <p:spPr>
          <a:xfrm>
            <a:off x="762000" y="889000"/>
            <a:ext cx="7543800" cy="4292600"/>
          </a:xfrm>
        </p:spPr>
        <p:txBody>
          <a:bodyPr>
            <a:normAutofit/>
          </a:bodyPr>
          <a:lstStyle/>
          <a:p>
            <a:pPr lvl="1"/>
            <a:endParaRPr lang="en-US" dirty="0"/>
          </a:p>
          <a:p>
            <a:pPr lvl="1"/>
            <a:endParaRPr lang="en-US" dirty="0"/>
          </a:p>
          <a:p>
            <a:pPr marL="342900" lvl="0" indent="-342900" eaLnBrk="0" hangingPunct="0">
              <a:buClr>
                <a:srgbClr val="333399"/>
              </a:buClr>
              <a:buSzPct val="60000"/>
              <a:buFont typeface="Wingdings" charset="2"/>
              <a:buChar char="n"/>
            </a:pPr>
            <a:r>
              <a:rPr lang="en-US" kern="0" dirty="0">
                <a:solidFill>
                  <a:srgbClr val="000000"/>
                </a:solidFill>
                <a:latin typeface="Arial"/>
                <a:cs typeface="Arial"/>
              </a:rPr>
              <a:t>What you should do before then…</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College diploma in a relevant field… this is worth up to 5 years of relevant experience!</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Experience… internships during college can be applied toward this (kill two birds at the same time). </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Certifications… start small, and work your way up.  Do this during college, or even during high school.</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Build relationships… sometimes, it isn’t WHAT you know, it’s WHO you know.</a:t>
            </a:r>
          </a:p>
          <a:p>
            <a:pPr marL="742950" lvl="1" indent="-285750" eaLnBrk="0" hangingPunct="0">
              <a:buClr>
                <a:srgbClr val="A50021"/>
              </a:buClr>
              <a:buSzPct val="55000"/>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a:p>
            <a:pPr marL="320040" lvl="1" indent="0">
              <a:buNone/>
            </a:pPr>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59370507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How Do I Get This Job?</a:t>
            </a:r>
            <a:endParaRPr lang="en-US" sz="4000" dirty="0"/>
          </a:p>
        </p:txBody>
      </p:sp>
      <p:sp>
        <p:nvSpPr>
          <p:cNvPr id="3" name="Content Placeholder 2"/>
          <p:cNvSpPr>
            <a:spLocks noGrp="1"/>
          </p:cNvSpPr>
          <p:nvPr>
            <p:ph idx="1"/>
          </p:nvPr>
        </p:nvSpPr>
        <p:spPr>
          <a:xfrm>
            <a:off x="762000" y="889000"/>
            <a:ext cx="7543800" cy="4292600"/>
          </a:xfrm>
        </p:spPr>
        <p:txBody>
          <a:bodyPr>
            <a:normAutofit/>
          </a:bodyPr>
          <a:lstStyle/>
          <a:p>
            <a:pPr marL="342900" lvl="0" indent="-342900" eaLnBrk="0" hangingPunct="0">
              <a:buClr>
                <a:srgbClr val="333399"/>
              </a:buClr>
              <a:buSzPct val="60000"/>
              <a:buFont typeface="Wingdings" charset="2"/>
              <a:buChar char="n"/>
            </a:pPr>
            <a:r>
              <a:rPr lang="en-US" kern="0" dirty="0">
                <a:solidFill>
                  <a:srgbClr val="000000"/>
                </a:solidFill>
                <a:latin typeface="Arial"/>
                <a:cs typeface="Arial"/>
              </a:rPr>
              <a:t>What you should do… (cont.)</a:t>
            </a:r>
          </a:p>
          <a:p>
            <a:pPr marL="742950" lvl="1" indent="-285750" eaLnBrk="0" hangingPunct="0">
              <a:buClr>
                <a:srgbClr val="A50021"/>
              </a:buClr>
              <a:buSzPct val="55000"/>
              <a:buFont typeface="Wingdings" charset="2"/>
              <a:buChar char="n"/>
            </a:pPr>
            <a:r>
              <a:rPr lang="en-US" kern="0" dirty="0" smtClean="0">
                <a:solidFill>
                  <a:srgbClr val="000000"/>
                </a:solidFill>
                <a:latin typeface="Arial"/>
                <a:cs typeface="Arial"/>
              </a:rPr>
              <a:t>Be </a:t>
            </a:r>
            <a:r>
              <a:rPr lang="en-US" kern="0" dirty="0">
                <a:solidFill>
                  <a:srgbClr val="000000"/>
                </a:solidFill>
                <a:latin typeface="Arial"/>
                <a:cs typeface="Arial"/>
              </a:rPr>
              <a:t>positive.</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Have a back-up plan.</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Have someone else critique your resume.</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Pass the interview. </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Be honest during the interview.</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Practice the interview</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Thank the interviewer both in person, and later in writing.</a:t>
            </a:r>
          </a:p>
          <a:p>
            <a:pPr marL="742950" lvl="1" indent="-285750" eaLnBrk="0" hangingPunct="0">
              <a:buClr>
                <a:srgbClr val="A50021"/>
              </a:buClr>
              <a:buSzPct val="55000"/>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421278786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What Do I Look For in a Job?</a:t>
            </a:r>
            <a:endParaRPr lang="en-US" sz="4000" dirty="0"/>
          </a:p>
        </p:txBody>
      </p:sp>
      <p:sp>
        <p:nvSpPr>
          <p:cNvPr id="3" name="Content Placeholder 2"/>
          <p:cNvSpPr>
            <a:spLocks noGrp="1"/>
          </p:cNvSpPr>
          <p:nvPr>
            <p:ph idx="1"/>
          </p:nvPr>
        </p:nvSpPr>
        <p:spPr>
          <a:xfrm>
            <a:off x="762000" y="889000"/>
            <a:ext cx="7543800" cy="4292600"/>
          </a:xfrm>
        </p:spPr>
        <p:txBody>
          <a:bodyPr>
            <a:normAutofit/>
          </a:bodyPr>
          <a:lstStyle/>
          <a:p>
            <a:pPr marL="342900" lvl="0" indent="-342900" eaLnBrk="0" hangingPunct="0">
              <a:buClr>
                <a:srgbClr val="333399"/>
              </a:buClr>
              <a:buSzPct val="60000"/>
              <a:buFont typeface="Wingdings" charset="2"/>
              <a:buChar char="n"/>
            </a:pPr>
            <a:r>
              <a:rPr lang="en-US" kern="0" dirty="0">
                <a:solidFill>
                  <a:srgbClr val="000000"/>
                </a:solidFill>
                <a:latin typeface="Arial"/>
                <a:cs typeface="Arial"/>
              </a:rPr>
              <a:t>What to look for…</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Money isn’t everything.  There are sometimes trade-offs for higher salaries</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More hours</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More travel</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Fewer benefits</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Reputation.  Find a place that everyone is talking about.  Ask the people that work there if it is worth it!</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Family friendly environment.  Flexible work hours can be important.</a:t>
            </a:r>
          </a:p>
          <a:p>
            <a:pPr marL="742950" lvl="1" indent="-285750" eaLnBrk="0" hangingPunct="0">
              <a:buClr>
                <a:srgbClr val="A50021"/>
              </a:buClr>
              <a:buSzPct val="55000"/>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201144169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What Do I Look For in a Job?</a:t>
            </a:r>
            <a:endParaRPr lang="en-US" sz="4000" dirty="0"/>
          </a:p>
        </p:txBody>
      </p:sp>
      <p:sp>
        <p:nvSpPr>
          <p:cNvPr id="3" name="Content Placeholder 2"/>
          <p:cNvSpPr>
            <a:spLocks noGrp="1"/>
          </p:cNvSpPr>
          <p:nvPr>
            <p:ph idx="1"/>
          </p:nvPr>
        </p:nvSpPr>
        <p:spPr>
          <a:xfrm>
            <a:off x="762000" y="889000"/>
            <a:ext cx="7543800" cy="4292600"/>
          </a:xfrm>
        </p:spPr>
        <p:txBody>
          <a:bodyPr>
            <a:normAutofit/>
          </a:bodyPr>
          <a:lstStyle/>
          <a:p>
            <a:pPr marL="342900" lvl="0" indent="-342900" eaLnBrk="0" hangingPunct="0">
              <a:buClr>
                <a:srgbClr val="333399"/>
              </a:buClr>
              <a:buSzPct val="60000"/>
              <a:buFont typeface="Wingdings" charset="2"/>
              <a:buChar char="n"/>
            </a:pPr>
            <a:r>
              <a:rPr lang="en-US" kern="0" dirty="0">
                <a:solidFill>
                  <a:srgbClr val="000000"/>
                </a:solidFill>
                <a:latin typeface="Arial"/>
                <a:cs typeface="Arial"/>
              </a:rPr>
              <a:t>What to look for… (cont.)</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Look at the “whole package”</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Dress code?</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Distance to work?</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Free parking?</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Starbucks (or pub) nearby?</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Shared office space?</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Time-off policy?</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Condition of office?</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Training and learning opportunities!</a:t>
            </a:r>
          </a:p>
          <a:p>
            <a:pPr marL="742950" lvl="1" indent="-285750" eaLnBrk="0" hangingPunct="0">
              <a:buClr>
                <a:srgbClr val="A50021"/>
              </a:buClr>
              <a:buSzPct val="55000"/>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37922469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What Do I Look For in a Job?</a:t>
            </a:r>
            <a:endParaRPr lang="en-US" sz="4000" dirty="0"/>
          </a:p>
        </p:txBody>
      </p:sp>
      <p:sp>
        <p:nvSpPr>
          <p:cNvPr id="3" name="Content Placeholder 2"/>
          <p:cNvSpPr>
            <a:spLocks noGrp="1"/>
          </p:cNvSpPr>
          <p:nvPr>
            <p:ph idx="1"/>
          </p:nvPr>
        </p:nvSpPr>
        <p:spPr>
          <a:xfrm>
            <a:off x="762000" y="889000"/>
            <a:ext cx="7543800" cy="4292600"/>
          </a:xfrm>
        </p:spPr>
        <p:txBody>
          <a:bodyPr>
            <a:normAutofit lnSpcReduction="10000"/>
          </a:bodyPr>
          <a:lstStyle/>
          <a:p>
            <a:pPr marL="342900" lvl="0" indent="-342900" eaLnBrk="0" hangingPunct="0">
              <a:buClr>
                <a:srgbClr val="333399"/>
              </a:buClr>
              <a:buSzPct val="60000"/>
              <a:buFont typeface="Wingdings" charset="2"/>
              <a:buChar char="n"/>
            </a:pPr>
            <a:r>
              <a:rPr lang="en-US" kern="0" dirty="0">
                <a:solidFill>
                  <a:srgbClr val="000000"/>
                </a:solidFill>
                <a:latin typeface="Arial"/>
                <a:cs typeface="Arial"/>
              </a:rPr>
              <a:t>What to look for… (cont.)</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Interview the interviewer.</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Don’t be scared.  This is a two-way partnership.</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Ask for a guided tour.</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Ask to meet your “team”.</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Ask the interviewer how they like the job.</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This is a long-term commitment!</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Trust your instincts!  If your gut says “no”, then turn down the job.</a:t>
            </a:r>
          </a:p>
          <a:p>
            <a:pPr marL="1200150" lvl="2" indent="-285750" eaLnBrk="0" hangingPunct="0">
              <a:buClr>
                <a:srgbClr val="A50021"/>
              </a:buClr>
              <a:buSzPct val="55000"/>
              <a:buFont typeface="Wingdings" charset="2"/>
              <a:buChar char="n"/>
            </a:pPr>
            <a:r>
              <a:rPr lang="en-US" sz="2200" kern="0" dirty="0">
                <a:solidFill>
                  <a:srgbClr val="000000"/>
                </a:solidFill>
                <a:latin typeface="Arial"/>
                <a:cs typeface="Arial"/>
              </a:rPr>
              <a:t>Keep that back out plan in place until the probationary period is over.</a:t>
            </a:r>
          </a:p>
          <a:p>
            <a:pPr marL="742950" lvl="1" indent="-285750" eaLnBrk="0" hangingPunct="0">
              <a:buClr>
                <a:srgbClr val="A50021"/>
              </a:buClr>
              <a:buSzPct val="55000"/>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67127054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I GOT THE JOB! Now what?</a:t>
            </a:r>
            <a:endParaRPr lang="en-US" sz="4000" dirty="0"/>
          </a:p>
        </p:txBody>
      </p:sp>
      <p:sp>
        <p:nvSpPr>
          <p:cNvPr id="3" name="Content Placeholder 2"/>
          <p:cNvSpPr>
            <a:spLocks noGrp="1"/>
          </p:cNvSpPr>
          <p:nvPr>
            <p:ph idx="1"/>
          </p:nvPr>
        </p:nvSpPr>
        <p:spPr>
          <a:xfrm>
            <a:off x="762000" y="889000"/>
            <a:ext cx="7543800" cy="4292600"/>
          </a:xfrm>
        </p:spPr>
        <p:txBody>
          <a:bodyPr>
            <a:normAutofit/>
          </a:bodyPr>
          <a:lstStyle/>
          <a:p>
            <a:pPr marL="342900" lvl="0" indent="-342900" eaLnBrk="0" hangingPunct="0">
              <a:buClr>
                <a:srgbClr val="333399"/>
              </a:buClr>
              <a:buSzPct val="60000"/>
              <a:buFont typeface="Wingdings" charset="2"/>
              <a:buChar char="n"/>
            </a:pPr>
            <a:r>
              <a:rPr lang="en-US" kern="0" dirty="0">
                <a:solidFill>
                  <a:srgbClr val="000000"/>
                </a:solidFill>
                <a:latin typeface="Arial"/>
                <a:cs typeface="Arial"/>
              </a:rPr>
              <a:t>Suggestions for success…</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Never compromise your morals.</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Be honest… it’s hard to remember all of the lies you’ve told, and who you told them to.</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Be there for other people… and they will be there for you.</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Be positive!  It’s contagious.</a:t>
            </a: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409702681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About Us</a:t>
            </a:r>
            <a:endParaRPr lang="en-US" sz="4000" dirty="0"/>
          </a:p>
        </p:txBody>
      </p:sp>
      <p:sp>
        <p:nvSpPr>
          <p:cNvPr id="3" name="Footer Placeholder 2"/>
          <p:cNvSpPr>
            <a:spLocks noGrp="1"/>
          </p:cNvSpPr>
          <p:nvPr>
            <p:ph type="ftr" sz="quarter" idx="11"/>
          </p:nvPr>
        </p:nvSpPr>
        <p:spPr/>
        <p:txBody>
          <a:bodyPr/>
          <a:lstStyle/>
          <a:p>
            <a:pPr algn="r"/>
            <a:r>
              <a:rPr lang="en-US" dirty="0"/>
              <a:t>Oklahoma Internet Technology Mentorship Program @ East Central University – March 15, 2012</a:t>
            </a:r>
            <a:endParaRPr lang="en-US" dirty="0"/>
          </a:p>
        </p:txBody>
      </p:sp>
      <p:sp>
        <p:nvSpPr>
          <p:cNvPr id="5" name="Content Placeholder 4"/>
          <p:cNvSpPr>
            <a:spLocks noGrp="1"/>
          </p:cNvSpPr>
          <p:nvPr>
            <p:ph idx="1"/>
          </p:nvPr>
        </p:nvSpPr>
        <p:spPr>
          <a:xfrm>
            <a:off x="762000" y="685800"/>
            <a:ext cx="7543800" cy="4546600"/>
          </a:xfrm>
        </p:spPr>
        <p:txBody>
          <a:bodyPr>
            <a:normAutofit/>
          </a:bodyPr>
          <a:lstStyle/>
          <a:p>
            <a:r>
              <a:rPr lang="en-US" dirty="0" err="1"/>
              <a:t>OneNet</a:t>
            </a:r>
            <a:r>
              <a:rPr lang="en-US" dirty="0"/>
              <a:t> Services:</a:t>
            </a:r>
          </a:p>
          <a:p>
            <a:pPr lvl="1"/>
            <a:r>
              <a:rPr lang="en-US" dirty="0"/>
              <a:t>Support K-12 in Oklahoma</a:t>
            </a:r>
          </a:p>
          <a:p>
            <a:pPr lvl="1"/>
            <a:r>
              <a:rPr lang="en-US" dirty="0"/>
              <a:t>Support Higher Ed’s in Oklahoma</a:t>
            </a:r>
          </a:p>
          <a:p>
            <a:pPr lvl="1"/>
            <a:r>
              <a:rPr lang="en-US" dirty="0"/>
              <a:t>Support State Agencies and Affiliates</a:t>
            </a:r>
          </a:p>
          <a:p>
            <a:pPr lvl="1"/>
            <a:r>
              <a:rPr lang="en-US" dirty="0"/>
              <a:t>State-wide Optical Network (DWDM)</a:t>
            </a:r>
          </a:p>
          <a:p>
            <a:pPr lvl="1"/>
            <a:r>
              <a:rPr lang="en-US" dirty="0"/>
              <a:t>10-Gig Connectivity to Research and Education Networks</a:t>
            </a:r>
          </a:p>
          <a:p>
            <a:pPr lvl="1"/>
            <a:r>
              <a:rPr lang="en-US" dirty="0"/>
              <a:t>MPLS Service Offerings</a:t>
            </a:r>
          </a:p>
          <a:p>
            <a:pPr lvl="1"/>
            <a:r>
              <a:rPr lang="en-US" dirty="0"/>
              <a:t>VoIP, VTC, E-Mail and Web Hosting </a:t>
            </a:r>
            <a:r>
              <a:rPr lang="en-US" dirty="0" smtClean="0"/>
              <a:t>Services</a:t>
            </a:r>
          </a:p>
          <a:p>
            <a:pPr lvl="1"/>
            <a:endParaRPr lang="en-US" dirty="0"/>
          </a:p>
          <a:p>
            <a:pPr marL="320040" lvl="1" indent="0">
              <a:buNone/>
            </a:pPr>
            <a:endParaRPr lang="en-US" dirty="0" smtClean="0"/>
          </a:p>
        </p:txBody>
      </p:sp>
      <p:pic>
        <p:nvPicPr>
          <p:cNvPr id="7" name="Picture 6"/>
          <p:cNvPicPr>
            <a:picLocks noChangeAspect="1"/>
          </p:cNvPicPr>
          <p:nvPr/>
        </p:nvPicPr>
        <p:blipFill>
          <a:blip r:embed="rId3"/>
          <a:stretch>
            <a:fillRect/>
          </a:stretch>
        </p:blipFill>
        <p:spPr>
          <a:xfrm>
            <a:off x="4800600" y="931310"/>
            <a:ext cx="3460750" cy="1636101"/>
          </a:xfrm>
          <a:prstGeom prst="rect">
            <a:avLst/>
          </a:prstGeom>
        </p:spPr>
      </p:pic>
    </p:spTree>
    <p:extLst>
      <p:ext uri="{BB962C8B-B14F-4D97-AF65-F5344CB8AC3E}">
        <p14:creationId xmlns:p14="http://schemas.microsoft.com/office/powerpoint/2010/main" val="341216045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I GOT THE JOB! Now what?</a:t>
            </a:r>
            <a:endParaRPr lang="en-US" sz="4000" dirty="0"/>
          </a:p>
        </p:txBody>
      </p:sp>
      <p:sp>
        <p:nvSpPr>
          <p:cNvPr id="3" name="Content Placeholder 2"/>
          <p:cNvSpPr>
            <a:spLocks noGrp="1"/>
          </p:cNvSpPr>
          <p:nvPr>
            <p:ph idx="1"/>
          </p:nvPr>
        </p:nvSpPr>
        <p:spPr>
          <a:xfrm>
            <a:off x="762000" y="889000"/>
            <a:ext cx="7543800" cy="4292600"/>
          </a:xfrm>
        </p:spPr>
        <p:txBody>
          <a:bodyPr>
            <a:normAutofit/>
          </a:bodyPr>
          <a:lstStyle/>
          <a:p>
            <a:pPr marL="342900" lvl="0" indent="-342900" eaLnBrk="0" hangingPunct="0">
              <a:buClr>
                <a:srgbClr val="333399"/>
              </a:buClr>
              <a:buSzPct val="60000"/>
              <a:buFont typeface="Wingdings" charset="2"/>
              <a:buChar char="n"/>
            </a:pPr>
            <a:r>
              <a:rPr lang="en-US" kern="0" dirty="0">
                <a:solidFill>
                  <a:srgbClr val="000000"/>
                </a:solidFill>
                <a:latin typeface="Arial"/>
                <a:cs typeface="Arial"/>
              </a:rPr>
              <a:t>Suggestions for success… (cont.)</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Don’t take things personally… in the grand scheme of things, it’s just a job!</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Rule your destiny.</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Step outside of your comfort zone. (ref. Office Space, the movie)</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Nothing in your job is worth getting angry over.</a:t>
            </a:r>
          </a:p>
          <a:p>
            <a:pPr marL="742950" lvl="1" indent="-285750" eaLnBrk="0" hangingPunct="0">
              <a:buClr>
                <a:srgbClr val="A50021"/>
              </a:buClr>
              <a:buSzPct val="55000"/>
              <a:buFont typeface="Wingdings" charset="2"/>
              <a:buChar char="n"/>
            </a:pPr>
            <a:r>
              <a:rPr lang="en-US" kern="0" dirty="0">
                <a:solidFill>
                  <a:srgbClr val="000000"/>
                </a:solidFill>
                <a:latin typeface="Arial"/>
                <a:cs typeface="Arial"/>
              </a:rPr>
              <a:t>Your customer is why you are where you are.  Be there for them.</a:t>
            </a: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202223404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I GOT THE JOB! Now what?</a:t>
            </a:r>
            <a:endParaRPr lang="en-US" sz="4000" dirty="0"/>
          </a:p>
        </p:txBody>
      </p:sp>
      <p:sp>
        <p:nvSpPr>
          <p:cNvPr id="3" name="Content Placeholder 2"/>
          <p:cNvSpPr>
            <a:spLocks noGrp="1"/>
          </p:cNvSpPr>
          <p:nvPr>
            <p:ph idx="1"/>
          </p:nvPr>
        </p:nvSpPr>
        <p:spPr>
          <a:xfrm>
            <a:off x="762000" y="812800"/>
            <a:ext cx="7543800" cy="4233333"/>
          </a:xfrm>
        </p:spPr>
        <p:txBody>
          <a:bodyPr>
            <a:normAutofit/>
          </a:bodyPr>
          <a:lstStyle/>
          <a:p>
            <a:pPr marL="342900" lvl="0" indent="-342900" eaLnBrk="0" hangingPunct="0">
              <a:buClr>
                <a:srgbClr val="333399"/>
              </a:buClr>
              <a:buSzPct val="60000"/>
              <a:buFont typeface="Wingdings" charset="2"/>
              <a:buChar char="n"/>
            </a:pPr>
            <a:r>
              <a:rPr lang="en-US" kern="0" dirty="0">
                <a:solidFill>
                  <a:srgbClr val="000000"/>
                </a:solidFill>
                <a:latin typeface="Arial"/>
                <a:cs typeface="Arial"/>
              </a:rPr>
              <a:t>Suggestions for success… (cont.)</a:t>
            </a:r>
          </a:p>
          <a:p>
            <a:pPr marL="742950" lvl="1" indent="-285750" eaLnBrk="0" hangingPunct="0">
              <a:buClr>
                <a:srgbClr val="A50021"/>
              </a:buClr>
              <a:buSzPct val="55000"/>
              <a:buFont typeface="Wingdings" charset="2"/>
              <a:buChar char="n"/>
            </a:pPr>
            <a:r>
              <a:rPr lang="en-US" kern="0" dirty="0" smtClean="0">
                <a:solidFill>
                  <a:srgbClr val="000000"/>
                </a:solidFill>
                <a:latin typeface="Arial"/>
                <a:cs typeface="Arial"/>
              </a:rPr>
              <a:t>Change is inevitable… just roll with it!</a:t>
            </a:r>
          </a:p>
          <a:p>
            <a:pPr marL="742950" lvl="1" indent="-285750" eaLnBrk="0" hangingPunct="0">
              <a:buClr>
                <a:srgbClr val="A50021"/>
              </a:buClr>
              <a:buSzPct val="55000"/>
              <a:buFont typeface="Wingdings" charset="2"/>
              <a:buChar char="n"/>
            </a:pPr>
            <a:r>
              <a:rPr lang="en-US" kern="0" dirty="0" smtClean="0">
                <a:solidFill>
                  <a:srgbClr val="000000"/>
                </a:solidFill>
                <a:latin typeface="Arial"/>
                <a:cs typeface="Arial"/>
              </a:rPr>
              <a:t>Document everything! It really will save you time in the long run.</a:t>
            </a:r>
          </a:p>
          <a:p>
            <a:pPr marL="742950" lvl="1" indent="-285750" eaLnBrk="0" hangingPunct="0">
              <a:buClr>
                <a:srgbClr val="A50021"/>
              </a:buClr>
              <a:buSzPct val="55000"/>
              <a:buFont typeface="Wingdings" charset="2"/>
              <a:buChar char="n"/>
            </a:pPr>
            <a:r>
              <a:rPr lang="en-US" kern="0" dirty="0" smtClean="0">
                <a:solidFill>
                  <a:srgbClr val="000000"/>
                </a:solidFill>
                <a:latin typeface="Arial"/>
                <a:cs typeface="Arial"/>
              </a:rPr>
              <a:t>Ask for the cool toys!</a:t>
            </a:r>
          </a:p>
          <a:p>
            <a:pPr marL="742950" lvl="1" indent="-285750" eaLnBrk="0" hangingPunct="0">
              <a:buClr>
                <a:srgbClr val="A50021"/>
              </a:buClr>
              <a:buSzPct val="55000"/>
              <a:buFont typeface="Wingdings" charset="2"/>
              <a:buChar char="n"/>
            </a:pPr>
            <a:r>
              <a:rPr lang="en-US" kern="0" dirty="0" smtClean="0">
                <a:solidFill>
                  <a:srgbClr val="000000"/>
                </a:solidFill>
                <a:latin typeface="Arial"/>
                <a:cs typeface="Arial"/>
              </a:rPr>
              <a:t>You will never have enough time or money… have a backup plan.</a:t>
            </a:r>
          </a:p>
          <a:p>
            <a:pPr marL="742950" lvl="1" indent="-285750" eaLnBrk="0" hangingPunct="0">
              <a:buClr>
                <a:srgbClr val="A50021"/>
              </a:buClr>
              <a:buSzPct val="55000"/>
              <a:buFont typeface="Wingdings" charset="2"/>
              <a:buChar char="n"/>
            </a:pPr>
            <a:r>
              <a:rPr lang="en-US" kern="0" dirty="0" smtClean="0">
                <a:solidFill>
                  <a:srgbClr val="000000"/>
                </a:solidFill>
                <a:latin typeface="Arial"/>
                <a:cs typeface="Arial"/>
              </a:rPr>
              <a:t>Technology changes fast! Try to keep pace, and don’t wait for ‘futures’…</a:t>
            </a:r>
            <a:endParaRPr lang="en-US" kern="0" dirty="0">
              <a:solidFill>
                <a:srgbClr val="000000"/>
              </a:solidFill>
              <a:latin typeface="Arial"/>
              <a:cs typeface="Arial"/>
            </a:endParaRPr>
          </a:p>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402899565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 have one of the best jobs in the world!</a:t>
            </a:r>
            <a:endParaRPr lang="en-US" sz="3200" dirty="0"/>
          </a:p>
        </p:txBody>
      </p:sp>
      <p:sp>
        <p:nvSpPr>
          <p:cNvPr id="4" name="Footer Placeholder 3"/>
          <p:cNvSpPr>
            <a:spLocks noGrp="1"/>
          </p:cNvSpPr>
          <p:nvPr>
            <p:ph type="ftr" sz="quarter" idx="11"/>
          </p:nvPr>
        </p:nvSpPr>
        <p:spPr/>
        <p:txBody>
          <a:bodyPr/>
          <a:lstStyle/>
          <a:p>
            <a:pPr algn="r"/>
            <a:r>
              <a:rPr lang="en-US" dirty="0"/>
              <a:t>Oklahoma Internet Technology Mentorship Program @ East Central University – March 15, 2012</a:t>
            </a:r>
          </a:p>
        </p:txBody>
      </p:sp>
      <p:pic>
        <p:nvPicPr>
          <p:cNvPr id="6" name="Content Placeholder 5" descr="QuitComplainingAboutYourJob[1].JPG"/>
          <p:cNvPicPr>
            <a:picLocks noGrp="1" noChangeAspect="1"/>
          </p:cNvPicPr>
          <p:nvPr>
            <p:ph idx="1"/>
          </p:nvPr>
        </p:nvPicPr>
        <p:blipFill>
          <a:blip r:embed="rId3">
            <a:extLst>
              <a:ext uri="{28A0092B-C50C-407E-A947-70E740481C1C}">
                <a14:useLocalDpi xmlns:a14="http://schemas.microsoft.com/office/drawing/2010/main" val="0"/>
              </a:ext>
            </a:extLst>
          </a:blip>
          <a:srcRect t="12016" b="12016"/>
          <a:stretch>
            <a:fillRect/>
          </a:stretch>
        </p:blipFill>
        <p:spPr>
          <a:xfrm>
            <a:off x="-26894" y="495300"/>
            <a:ext cx="9170894" cy="4724400"/>
          </a:xfrm>
        </p:spPr>
      </p:pic>
    </p:spTree>
    <p:extLst>
      <p:ext uri="{BB962C8B-B14F-4D97-AF65-F5344CB8AC3E}">
        <p14:creationId xmlns:p14="http://schemas.microsoft.com/office/powerpoint/2010/main" val="9750135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Other Opportunities/Resources</a:t>
            </a:r>
            <a:endParaRPr lang="en-US" sz="4000" dirty="0"/>
          </a:p>
        </p:txBody>
      </p:sp>
      <p:sp>
        <p:nvSpPr>
          <p:cNvPr id="3" name="Content Placeholder 2"/>
          <p:cNvSpPr>
            <a:spLocks noGrp="1"/>
          </p:cNvSpPr>
          <p:nvPr>
            <p:ph idx="1"/>
          </p:nvPr>
        </p:nvSpPr>
        <p:spPr>
          <a:xfrm>
            <a:off x="762000" y="812800"/>
            <a:ext cx="7543800" cy="4233333"/>
          </a:xfrm>
        </p:spPr>
        <p:txBody>
          <a:bodyPr>
            <a:normAutofit/>
          </a:bodyPr>
          <a:lstStyle/>
          <a:p>
            <a:r>
              <a:rPr lang="en-US" dirty="0"/>
              <a:t>Jobs at OU</a:t>
            </a:r>
          </a:p>
          <a:p>
            <a:pPr lvl="1"/>
            <a:r>
              <a:rPr lang="en-US" dirty="0">
                <a:hlinkClick r:id="rId2"/>
              </a:rPr>
              <a:t>http://jobs.ou.edu</a:t>
            </a:r>
            <a:endParaRPr lang="en-US" dirty="0"/>
          </a:p>
          <a:p>
            <a:r>
              <a:rPr lang="en-US" dirty="0"/>
              <a:t>Jobs at </a:t>
            </a:r>
            <a:r>
              <a:rPr lang="en-US" dirty="0" err="1"/>
              <a:t>OneNet</a:t>
            </a:r>
            <a:endParaRPr lang="en-US" dirty="0"/>
          </a:p>
          <a:p>
            <a:pPr lvl="1"/>
            <a:r>
              <a:rPr lang="en-US" dirty="0">
                <a:hlinkClick r:id="rId3"/>
              </a:rPr>
              <a:t>http://</a:t>
            </a:r>
            <a:r>
              <a:rPr lang="en-US" dirty="0" err="1">
                <a:hlinkClick r:id="rId3"/>
              </a:rPr>
              <a:t>www.okhighered.org</a:t>
            </a:r>
            <a:r>
              <a:rPr lang="en-US" dirty="0">
                <a:hlinkClick r:id="rId3"/>
              </a:rPr>
              <a:t>/job-opportunities/</a:t>
            </a:r>
            <a:endParaRPr lang="en-US" dirty="0"/>
          </a:p>
          <a:p>
            <a:pPr marL="457200" lvl="1" indent="0" eaLnBrk="0" hangingPunct="0">
              <a:buClr>
                <a:srgbClr val="A50021"/>
              </a:buClr>
              <a:buSzPct val="55000"/>
              <a:buNone/>
            </a:pPr>
            <a:endParaRPr lang="en-US" kern="0" dirty="0">
              <a:solidFill>
                <a:srgbClr val="000000"/>
              </a:solidFill>
              <a:latin typeface="Arial"/>
              <a:cs typeface="Arial"/>
            </a:endParaRP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385710742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Questions?</a:t>
            </a:r>
            <a:endParaRPr lang="en-US" sz="4000" dirty="0"/>
          </a:p>
        </p:txBody>
      </p:sp>
      <p:sp>
        <p:nvSpPr>
          <p:cNvPr id="3" name="Content Placeholder 2"/>
          <p:cNvSpPr>
            <a:spLocks noGrp="1"/>
          </p:cNvSpPr>
          <p:nvPr>
            <p:ph idx="1"/>
          </p:nvPr>
        </p:nvSpPr>
        <p:spPr>
          <a:xfrm>
            <a:off x="762000" y="812800"/>
            <a:ext cx="7543800" cy="4233333"/>
          </a:xfrm>
        </p:spPr>
        <p:txBody>
          <a:bodyPr>
            <a:normAutofit/>
          </a:bodyPr>
          <a:lstStyle/>
          <a:p>
            <a:pPr marL="742950" lvl="1" indent="-285750" eaLnBrk="0" hangingPunct="0">
              <a:buClr>
                <a:srgbClr val="A50021"/>
              </a:buClr>
              <a:buSzPct val="55000"/>
              <a:buFont typeface="Wingdings" charset="2"/>
              <a:buChar char="n"/>
            </a:pPr>
            <a:endParaRPr lang="en-US" kern="0" dirty="0">
              <a:solidFill>
                <a:srgbClr val="000000"/>
              </a:solidFill>
              <a:latin typeface="Arial"/>
              <a:cs typeface="Arial"/>
            </a:endParaRP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5721831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Evaluations</a:t>
            </a:r>
            <a:endParaRPr lang="en-US" sz="4000" dirty="0"/>
          </a:p>
        </p:txBody>
      </p:sp>
      <p:sp>
        <p:nvSpPr>
          <p:cNvPr id="3" name="Content Placeholder 2"/>
          <p:cNvSpPr>
            <a:spLocks noGrp="1"/>
          </p:cNvSpPr>
          <p:nvPr>
            <p:ph idx="1"/>
          </p:nvPr>
        </p:nvSpPr>
        <p:spPr>
          <a:xfrm>
            <a:off x="762000" y="812800"/>
            <a:ext cx="7543800" cy="4233333"/>
          </a:xfrm>
        </p:spPr>
        <p:txBody>
          <a:bodyPr>
            <a:normAutofit/>
          </a:bodyPr>
          <a:lstStyle/>
          <a:p>
            <a:pPr marL="742950" lvl="1" indent="-285750" eaLnBrk="0" hangingPunct="0">
              <a:buClr>
                <a:srgbClr val="A50021"/>
              </a:buClr>
              <a:buSzPct val="55000"/>
              <a:buFont typeface="Wingdings" charset="2"/>
              <a:buChar char="n"/>
            </a:pPr>
            <a:r>
              <a:rPr lang="en-US" sz="2000" kern="0" dirty="0" smtClean="0">
                <a:solidFill>
                  <a:srgbClr val="000000"/>
                </a:solidFill>
                <a:latin typeface="Arial"/>
                <a:cs typeface="Arial"/>
              </a:rPr>
              <a:t>Please take a moment to fill out the evaluations</a:t>
            </a:r>
          </a:p>
          <a:p>
            <a:pPr marL="742950" lvl="1" indent="-285750" eaLnBrk="0" hangingPunct="0">
              <a:buClr>
                <a:srgbClr val="A50021"/>
              </a:buClr>
              <a:buSzPct val="55000"/>
              <a:buFont typeface="Wingdings" charset="2"/>
              <a:buChar char="n"/>
            </a:pPr>
            <a:r>
              <a:rPr lang="en-US" sz="2000" kern="0" dirty="0">
                <a:solidFill>
                  <a:srgbClr val="000000"/>
                </a:solidFill>
                <a:latin typeface="Arial"/>
                <a:cs typeface="Arial"/>
              </a:rPr>
              <a:t>o</a:t>
            </a:r>
            <a:r>
              <a:rPr lang="en-US" sz="2000" kern="0" dirty="0" smtClean="0">
                <a:solidFill>
                  <a:srgbClr val="000000"/>
                </a:solidFill>
                <a:latin typeface="Arial"/>
                <a:cs typeface="Arial"/>
              </a:rPr>
              <a:t>r NOT! The evaluations are completely optional.</a:t>
            </a:r>
          </a:p>
          <a:p>
            <a:pPr marL="742950" lvl="1" indent="-285750" eaLnBrk="0" hangingPunct="0">
              <a:buClr>
                <a:srgbClr val="A50021"/>
              </a:buClr>
              <a:buSzPct val="55000"/>
              <a:buFont typeface="Wingdings" charset="2"/>
              <a:buChar char="n"/>
            </a:pPr>
            <a:endParaRPr lang="en-US" sz="2000" kern="0" dirty="0">
              <a:solidFill>
                <a:srgbClr val="000000"/>
              </a:solidFill>
              <a:latin typeface="Arial"/>
              <a:cs typeface="Arial"/>
            </a:endParaRPr>
          </a:p>
          <a:p>
            <a:pPr marL="742950" lvl="1" indent="-285750" eaLnBrk="0" hangingPunct="0">
              <a:buClr>
                <a:srgbClr val="A50021"/>
              </a:buClr>
              <a:buSzPct val="55000"/>
              <a:buFont typeface="Wingdings" charset="2"/>
              <a:buChar char="n"/>
            </a:pPr>
            <a:r>
              <a:rPr lang="en-US" sz="2000" kern="0" dirty="0" smtClean="0">
                <a:solidFill>
                  <a:srgbClr val="000000"/>
                </a:solidFill>
                <a:latin typeface="Arial"/>
                <a:cs typeface="Arial"/>
              </a:rPr>
              <a:t>No personal or personally identifiable data is collected.</a:t>
            </a:r>
          </a:p>
          <a:p>
            <a:pPr marL="742950" lvl="1" indent="-285750" eaLnBrk="0" hangingPunct="0">
              <a:buClr>
                <a:srgbClr val="A50021"/>
              </a:buClr>
              <a:buSzPct val="55000"/>
              <a:buFont typeface="Wingdings" charset="2"/>
              <a:buChar char="n"/>
            </a:pPr>
            <a:r>
              <a:rPr lang="en-US" sz="2000" kern="0" dirty="0" smtClean="0">
                <a:solidFill>
                  <a:srgbClr val="000000"/>
                </a:solidFill>
                <a:latin typeface="Arial"/>
                <a:cs typeface="Arial"/>
              </a:rPr>
              <a:t>Data is used by the grant providers to gauge success.</a:t>
            </a:r>
            <a:endParaRPr lang="en-US" sz="2000" kern="0" dirty="0">
              <a:solidFill>
                <a:srgbClr val="000000"/>
              </a:solidFill>
              <a:latin typeface="Arial"/>
              <a:cs typeface="Arial"/>
            </a:endParaRPr>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320961404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Come Visit Us</a:t>
            </a:r>
            <a:endParaRPr lang="en-US" dirty="0"/>
          </a:p>
        </p:txBody>
      </p:sp>
      <p:sp>
        <p:nvSpPr>
          <p:cNvPr id="3" name="Content Placeholder 2"/>
          <p:cNvSpPr>
            <a:spLocks noGrp="1"/>
          </p:cNvSpPr>
          <p:nvPr>
            <p:ph idx="1"/>
          </p:nvPr>
        </p:nvSpPr>
        <p:spPr/>
        <p:txBody>
          <a:bodyPr>
            <a:normAutofit lnSpcReduction="10000"/>
          </a:bodyPr>
          <a:lstStyle/>
          <a:p>
            <a:pPr marL="0" indent="0">
              <a:buNone/>
            </a:pPr>
            <a:endParaRPr lang="en-US" sz="2000" dirty="0" smtClean="0"/>
          </a:p>
          <a:p>
            <a:r>
              <a:rPr lang="en-US" sz="2000" dirty="0" smtClean="0"/>
              <a:t>Gary Skaggs</a:t>
            </a:r>
          </a:p>
          <a:p>
            <a:r>
              <a:rPr lang="en-US" sz="2000" dirty="0" smtClean="0"/>
              <a:t>Operations Manager, National Weather Center </a:t>
            </a:r>
            <a:r>
              <a:rPr lang="en-US" sz="2000" dirty="0" smtClean="0"/>
              <a:t>Network Operations Center &amp; Manager, Research Campus IT</a:t>
            </a:r>
            <a:endParaRPr lang="en-US" sz="2000" dirty="0" smtClean="0"/>
          </a:p>
          <a:p>
            <a:r>
              <a:rPr lang="en-US" sz="2000" dirty="0" smtClean="0"/>
              <a:t>120 David L. Boren Blvd.</a:t>
            </a:r>
          </a:p>
          <a:p>
            <a:r>
              <a:rPr lang="en-US" sz="2000" dirty="0" smtClean="0"/>
              <a:t>Norman, OK  73072</a:t>
            </a:r>
          </a:p>
          <a:p>
            <a:r>
              <a:rPr lang="en-US" sz="2000" dirty="0" smtClean="0"/>
              <a:t>405-325-6440</a:t>
            </a:r>
            <a:endParaRPr lang="en-US" sz="2000" dirty="0">
              <a:hlinkClick r:id="rId3"/>
            </a:endParaRPr>
          </a:p>
          <a:p>
            <a:r>
              <a:rPr lang="en-US" sz="2000" dirty="0" smtClean="0">
                <a:solidFill>
                  <a:srgbClr val="FF6600"/>
                </a:solidFill>
                <a:hlinkClick r:id="rId3"/>
              </a:rPr>
              <a:t>gskaggs@ou.edu</a:t>
            </a:r>
            <a:r>
              <a:rPr lang="en-US" sz="2000" dirty="0" smtClean="0">
                <a:solidFill>
                  <a:srgbClr val="FF6600"/>
                </a:solidFill>
              </a:rPr>
              <a:t> | </a:t>
            </a:r>
            <a:r>
              <a:rPr lang="en-US" sz="2000" dirty="0" smtClean="0">
                <a:solidFill>
                  <a:srgbClr val="FF6600"/>
                </a:solidFill>
                <a:hlinkClick r:id="rId4"/>
              </a:rPr>
              <a:t>gary.skaggs@noaa.gov</a:t>
            </a:r>
            <a:r>
              <a:rPr lang="en-US" sz="2000" dirty="0" smtClean="0">
                <a:solidFill>
                  <a:srgbClr val="FF6600"/>
                </a:solidFill>
              </a:rPr>
              <a:t>	</a:t>
            </a:r>
            <a:endParaRPr lang="en-US" sz="2000" dirty="0" smtClean="0">
              <a:solidFill>
                <a:srgbClr val="FF6600"/>
              </a:solidFill>
            </a:endParaRPr>
          </a:p>
          <a:p>
            <a:r>
              <a:rPr lang="en-US" sz="2000" dirty="0" smtClean="0">
                <a:solidFill>
                  <a:srgbClr val="800000"/>
                </a:solidFill>
              </a:rPr>
              <a:t>Skype: </a:t>
            </a:r>
            <a:r>
              <a:rPr lang="en-US" sz="2000" dirty="0" err="1" smtClean="0">
                <a:solidFill>
                  <a:srgbClr val="800000"/>
                </a:solidFill>
              </a:rPr>
              <a:t>gaskaggs</a:t>
            </a:r>
            <a:endParaRPr lang="en-US" sz="2000" dirty="0" smtClean="0">
              <a:solidFill>
                <a:srgbClr val="800000"/>
              </a:solidFill>
            </a:endParaRPr>
          </a:p>
          <a:p>
            <a:endParaRPr lang="en-US" sz="2000" dirty="0">
              <a:solidFill>
                <a:srgbClr val="FF6600"/>
              </a:solidFill>
            </a:endParaRPr>
          </a:p>
          <a:p>
            <a:r>
              <a:rPr lang="en-US" sz="2000" dirty="0" smtClean="0">
                <a:solidFill>
                  <a:srgbClr val="FF6600"/>
                </a:solidFill>
                <a:hlinkClick r:id="rId5"/>
              </a:rPr>
              <a:t>http://nwc.ou.edu</a:t>
            </a:r>
            <a:endParaRPr lang="en-US" sz="2000" dirty="0" smtClean="0">
              <a:solidFill>
                <a:srgbClr val="FF6600"/>
              </a:solidFill>
            </a:endParaRPr>
          </a:p>
          <a:p>
            <a:endParaRPr lang="en-US" sz="2000" dirty="0"/>
          </a:p>
        </p:txBody>
      </p:sp>
      <p:sp>
        <p:nvSpPr>
          <p:cNvPr id="4" name="Footer Placeholder 3"/>
          <p:cNvSpPr>
            <a:spLocks noGrp="1"/>
          </p:cNvSpPr>
          <p:nvPr>
            <p:ph type="ftr" sz="quarter" idx="11"/>
          </p:nvPr>
        </p:nvSpPr>
        <p:spPr/>
        <p:txBody>
          <a:bodyPr/>
          <a:lstStyle/>
          <a:p>
            <a:pPr algn="r"/>
            <a:r>
              <a:rPr lang="en-US" dirty="0"/>
              <a:t>Oklahoma Internet Technology Mentorship Program @ East Central University – March 15, 2012</a:t>
            </a:r>
          </a:p>
        </p:txBody>
      </p:sp>
    </p:spTree>
    <p:extLst>
      <p:ext uri="{BB962C8B-B14F-4D97-AF65-F5344CB8AC3E}">
        <p14:creationId xmlns:p14="http://schemas.microsoft.com/office/powerpoint/2010/main" val="396903036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What is the OITMP?</a:t>
            </a:r>
            <a:endParaRPr lang="en-US" sz="4000" dirty="0"/>
          </a:p>
        </p:txBody>
      </p:sp>
      <p:sp>
        <p:nvSpPr>
          <p:cNvPr id="3" name="Footer Placeholder 2"/>
          <p:cNvSpPr>
            <a:spLocks noGrp="1"/>
          </p:cNvSpPr>
          <p:nvPr>
            <p:ph type="ftr" sz="quarter" idx="11"/>
          </p:nvPr>
        </p:nvSpPr>
        <p:spPr/>
        <p:txBody>
          <a:bodyPr/>
          <a:lstStyle/>
          <a:p>
            <a:pPr algn="r"/>
            <a:r>
              <a:rPr lang="en-US" dirty="0"/>
              <a:t>Oklahoma Internet Technology Mentorship Program @ East Central University – March 15, 2012</a:t>
            </a:r>
            <a:endParaRPr lang="en-US" dirty="0"/>
          </a:p>
        </p:txBody>
      </p:sp>
      <p:sp>
        <p:nvSpPr>
          <p:cNvPr id="5" name="Content Placeholder 4"/>
          <p:cNvSpPr>
            <a:spLocks noGrp="1"/>
          </p:cNvSpPr>
          <p:nvPr>
            <p:ph idx="1"/>
          </p:nvPr>
        </p:nvSpPr>
        <p:spPr>
          <a:xfrm>
            <a:off x="762000" y="685800"/>
            <a:ext cx="7543800" cy="4546600"/>
          </a:xfrm>
        </p:spPr>
        <p:txBody>
          <a:bodyPr>
            <a:normAutofit/>
          </a:bodyPr>
          <a:lstStyle/>
          <a:p>
            <a:r>
              <a:rPr lang="en-US" dirty="0"/>
              <a:t>The Oklahoma Information Technology Mentorship Program is an educational outreach connecting networking professionals from OU, </a:t>
            </a:r>
            <a:r>
              <a:rPr lang="en-US" dirty="0" err="1"/>
              <a:t>OneNet</a:t>
            </a:r>
            <a:r>
              <a:rPr lang="en-US" dirty="0"/>
              <a:t>, and other institutions with students in the technology field</a:t>
            </a:r>
          </a:p>
          <a:p>
            <a:r>
              <a:rPr lang="en-US" dirty="0"/>
              <a:t>It is part of an NSF grant to enhance Oklahoma’s educational and research capability through network improvements</a:t>
            </a:r>
          </a:p>
          <a:p>
            <a:r>
              <a:rPr lang="en-US" dirty="0"/>
              <a:t>The goal:  </a:t>
            </a:r>
            <a:r>
              <a:rPr lang="en-US" b="1" dirty="0"/>
              <a:t>identify, develop, and recruit talent</a:t>
            </a:r>
          </a:p>
          <a:p>
            <a:r>
              <a:rPr lang="en-US" dirty="0"/>
              <a:t>Activities include:</a:t>
            </a:r>
          </a:p>
          <a:p>
            <a:pPr lvl="1"/>
            <a:r>
              <a:rPr lang="en-US" dirty="0"/>
              <a:t>Presentations to students throughout OK</a:t>
            </a:r>
          </a:p>
          <a:p>
            <a:pPr lvl="1"/>
            <a:r>
              <a:rPr lang="en-US" dirty="0"/>
              <a:t>Job shadowing opportunities (on-site &amp; virtual</a:t>
            </a:r>
            <a:r>
              <a:rPr lang="en-US" dirty="0" smtClean="0"/>
              <a:t>)</a:t>
            </a:r>
            <a:endParaRPr lang="en-US" dirty="0"/>
          </a:p>
        </p:txBody>
      </p:sp>
    </p:spTree>
    <p:extLst>
      <p:ext uri="{BB962C8B-B14F-4D97-AF65-F5344CB8AC3E}">
        <p14:creationId xmlns:p14="http://schemas.microsoft.com/office/powerpoint/2010/main" val="22228615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“Old” Weather Center</a:t>
            </a:r>
            <a:endParaRPr lang="en-US" sz="4000" dirty="0"/>
          </a:p>
        </p:txBody>
      </p:sp>
      <p:pic>
        <p:nvPicPr>
          <p:cNvPr id="4" name="Content Placeholder 3" descr="ekfig1.jpg"/>
          <p:cNvPicPr>
            <a:picLocks noGrp="1" noChangeAspect="1"/>
          </p:cNvPicPr>
          <p:nvPr>
            <p:ph idx="1"/>
          </p:nvPr>
        </p:nvPicPr>
        <p:blipFill>
          <a:blip r:embed="rId3">
            <a:extLst>
              <a:ext uri="{28A0092B-C50C-407E-A947-70E740481C1C}">
                <a14:useLocalDpi xmlns:a14="http://schemas.microsoft.com/office/drawing/2010/main" val="0"/>
              </a:ext>
            </a:extLst>
          </a:blip>
          <a:srcRect t="11924" b="11924"/>
          <a:stretch>
            <a:fillRect/>
          </a:stretch>
        </p:blipFill>
        <p:spPr>
          <a:xfrm>
            <a:off x="329003" y="454889"/>
            <a:ext cx="8457088" cy="4356681"/>
          </a:xfrm>
        </p:spPr>
      </p:pic>
      <p:sp>
        <p:nvSpPr>
          <p:cNvPr id="3" name="Footer Placeholder 2"/>
          <p:cNvSpPr>
            <a:spLocks noGrp="1"/>
          </p:cNvSpPr>
          <p:nvPr>
            <p:ph type="ftr" sz="quarter" idx="11"/>
          </p:nvPr>
        </p:nvSpPr>
        <p:spPr/>
        <p:txBody>
          <a:bodyPr/>
          <a:lstStyle/>
          <a:p>
            <a:pPr algn="r"/>
            <a:r>
              <a:rPr lang="en-US" dirty="0"/>
              <a:t>Oklahoma Internet Technology Mentorship Program @ East Central University – March 15, 2012</a:t>
            </a:r>
            <a:endParaRPr lang="en-US" dirty="0"/>
          </a:p>
        </p:txBody>
      </p:sp>
    </p:spTree>
    <p:extLst>
      <p:ext uri="{BB962C8B-B14F-4D97-AF65-F5344CB8AC3E}">
        <p14:creationId xmlns:p14="http://schemas.microsoft.com/office/powerpoint/2010/main" val="37874621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Synergy - Motivations</a:t>
            </a:r>
            <a:endParaRPr lang="en-US" sz="4000" dirty="0"/>
          </a:p>
        </p:txBody>
      </p:sp>
      <p:sp>
        <p:nvSpPr>
          <p:cNvPr id="3" name="Footer Placeholder 2"/>
          <p:cNvSpPr>
            <a:spLocks noGrp="1"/>
          </p:cNvSpPr>
          <p:nvPr>
            <p:ph type="ftr" sz="quarter" idx="11"/>
          </p:nvPr>
        </p:nvSpPr>
        <p:spPr/>
        <p:txBody>
          <a:bodyPr/>
          <a:lstStyle/>
          <a:p>
            <a:pPr algn="r"/>
            <a:r>
              <a:rPr lang="en-US" dirty="0"/>
              <a:t>Oklahoma Internet Technology Mentorship Program @ East Central University – March 15, 2012</a:t>
            </a:r>
          </a:p>
        </p:txBody>
      </p:sp>
      <p:pic>
        <p:nvPicPr>
          <p:cNvPr id="5" name="Picture 4" descr="800px-Dszpic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455" y="460163"/>
            <a:ext cx="7475652" cy="4952620"/>
          </a:xfrm>
          <a:prstGeom prst="rect">
            <a:avLst/>
          </a:prstGeom>
        </p:spPr>
      </p:pic>
    </p:spTree>
    <p:extLst>
      <p:ext uri="{BB962C8B-B14F-4D97-AF65-F5344CB8AC3E}">
        <p14:creationId xmlns:p14="http://schemas.microsoft.com/office/powerpoint/2010/main" val="1805111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NWC Network Challenge</a:t>
            </a:r>
            <a:endParaRPr lang="en-US" sz="4000" dirty="0"/>
          </a:p>
        </p:txBody>
      </p:sp>
      <p:sp>
        <p:nvSpPr>
          <p:cNvPr id="3" name="Content Placeholder 2"/>
          <p:cNvSpPr>
            <a:spLocks noGrp="1"/>
          </p:cNvSpPr>
          <p:nvPr>
            <p:ph idx="1"/>
          </p:nvPr>
        </p:nvSpPr>
        <p:spPr/>
        <p:txBody>
          <a:bodyPr/>
          <a:lstStyle/>
          <a:p>
            <a:pPr lvl="1"/>
            <a:endParaRPr lang="en-US" sz="2000" dirty="0" smtClean="0"/>
          </a:p>
          <a:p>
            <a:endParaRPr lang="en-US" dirty="0"/>
          </a:p>
        </p:txBody>
      </p:sp>
      <p:sp>
        <p:nvSpPr>
          <p:cNvPr id="5" name="Footer Placeholder 3"/>
          <p:cNvSpPr>
            <a:spLocks noGrp="1"/>
          </p:cNvSpPr>
          <p:nvPr>
            <p:ph type="ftr" sz="quarter" idx="11"/>
          </p:nvPr>
        </p:nvSpPr>
        <p:spPr/>
        <p:txBody>
          <a:bodyPr anchor="ctr" anchorCtr="0"/>
          <a:lstStyle/>
          <a:p>
            <a:pPr algn="r"/>
            <a:r>
              <a:rPr lang="en-US" dirty="0"/>
              <a:t>Oklahoma Internet Technology Mentorship Program @ East Central University – March 15, 2012</a:t>
            </a:r>
          </a:p>
        </p:txBody>
      </p:sp>
      <p:sp>
        <p:nvSpPr>
          <p:cNvPr id="6" name="TextBox 5"/>
          <p:cNvSpPr txBox="1"/>
          <p:nvPr/>
        </p:nvSpPr>
        <p:spPr>
          <a:xfrm>
            <a:off x="762000" y="1117600"/>
            <a:ext cx="7559040" cy="584776"/>
          </a:xfrm>
          <a:prstGeom prst="rect">
            <a:avLst/>
          </a:prstGeom>
          <a:noFill/>
        </p:spPr>
        <p:txBody>
          <a:bodyPr wrap="square" rtlCol="0">
            <a:spAutoFit/>
          </a:bodyPr>
          <a:lstStyle/>
          <a:p>
            <a:pPr algn="ctr"/>
            <a:r>
              <a:rPr lang="en-US" sz="3200" dirty="0" smtClean="0"/>
              <a:t>So, how did we get from “Go” to “Now”?</a:t>
            </a:r>
            <a:endParaRPr lang="en-US" sz="3200" dirty="0"/>
          </a:p>
        </p:txBody>
      </p:sp>
    </p:spTree>
    <p:extLst>
      <p:ext uri="{BB962C8B-B14F-4D97-AF65-F5344CB8AC3E}">
        <p14:creationId xmlns:p14="http://schemas.microsoft.com/office/powerpoint/2010/main" val="44080586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K CIO">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Newsprint.thmx</Template>
  <TotalTime>1901</TotalTime>
  <Words>3847</Words>
  <Application>Microsoft Macintosh PowerPoint</Application>
  <PresentationFormat>On-screen Show (4:3)</PresentationFormat>
  <Paragraphs>473</Paragraphs>
  <Slides>56</Slides>
  <Notes>37</Notes>
  <HiddenSlides>0</HiddenSlides>
  <MMClips>0</MMClip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OK CIO</vt:lpstr>
      <vt:lpstr>Custom Design</vt:lpstr>
      <vt:lpstr>The Life of an IT Professional @  The National Weather Center</vt:lpstr>
      <vt:lpstr>My CompSci Beginnings</vt:lpstr>
      <vt:lpstr>About Me</vt:lpstr>
      <vt:lpstr>About Us</vt:lpstr>
      <vt:lpstr>About Us</vt:lpstr>
      <vt:lpstr>What is the OITMP?</vt:lpstr>
      <vt:lpstr>The “Old” Weather Center</vt:lpstr>
      <vt:lpstr>Synergy - Motivations</vt:lpstr>
      <vt:lpstr>NWC Network Challenge</vt:lpstr>
      <vt:lpstr>NWC Network Challenge  – if it were only this simple</vt:lpstr>
      <vt:lpstr>NWC Network Challenge</vt:lpstr>
      <vt:lpstr>NWC Network Challenge</vt:lpstr>
      <vt:lpstr>NWC Network Challenge</vt:lpstr>
      <vt:lpstr>NWC Network Challenge</vt:lpstr>
      <vt:lpstr>NWC Network Challenge</vt:lpstr>
      <vt:lpstr>NWC Network Challenge</vt:lpstr>
      <vt:lpstr>NWC Network Challenge</vt:lpstr>
      <vt:lpstr>NWC Network Challenge</vt:lpstr>
      <vt:lpstr>NWC Network Challenge</vt:lpstr>
      <vt:lpstr>NWC Network Challenge</vt:lpstr>
      <vt:lpstr>NWC Network Challenge</vt:lpstr>
      <vt:lpstr>NWC Network Challenge</vt:lpstr>
      <vt:lpstr>NWC Network Challenge</vt:lpstr>
      <vt:lpstr>NWC Network Challenge</vt:lpstr>
      <vt:lpstr>NWC Network Challenge</vt:lpstr>
      <vt:lpstr>NWC Partner Organizations</vt:lpstr>
      <vt:lpstr>National Weather Center Research Campus University of Oklahoma, Norman </vt:lpstr>
      <vt:lpstr>Who Are These People?</vt:lpstr>
      <vt:lpstr>Who Are These People?</vt:lpstr>
      <vt:lpstr>What do we “do”?</vt:lpstr>
      <vt:lpstr>What are these people doing?</vt:lpstr>
      <vt:lpstr>What are these people doing?</vt:lpstr>
      <vt:lpstr>What are these people doing?</vt:lpstr>
      <vt:lpstr>What tools do they use?</vt:lpstr>
      <vt:lpstr>How do “we” do what we “do”?</vt:lpstr>
      <vt:lpstr>The Veins</vt:lpstr>
      <vt:lpstr>The Heart and Brains</vt:lpstr>
      <vt:lpstr>Growing pains</vt:lpstr>
      <vt:lpstr>Meteorology: Math, Physics, and Computer Science all in a blender</vt:lpstr>
      <vt:lpstr>How Do I Get This Job?</vt:lpstr>
      <vt:lpstr>How Do I Get This Job?</vt:lpstr>
      <vt:lpstr>How Do I Get This Job? (“The Interview”)</vt:lpstr>
      <vt:lpstr>How Do I Get This Job? (“The Interview”)</vt:lpstr>
      <vt:lpstr>How Do I Get This Job?</vt:lpstr>
      <vt:lpstr>How Do I Get This Job?</vt:lpstr>
      <vt:lpstr>What Do I Look For in a Job?</vt:lpstr>
      <vt:lpstr>What Do I Look For in a Job?</vt:lpstr>
      <vt:lpstr>What Do I Look For in a Job?</vt:lpstr>
      <vt:lpstr>I GOT THE JOB! Now what?</vt:lpstr>
      <vt:lpstr>I GOT THE JOB! Now what?</vt:lpstr>
      <vt:lpstr>I GOT THE JOB! Now what?</vt:lpstr>
      <vt:lpstr>I have one of the best jobs in the world!</vt:lpstr>
      <vt:lpstr>Other Opportunities/Resources</vt:lpstr>
      <vt:lpstr>Questions?</vt:lpstr>
      <vt:lpstr>Evaluations</vt:lpstr>
      <vt:lpstr>Come Visit Us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Networks and Computing @  The National Weather Center</dc:title>
  <dc:creator>Gary Skaggs</dc:creator>
  <cp:lastModifiedBy>Gary Skaggs</cp:lastModifiedBy>
  <cp:revision>86</cp:revision>
  <cp:lastPrinted>2011-08-24T21:15:02Z</cp:lastPrinted>
  <dcterms:created xsi:type="dcterms:W3CDTF">2011-08-09T16:58:30Z</dcterms:created>
  <dcterms:modified xsi:type="dcterms:W3CDTF">2012-03-14T16:01:59Z</dcterms:modified>
</cp:coreProperties>
</file>