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45"/>
  </p:notesMasterIdLst>
  <p:handoutMasterIdLst>
    <p:handoutMasterId r:id="rId46"/>
  </p:handoutMasterIdLst>
  <p:sldIdLst>
    <p:sldId id="719" r:id="rId2"/>
    <p:sldId id="737" r:id="rId3"/>
    <p:sldId id="720" r:id="rId4"/>
    <p:sldId id="738" r:id="rId5"/>
    <p:sldId id="721" r:id="rId6"/>
    <p:sldId id="722" r:id="rId7"/>
    <p:sldId id="723" r:id="rId8"/>
    <p:sldId id="739" r:id="rId9"/>
    <p:sldId id="724" r:id="rId10"/>
    <p:sldId id="731" r:id="rId11"/>
    <p:sldId id="732" r:id="rId12"/>
    <p:sldId id="725" r:id="rId13"/>
    <p:sldId id="733" r:id="rId14"/>
    <p:sldId id="726" r:id="rId15"/>
    <p:sldId id="742" r:id="rId16"/>
    <p:sldId id="727" r:id="rId17"/>
    <p:sldId id="736" r:id="rId18"/>
    <p:sldId id="741" r:id="rId19"/>
    <p:sldId id="740" r:id="rId20"/>
    <p:sldId id="728" r:id="rId21"/>
    <p:sldId id="743" r:id="rId22"/>
    <p:sldId id="744" r:id="rId23"/>
    <p:sldId id="745" r:id="rId24"/>
    <p:sldId id="746" r:id="rId25"/>
    <p:sldId id="747" r:id="rId26"/>
    <p:sldId id="748" r:id="rId27"/>
    <p:sldId id="762" r:id="rId28"/>
    <p:sldId id="750" r:id="rId29"/>
    <p:sldId id="749" r:id="rId30"/>
    <p:sldId id="753" r:id="rId31"/>
    <p:sldId id="751" r:id="rId32"/>
    <p:sldId id="752" r:id="rId33"/>
    <p:sldId id="763" r:id="rId34"/>
    <p:sldId id="754" r:id="rId35"/>
    <p:sldId id="757" r:id="rId36"/>
    <p:sldId id="760" r:id="rId37"/>
    <p:sldId id="755" r:id="rId38"/>
    <p:sldId id="756" r:id="rId39"/>
    <p:sldId id="758" r:id="rId40"/>
    <p:sldId id="759" r:id="rId41"/>
    <p:sldId id="761" r:id="rId42"/>
    <p:sldId id="730" r:id="rId43"/>
    <p:sldId id="729" r:id="rId44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CCFF"/>
    <a:srgbClr val="CC99FF"/>
    <a:srgbClr val="800080"/>
    <a:srgbClr val="CC6600"/>
    <a:srgbClr val="008000"/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6F53ACC-4942-4CB3-9A3C-59A205D51D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83E5192-70A0-4A25-A6AB-1366C605E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49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5192-70A0-4A25-A6AB-1366C605EF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6" name="Picture 1041" descr="ou201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578100"/>
            <a:ext cx="4746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2"/>
                </a:solidFill>
                <a:latin typeface="Tahom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fld id="{409CD3AB-1A07-409F-AD09-8843A5CC7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692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5662B-5537-4591-96B6-CED38E43E3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623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177AE-AF9B-4F9B-9FB0-A9A7112C4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1990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1C48D-47FD-4380-B9A6-2B19ED883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912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5B335-BAA7-4B6B-B34D-AA405BF56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7160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5C793-1211-4FFE-8F95-700FBF565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614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E8315-010C-4185-9BD2-F769A05AF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2523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95805-B5CF-4CA3-990E-3FD226A722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1686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0AA09-0DCA-4118-A66B-9BBB8CAAB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6979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9B162-B52C-4FD4-A305-4BF61F138E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517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3DE06-A3C6-44D0-B2B9-4B2991EDB2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0948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A06B0-1033-46AE-87DE-296CAF511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6895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 userDrawn="1"/>
        </p:nvGrpSpPr>
        <p:grpSpPr bwMode="auto">
          <a:xfrm>
            <a:off x="685800" y="6096000"/>
            <a:ext cx="1524000" cy="598488"/>
            <a:chOff x="912" y="3840"/>
            <a:chExt cx="960" cy="377"/>
          </a:xfrm>
        </p:grpSpPr>
        <p:pic>
          <p:nvPicPr>
            <p:cNvPr id="1034" name="Picture 15" descr="ou201_logo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870"/>
              <a:ext cx="248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9" descr="ouit_logo_small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840"/>
              <a:ext cx="720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5" name="Rectangle 7"/>
          <p:cNvSpPr>
            <a:spLocks noChangeArrowheads="1"/>
          </p:cNvSpPr>
          <p:nvPr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  <a:ea typeface="+mn-ea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  <a:ea typeface="+mn-ea"/>
            </a:endParaRP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930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92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172200"/>
            <a:ext cx="524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5DCFBBC-5061-4394-85BF-8268B33CB49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62" descr="ou201_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08000"/>
            <a:ext cx="47466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charset="2"/>
        <a:buChar char="n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charset="2"/>
        <a:buChar char="n"/>
        <a:defRPr sz="2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charset="2"/>
        <a:buChar char="n"/>
        <a:defRPr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5" Type="http://schemas.openxmlformats.org/officeDocument/2006/relationships/image" Target="../media/image1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microsoft.com/office/2007/relationships/media" Target="file://localhost/Users/zanegray/Desktop/UnixSystem.mp4" TargetMode="External"/><Relationship Id="rId2" Type="http://schemas.openxmlformats.org/officeDocument/2006/relationships/video" Target="file://localhost/Users/zanegray/Desktop/UnixSystem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1" Type="http://schemas.microsoft.com/office/2007/relationships/media" Target="file://localhost/Users/zanegray/Desktop/Office_Space_Clip.m4v.mp4" TargetMode="External"/><Relationship Id="rId2" Type="http://schemas.openxmlformats.org/officeDocument/2006/relationships/video" Target="file://localhost/Users/zanegray/Desktop/Office_Space_Clip.m4v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1" Type="http://schemas.microsoft.com/office/2007/relationships/media" Target="file://localhost/Users/zanegray/Desktop/jeffersons.wav" TargetMode="External"/><Relationship Id="rId2" Type="http://schemas.openxmlformats.org/officeDocument/2006/relationships/audio" Target="file://localhost/Users/zanegray/Desktop/jeffersons.wav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1" Type="http://schemas.microsoft.com/office/2007/relationships/media" Target="file://localhost/Users/zanegray/Desktop/Minority-Report.mp4" TargetMode="External"/><Relationship Id="rId2" Type="http://schemas.openxmlformats.org/officeDocument/2006/relationships/video" Target="file://localhost/Users/zanegray/Desktop/Minority-Report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1" Type="http://schemas.microsoft.com/office/2007/relationships/media" Target="file://localhost/Users/zanegray/Desktop/Star%20Trek%20-%20Picard%20Has%20iPad.mp4" TargetMode="External"/><Relationship Id="rId2" Type="http://schemas.openxmlformats.org/officeDocument/2006/relationships/video" Target="file://localhost/Users/zanegray/Desktop/Star%20Trek%20-%20Picard%20Has%20iPad.mp4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gray@ou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knetworkmentor@groups.facebook.com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etwork@ou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bs.ou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8.png"/><Relationship Id="rId1" Type="http://schemas.microsoft.com/office/2007/relationships/media" Target="file://localhost/Users/zanegray/Desktop/swordfish.mp4" TargetMode="External"/><Relationship Id="rId2" Type="http://schemas.openxmlformats.org/officeDocument/2006/relationships/video" Target="file://localhost/Users/zanegray/Desktop/swordfish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4724400"/>
            <a:ext cx="152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4724400"/>
            <a:ext cx="152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37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4343400" y="5029198"/>
            <a:ext cx="3429000" cy="1276350"/>
            <a:chOff x="1824" y="3168"/>
            <a:chExt cx="2160" cy="804"/>
          </a:xfrm>
        </p:grpSpPr>
        <p:pic>
          <p:nvPicPr>
            <p:cNvPr id="16392" name="Picture 7" descr="ouit_logo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68"/>
              <a:ext cx="1536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8" descr="ou201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990600"/>
            <a:ext cx="7086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6267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Oklahoma Network Mentorship Program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6267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5410200"/>
            <a:ext cx="2041585" cy="901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5105400"/>
            <a:ext cx="1730963" cy="121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Research &amp; Education Networks (Internet2)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Internet2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459" r="-2459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Research &amp; Education Networks (</a:t>
            </a:r>
            <a:r>
              <a:rPr lang="en-US" dirty="0" err="1" smtClean="0"/>
              <a:t>RONs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3" name="Content Placeholder 12" descr="RON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7817" r="-7817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OneNet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7226300" cy="3416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 WAN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6019800" cy="465295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 Norman 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 descr="EIGRP-Rou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089008" cy="4724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Manage It All?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UnixSystem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409700"/>
            <a:ext cx="6096000" cy="45720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&amp; Maintenance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HPOV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279" r="-3279"/>
          <a:stretch>
            <a:fillRect/>
          </a:stretch>
        </p:blipFill>
        <p:spPr/>
      </p:pic>
      <p:pic>
        <p:nvPicPr>
          <p:cNvPr id="8" name="Picture 7" descr="VitalSuit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810000"/>
            <a:ext cx="2993155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124200"/>
            <a:ext cx="3457222" cy="9334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gra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1600"/>
            <a:ext cx="5651425" cy="47561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3663950" cy="272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09800"/>
            <a:ext cx="4971404" cy="3295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048000"/>
            <a:ext cx="4083050" cy="3055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913370" cy="472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038600"/>
            <a:ext cx="1714500" cy="2146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Zane Gray:</a:t>
            </a:r>
          </a:p>
          <a:p>
            <a:pPr lvl="1"/>
            <a:r>
              <a:rPr lang="en-US" dirty="0" smtClean="0"/>
              <a:t>B.S. Chemical Engineering (OU 1996)</a:t>
            </a:r>
          </a:p>
          <a:p>
            <a:pPr lvl="1"/>
            <a:r>
              <a:rPr lang="en-US" dirty="0" smtClean="0"/>
              <a:t>USAF network deployments (1996-2001)</a:t>
            </a:r>
          </a:p>
          <a:p>
            <a:pPr lvl="1"/>
            <a:r>
              <a:rPr lang="en-US" dirty="0" smtClean="0"/>
              <a:t>OU computer networking (2001-present)</a:t>
            </a:r>
          </a:p>
          <a:p>
            <a:pPr lvl="1"/>
            <a:r>
              <a:rPr lang="en-US" dirty="0" smtClean="0"/>
              <a:t>Self-proclaimed Apple </a:t>
            </a:r>
            <a:r>
              <a:rPr lang="en-US" dirty="0" err="1" smtClean="0"/>
              <a:t>Fanboy</a:t>
            </a:r>
            <a:endParaRPr lang="en-US" dirty="0" smtClean="0"/>
          </a:p>
          <a:p>
            <a:pPr lvl="1"/>
            <a:r>
              <a:rPr lang="en-US" dirty="0" smtClean="0"/>
              <a:t>Married since 1993 to an OSSM </a:t>
            </a:r>
            <a:r>
              <a:rPr lang="en-US" dirty="0" err="1" smtClean="0"/>
              <a:t>alumn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Eight (yes, “8”) kids (and #9 due in December)</a:t>
            </a:r>
          </a:p>
          <a:p>
            <a:pPr lvl="1"/>
            <a:r>
              <a:rPr lang="en-US" dirty="0" smtClean="0"/>
              <a:t>Addicted to chocolate (peanut M&amp;M’s are my favorite) 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My Life…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1600"/>
            <a:ext cx="4793259" cy="480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My Life…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524000"/>
            <a:ext cx="6553200" cy="405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Prioritize!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Know what is important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let the “immediate” overshadow the “important”</a:t>
            </a:r>
          </a:p>
          <a:p>
            <a:pPr marL="285750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Delegate!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Know when to ask for help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Build a circle of trust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Give credit where it is due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My Life…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Office_Space_Clip.m4v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397000"/>
            <a:ext cx="6096000" cy="406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My Life…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524000"/>
            <a:ext cx="6553200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Get to know your customer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Get out from behind the desk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be afraid to drop in on someone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Follow up on issues</a:t>
            </a:r>
          </a:p>
          <a:p>
            <a:pPr marL="285750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Overcome fears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Step out of the “comfort zone”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Take charge when things are going wrong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accountable (it’s OK to be wrong)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My Life…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524000"/>
            <a:ext cx="65532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Be the trusted advisor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Subject matter expert in your field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Know both the “trees” as well as the “forest”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819400"/>
            <a:ext cx="5181496" cy="34480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My Life…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3562350" cy="35623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91000" y="1981200"/>
            <a:ext cx="4572000" cy="3102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Have fun!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Breaks can get you out of a rut (not too frequent…)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Make your office the place you enjoy being at.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that person everyone wants to be around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Lead by example!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This Job?!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524000"/>
            <a:ext cx="6553200" cy="5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I look for in a resume… (the basics)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College diploma in a relevant field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Experience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Certifications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I never look at salary (that’s up to HR)</a:t>
            </a:r>
          </a:p>
          <a:p>
            <a:pPr marL="285750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What I look for in a resume… (under the hood)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Someone who doesn’t change jobs every 1 to 2 years (probably won’t last long)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Someone who understands the “lingo”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Someone who knows how to keep it “brief” but “relevant”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This Job?!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385733"/>
            <a:ext cx="6553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A Brief Note About Resumes…</a:t>
            </a: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Keep it brief!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No more than 2 pages (3 at most).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 don’t need to write a novel, because we won’t read it.</a:t>
            </a: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Keep it relevant!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Tailor your resume to match the job you are targeting.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Leave out extraneous details.  </a:t>
            </a: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These will come out in the interview process.</a:t>
            </a: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Sell yourself…. Yourself!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let a “headhunter” sell you.</a:t>
            </a: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683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Do I Get This Job?</a:t>
            </a:r>
            <a:r>
              <a:rPr lang="en-US" sz="2800" dirty="0" smtClean="0"/>
              <a:t>! (“The Interview”)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7440706" cy="47434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This Job?!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524000"/>
            <a:ext cx="6553200" cy="4930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you should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do before then…</a:t>
            </a: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College diploma in a relevant field… this is worth </a:t>
            </a: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up to 5 </a:t>
            </a: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years of relevant experience!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Experience… internships during college can be applied toward this (kill two birds at the same time).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Certifications… start small, and work your way up.  Do this during college, or even during high school.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Build relationships… sometimes, it isn’t WHAT you know, it’s WHO you know.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 IT Network Services:</a:t>
            </a:r>
          </a:p>
          <a:p>
            <a:pPr lvl="1"/>
            <a:r>
              <a:rPr lang="en-US" dirty="0" smtClean="0"/>
              <a:t>Support 8000+ wireless users</a:t>
            </a:r>
          </a:p>
          <a:p>
            <a:pPr lvl="1"/>
            <a:r>
              <a:rPr lang="en-US" dirty="0" smtClean="0"/>
              <a:t>Support 15000+ network users</a:t>
            </a:r>
          </a:p>
          <a:p>
            <a:pPr lvl="1"/>
            <a:r>
              <a:rPr lang="en-US" dirty="0" smtClean="0"/>
              <a:t>Support ~25000 host devices</a:t>
            </a:r>
          </a:p>
          <a:p>
            <a:pPr lvl="1"/>
            <a:r>
              <a:rPr lang="en-US" dirty="0" smtClean="0"/>
              <a:t>Support ~1300 wireless access points</a:t>
            </a:r>
          </a:p>
          <a:p>
            <a:pPr lvl="1"/>
            <a:r>
              <a:rPr lang="en-US" dirty="0" smtClean="0"/>
              <a:t>Support ~850 security cameras</a:t>
            </a:r>
          </a:p>
          <a:p>
            <a:pPr lvl="1"/>
            <a:r>
              <a:rPr lang="en-US" dirty="0" smtClean="0"/>
              <a:t>Support ~1250 network switches and routers</a:t>
            </a:r>
          </a:p>
          <a:p>
            <a:pPr lvl="1"/>
            <a:r>
              <a:rPr lang="en-US" dirty="0" smtClean="0"/>
              <a:t>Over 200 physical and virtual servers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47800"/>
            <a:ext cx="3124200" cy="15651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This Job?!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524000"/>
            <a:ext cx="6553200" cy="4862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you should do…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Prayer never hurts!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positive.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Have a back-up plan</a:t>
            </a: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Have someone else critique your resume.</a:t>
            </a: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Pass the interview.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honest during the interview.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Practice the interview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Thank the interviewer both in person, and later in writing.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Look For in a Job?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524000"/>
            <a:ext cx="655320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to look for…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Money isn’t everything.  There are sometimes trade-offs for higher salaries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More hours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More travel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Fewer benefits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Reputation.  Find a place that everyone is talking about.  Ask the people that work there if it is worth it!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Family friendly environment.  Flexible work hours can be important.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Look For in a Job?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524000"/>
            <a:ext cx="6553200" cy="4930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to look for…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Look at the “whole package”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Dress code?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Distance to work?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Free parking?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Starbucks (or pub) nearby?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Shared office space?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Time-off policy?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Condition of office?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Training and learning opportunities!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Look For in a Job?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371600"/>
            <a:ext cx="6553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to look for…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Interview the interviewer.</a:t>
            </a: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be scared.  This is a two-way partnership.</a:t>
            </a: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for a guided tour.</a:t>
            </a: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to meet your “team”.</a:t>
            </a: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the interviewer how they like the job.</a:t>
            </a: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This is a long-term commitment!</a:t>
            </a: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Trust your instincts!  If your gut says “no”, then turn down the job.</a:t>
            </a: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Keep that back out plan in place until the probationary period is over.</a:t>
            </a: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71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GOT THE JOB!  Now what?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jeffersons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8600" y="6324600"/>
            <a:ext cx="249237" cy="2492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1905000"/>
            <a:ext cx="6553200" cy="479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Suggestions for success…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Never compromise your morals.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honest… it’s hard to remember all of the lies you’ve told, and who you told them to.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there for other people… and they will be there for you.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positive!  It’s contagious.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GOT THE JOB!  Now what?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1905000"/>
            <a:ext cx="6553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Suggestions for success…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take things personally… in the grand scheme of things, it’s just a job!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Rule your destiny.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Step outside of your comfort zone.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Nothing in your job is worth getting angry over.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Your customer is why you are where you are.  Be there for them.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GOT THE JOB!  Now what?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1905000"/>
            <a:ext cx="655320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Suggestions for success…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Change in inevitable… just roll with it!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19400"/>
            <a:ext cx="3821373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78104400" y="3886200"/>
            <a:ext cx="385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Johnny Mnemonic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320GB of memory*</a:t>
            </a:r>
          </a:p>
          <a:p>
            <a:endParaRPr lang="en-US" dirty="0" smtClean="0"/>
          </a:p>
          <a:p>
            <a:r>
              <a:rPr lang="en-US" sz="1200" dirty="0" smtClean="0">
                <a:solidFill>
                  <a:schemeClr val="tx2"/>
                </a:solidFill>
              </a:rPr>
              <a:t>*(with memory </a:t>
            </a:r>
            <a:r>
              <a:rPr lang="en-US" sz="1200" dirty="0" err="1" smtClean="0">
                <a:solidFill>
                  <a:schemeClr val="tx2"/>
                </a:solidFill>
              </a:rPr>
              <a:t>doubler</a:t>
            </a:r>
            <a:r>
              <a:rPr lang="en-US" sz="1200" dirty="0" smtClean="0">
                <a:solidFill>
                  <a:schemeClr val="tx2"/>
                </a:solidFill>
              </a:rPr>
              <a:t>)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GOT THE JOB!  Now what?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1524000"/>
            <a:ext cx="6553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 for Network Engineers…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Know the OSI model.  It will save you days of troubleshooting time!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19400"/>
            <a:ext cx="4196443" cy="3200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GOT THE JOB!  Now what?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1524000"/>
            <a:ext cx="6553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Document everything!  Trust me, it will save you time in the long run.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19400"/>
            <a:ext cx="4870938" cy="3200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GOT THE JOB!  Now what?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1524000"/>
            <a:ext cx="6553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for the cool toys! 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Minority-Report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24384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 (cont.)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OneNet</a:t>
            </a:r>
            <a:r>
              <a:rPr lang="en-US" dirty="0" smtClean="0"/>
              <a:t> Services:</a:t>
            </a:r>
          </a:p>
          <a:p>
            <a:pPr lvl="1"/>
            <a:r>
              <a:rPr lang="en-US" dirty="0" smtClean="0"/>
              <a:t>Support K-12 in Oklahoma</a:t>
            </a:r>
          </a:p>
          <a:p>
            <a:pPr lvl="1"/>
            <a:r>
              <a:rPr lang="en-US" dirty="0" smtClean="0"/>
              <a:t>Support Higher Ed’s in Oklahoma</a:t>
            </a:r>
          </a:p>
          <a:p>
            <a:pPr lvl="1"/>
            <a:r>
              <a:rPr lang="en-US" dirty="0" smtClean="0"/>
              <a:t>Support State Agencies</a:t>
            </a:r>
          </a:p>
          <a:p>
            <a:pPr lvl="1"/>
            <a:r>
              <a:rPr lang="en-US" dirty="0" smtClean="0"/>
              <a:t>State-wide Optical Network (DWDM)</a:t>
            </a:r>
          </a:p>
          <a:p>
            <a:pPr lvl="1"/>
            <a:r>
              <a:rPr lang="en-US" dirty="0" smtClean="0"/>
              <a:t>10-Gig Connectivity to Research and Education Networks</a:t>
            </a:r>
          </a:p>
          <a:p>
            <a:pPr lvl="1"/>
            <a:r>
              <a:rPr lang="en-US" dirty="0" smtClean="0"/>
              <a:t>VoIP, VTC, E-Mail and Web Hosting Services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0"/>
            <a:ext cx="3460750" cy="16361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GOT THE JOB!  Now what?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1524000"/>
            <a:ext cx="6553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 will never have enough time or money… always have a backup plan.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0520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GOT THE JOB!  Now what?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1371600"/>
            <a:ext cx="6553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Technical Stuff…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Technology changes fast!  Try to keep pace, and don’t wait for “futures”…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" name="Star Trek - Picard Has iPad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2667000"/>
            <a:ext cx="4978399" cy="391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Q&amp;A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7924800" cy="4648200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AIM:            	 zgray3</a:t>
            </a:r>
          </a:p>
          <a:p>
            <a:r>
              <a:rPr lang="en-US" sz="1800" dirty="0" smtClean="0"/>
              <a:t>Yahoo!:        	 </a:t>
            </a:r>
            <a:r>
              <a:rPr lang="en-US" sz="1800" dirty="0" err="1" smtClean="0"/>
              <a:t>zanewgray</a:t>
            </a:r>
            <a:r>
              <a:rPr lang="en-US" sz="1800" dirty="0" smtClean="0"/>
              <a:t>   </a:t>
            </a:r>
          </a:p>
          <a:p>
            <a:r>
              <a:rPr lang="en-US" sz="1800" dirty="0" smtClean="0"/>
              <a:t>Mobile Me:       </a:t>
            </a:r>
            <a:r>
              <a:rPr lang="en-US" sz="1800" dirty="0" err="1" smtClean="0"/>
              <a:t>zane.gray</a:t>
            </a:r>
            <a:r>
              <a:rPr lang="en-US" sz="1800" dirty="0" smtClean="0"/>
              <a:t>  </a:t>
            </a:r>
          </a:p>
          <a:p>
            <a:r>
              <a:rPr lang="en-US" sz="1800" dirty="0" smtClean="0"/>
              <a:t>Skype:           	</a:t>
            </a:r>
            <a:r>
              <a:rPr lang="en-US" sz="1800" dirty="0" err="1" smtClean="0"/>
              <a:t>zanewgray</a:t>
            </a:r>
            <a:r>
              <a:rPr lang="en-US" sz="1800" dirty="0" smtClean="0"/>
              <a:t>  </a:t>
            </a:r>
          </a:p>
          <a:p>
            <a:r>
              <a:rPr lang="en-US" sz="1800" dirty="0" smtClean="0"/>
              <a:t>Gizmo:            </a:t>
            </a:r>
            <a:r>
              <a:rPr lang="en-US" sz="1800" dirty="0" err="1" smtClean="0"/>
              <a:t>zanegray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Google:           </a:t>
            </a:r>
            <a:r>
              <a:rPr lang="en-US" sz="1800" dirty="0" err="1" smtClean="0"/>
              <a:t>zanewgray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Facebook</a:t>
            </a:r>
            <a:r>
              <a:rPr lang="en-US" sz="1800" dirty="0" smtClean="0"/>
              <a:t>:       </a:t>
            </a:r>
            <a:r>
              <a:rPr lang="en-US" sz="1800" dirty="0" err="1" smtClean="0"/>
              <a:t>zanewgray@gmail.com</a:t>
            </a:r>
            <a:endParaRPr lang="en-US" sz="1800" dirty="0" smtClean="0"/>
          </a:p>
          <a:p>
            <a:r>
              <a:rPr lang="en-US" sz="1800" dirty="0" smtClean="0"/>
              <a:t>Twitter:            </a:t>
            </a:r>
            <a:r>
              <a:rPr lang="en-US" sz="1800" dirty="0" err="1" smtClean="0"/>
              <a:t>zanewgray</a:t>
            </a:r>
            <a:endParaRPr lang="en-US" sz="1800" dirty="0" smtClean="0"/>
          </a:p>
          <a:p>
            <a:r>
              <a:rPr lang="en-US" sz="1800" dirty="0" err="1" smtClean="0"/>
              <a:t>Fring</a:t>
            </a:r>
            <a:r>
              <a:rPr lang="en-US" sz="1800" dirty="0" smtClean="0"/>
              <a:t>:              </a:t>
            </a:r>
            <a:r>
              <a:rPr lang="en-US" sz="1800" dirty="0" err="1" smtClean="0"/>
              <a:t>zanewgray</a:t>
            </a:r>
            <a:endParaRPr lang="en-US" sz="1800" dirty="0" smtClean="0"/>
          </a:p>
          <a:p>
            <a:r>
              <a:rPr lang="en-US" sz="1800" dirty="0" err="1" smtClean="0"/>
              <a:t>Facetime</a:t>
            </a:r>
            <a:r>
              <a:rPr lang="en-US" sz="1800" dirty="0" smtClean="0"/>
              <a:t>:       </a:t>
            </a:r>
            <a:r>
              <a:rPr lang="en-US" sz="1800" dirty="0" err="1" smtClean="0"/>
              <a:t>zgray@ou.edu</a:t>
            </a:r>
            <a:endParaRPr lang="en-US" sz="1800" dirty="0" smtClean="0"/>
          </a:p>
          <a:p>
            <a:r>
              <a:rPr lang="en-US" sz="1800" dirty="0" err="1" smtClean="0"/>
              <a:t>Movi</a:t>
            </a:r>
            <a:r>
              <a:rPr lang="en-US" sz="1800" dirty="0" smtClean="0"/>
              <a:t>:              </a:t>
            </a:r>
            <a:r>
              <a:rPr lang="en-US" sz="1800" dirty="0" smtClean="0">
                <a:hlinkClick r:id="rId2"/>
              </a:rPr>
              <a:t>zgray@ou.edu</a:t>
            </a:r>
            <a:endParaRPr lang="en-US" sz="1800" dirty="0" smtClean="0"/>
          </a:p>
          <a:p>
            <a:r>
              <a:rPr lang="en-US" sz="1800" dirty="0" smtClean="0"/>
              <a:t>E-Mail:            </a:t>
            </a:r>
            <a:r>
              <a:rPr lang="en-US" sz="1800" dirty="0" err="1" smtClean="0"/>
              <a:t>zgray@ou.edu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ONMP?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Oklahoma Networking Mentorship Program is an educational outreach connecting networking professionals from OU and </a:t>
            </a:r>
            <a:r>
              <a:rPr lang="en-US" dirty="0" err="1" smtClean="0"/>
              <a:t>OneNet</a:t>
            </a:r>
            <a:r>
              <a:rPr lang="en-US" dirty="0" smtClean="0"/>
              <a:t> with students in the technology field</a:t>
            </a:r>
          </a:p>
          <a:p>
            <a:r>
              <a:rPr lang="en-US" dirty="0" smtClean="0"/>
              <a:t>It is part of an NSF grant to enhance Oklahoma’s educational and research capability through network improvements</a:t>
            </a:r>
          </a:p>
          <a:p>
            <a:r>
              <a:rPr lang="en-US" dirty="0" smtClean="0"/>
              <a:t>The goal:  identify, develop, and recruit talent</a:t>
            </a:r>
          </a:p>
          <a:p>
            <a:r>
              <a:rPr lang="en-US" dirty="0" smtClean="0"/>
              <a:t>Activities include:</a:t>
            </a:r>
          </a:p>
          <a:p>
            <a:pPr lvl="1"/>
            <a:r>
              <a:rPr lang="en-US" dirty="0" smtClean="0"/>
              <a:t>Presentations to students throughout OK</a:t>
            </a:r>
          </a:p>
          <a:p>
            <a:pPr lvl="1"/>
            <a:r>
              <a:rPr lang="en-US" dirty="0" smtClean="0"/>
              <a:t>Job shadowing opportunities (on-site &amp; virtual)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On-Site</a:t>
            </a:r>
          </a:p>
          <a:p>
            <a:pPr lvl="1"/>
            <a:r>
              <a:rPr lang="en-US" dirty="0" smtClean="0"/>
              <a:t>Schedule a time with us to see what we do!</a:t>
            </a:r>
          </a:p>
          <a:p>
            <a:r>
              <a:rPr lang="en-US" dirty="0" smtClean="0"/>
              <a:t>Virtual</a:t>
            </a:r>
          </a:p>
          <a:p>
            <a:pPr lvl="1"/>
            <a:r>
              <a:rPr lang="en-US" dirty="0" smtClean="0"/>
              <a:t>e-mail us at </a:t>
            </a:r>
            <a:r>
              <a:rPr lang="en-US" dirty="0" smtClean="0">
                <a:hlinkClick r:id="rId2"/>
              </a:rPr>
              <a:t>network@ou.edu</a:t>
            </a:r>
            <a:r>
              <a:rPr lang="en-US" dirty="0" smtClean="0"/>
              <a:t> (OU IT Network Team)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oknetworkmentor@groups.facebook.com</a:t>
            </a:r>
            <a:endParaRPr lang="en-US" dirty="0" smtClean="0"/>
          </a:p>
          <a:p>
            <a:pPr lvl="1"/>
            <a:r>
              <a:rPr lang="en-US" dirty="0" smtClean="0"/>
              <a:t>More to come…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886200"/>
            <a:ext cx="5734844" cy="2590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Opportunities/Resources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Cisco Academy at OU</a:t>
            </a:r>
          </a:p>
          <a:p>
            <a:pPr lvl="1"/>
            <a:r>
              <a:rPr lang="en-US" dirty="0" smtClean="0"/>
              <a:t>OU IT internal for now… maybe public next year!</a:t>
            </a:r>
          </a:p>
          <a:p>
            <a:pPr lvl="1"/>
            <a:r>
              <a:rPr lang="en-US" dirty="0" smtClean="0"/>
              <a:t>Regional Cisco Academy is at Francis Tuttle</a:t>
            </a:r>
          </a:p>
          <a:p>
            <a:r>
              <a:rPr lang="en-US" dirty="0" smtClean="0"/>
              <a:t>IT Internships at OU</a:t>
            </a:r>
          </a:p>
          <a:p>
            <a:pPr lvl="1"/>
            <a:r>
              <a:rPr lang="en-US" dirty="0" smtClean="0"/>
              <a:t>E-mail Jennifer Pike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tops@ou.edu</a:t>
            </a:r>
            <a:endParaRPr lang="en-US" dirty="0" smtClean="0"/>
          </a:p>
          <a:p>
            <a:r>
              <a:rPr lang="en-US" dirty="0" smtClean="0"/>
              <a:t>Jobs at OU</a:t>
            </a:r>
          </a:p>
          <a:p>
            <a:pPr lvl="1"/>
            <a:r>
              <a:rPr lang="en-US" dirty="0" smtClean="0">
                <a:hlinkClick r:id="rId2"/>
              </a:rPr>
              <a:t>http://jobs.ou.edu</a:t>
            </a:r>
            <a:endParaRPr lang="en-US" dirty="0" smtClean="0"/>
          </a:p>
          <a:p>
            <a:r>
              <a:rPr lang="en-US" dirty="0" smtClean="0"/>
              <a:t>Jobs at </a:t>
            </a:r>
            <a:r>
              <a:rPr lang="en-US" dirty="0" err="1" smtClean="0"/>
              <a:t>OneNet</a:t>
            </a:r>
            <a:endParaRPr lang="en-US" dirty="0" smtClean="0"/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www.okhighered.org</a:t>
            </a:r>
            <a:r>
              <a:rPr lang="en-US" dirty="0" smtClean="0"/>
              <a:t>/job-opportunities/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what’s it like?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Warning… PG-13 material ahead!</a:t>
            </a:r>
            <a:endParaRPr lang="en-US" dirty="0"/>
          </a:p>
        </p:txBody>
      </p:sp>
      <p:pic>
        <p:nvPicPr>
          <p:cNvPr id="6" name="swordfish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2286000"/>
            <a:ext cx="7178467" cy="3200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Research &amp; Education Networks (World-Wide)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5B335-BAA7-4B6B-B34D-AA405BF563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Content Placeholder 5" descr="Level_3_Network_map.pdf"/>
          <p:cNvPicPr>
            <a:picLocks noGrp="1" noChangeAspect="1"/>
          </p:cNvPicPr>
          <p:nvPr>
            <p:ph idx="1"/>
          </p:nvPr>
        </p:nvPicPr>
        <p:blipFill>
          <a:blip r:embed="rId2"/>
          <a:srcRect l="-4247" r="-4247"/>
          <a:stretch>
            <a:fillRect/>
          </a:stretch>
        </p:blipFill>
        <p:spPr>
          <a:xfrm>
            <a:off x="609600" y="1371600"/>
            <a:ext cx="7924800" cy="464820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BSN" val="1"/>
  <p:tag name="SVT" val="TRUE"/>
  <p:tag name="CVB" val="1"/>
  <p:tag name="SPT" val="FALSE"/>
  <p:tag name="CII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8507</TotalTime>
  <Words>1515</Words>
  <Application>Microsoft Macintosh PowerPoint</Application>
  <PresentationFormat>On-screen Show (4:3)</PresentationFormat>
  <Paragraphs>274</Paragraphs>
  <Slides>43</Slides>
  <Notes>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Blends</vt:lpstr>
      <vt:lpstr> </vt:lpstr>
      <vt:lpstr>About Me</vt:lpstr>
      <vt:lpstr>About Us</vt:lpstr>
      <vt:lpstr>About Us (cont.)</vt:lpstr>
      <vt:lpstr>What is the ONMP?</vt:lpstr>
      <vt:lpstr>Job Shadowing</vt:lpstr>
      <vt:lpstr>Other Opportunities/Resources</vt:lpstr>
      <vt:lpstr>So, what’s it like?</vt:lpstr>
      <vt:lpstr>National Research &amp; Education Networks (World-Wide)</vt:lpstr>
      <vt:lpstr>National Research &amp; Education Networks (Internet2) </vt:lpstr>
      <vt:lpstr>National Research &amp; Education Networks (RONs)</vt:lpstr>
      <vt:lpstr>OneNet</vt:lpstr>
      <vt:lpstr>The OU WAN Network</vt:lpstr>
      <vt:lpstr>The OU Norman LAN</vt:lpstr>
      <vt:lpstr>How Do We Manage It All?</vt:lpstr>
      <vt:lpstr>Operations &amp; Maintenance</vt:lpstr>
      <vt:lpstr>Tools of the Trade</vt:lpstr>
      <vt:lpstr>Tools of the Trade</vt:lpstr>
      <vt:lpstr>Tools of the Trade</vt:lpstr>
      <vt:lpstr>A Day in My Life…</vt:lpstr>
      <vt:lpstr>A Day in My Life…</vt:lpstr>
      <vt:lpstr>A Day in My Life…</vt:lpstr>
      <vt:lpstr>A Day in My Life…</vt:lpstr>
      <vt:lpstr>A Day in My Life…</vt:lpstr>
      <vt:lpstr>A Day in My Life…</vt:lpstr>
      <vt:lpstr>How Do I Get This Job?!</vt:lpstr>
      <vt:lpstr>How Do I Get This Job?!</vt:lpstr>
      <vt:lpstr>How Do I Get This Job?! (“The Interview”)</vt:lpstr>
      <vt:lpstr>How Do I Get This Job?!</vt:lpstr>
      <vt:lpstr>How Do I Get This Job?!</vt:lpstr>
      <vt:lpstr>What Do I Look For in a Job?</vt:lpstr>
      <vt:lpstr>What Do I Look For in a Job?</vt:lpstr>
      <vt:lpstr>What Do I Look For in a Job?</vt:lpstr>
      <vt:lpstr>I GOT THE JOB!  Now what?</vt:lpstr>
      <vt:lpstr>I GOT THE JOB!  Now what?</vt:lpstr>
      <vt:lpstr>I GOT THE JOB!  Now what?</vt:lpstr>
      <vt:lpstr>I GOT THE JOB!  Now what?</vt:lpstr>
      <vt:lpstr>I GOT THE JOB!  Now what?</vt:lpstr>
      <vt:lpstr>I GOT THE JOB!  Now what?</vt:lpstr>
      <vt:lpstr>I GOT THE JOB!  Now what?</vt:lpstr>
      <vt:lpstr>I GOT THE JOB!  Now what?</vt:lpstr>
      <vt:lpstr>Q&amp;A</vt:lpstr>
      <vt:lpstr>Contact Information</vt:lpstr>
    </vt:vector>
  </TitlesOfParts>
  <Company>University of Oklahoma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High Throughput Computing</dc:title>
  <dc:creator>Henry Neeman</dc:creator>
  <cp:lastModifiedBy>Zane Gray</cp:lastModifiedBy>
  <cp:revision>498</cp:revision>
  <cp:lastPrinted>1601-01-01T00:00:00Z</cp:lastPrinted>
  <dcterms:created xsi:type="dcterms:W3CDTF">2010-10-27T00:15:07Z</dcterms:created>
  <dcterms:modified xsi:type="dcterms:W3CDTF">2010-10-27T13:54:32Z</dcterms:modified>
</cp:coreProperties>
</file>