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</p:sldMasterIdLst>
  <p:notesMasterIdLst>
    <p:notesMasterId r:id="rId49"/>
  </p:notesMasterIdLst>
  <p:handoutMasterIdLst>
    <p:handoutMasterId r:id="rId50"/>
  </p:handoutMasterIdLst>
  <p:sldIdLst>
    <p:sldId id="719" r:id="rId2"/>
    <p:sldId id="781" r:id="rId3"/>
    <p:sldId id="782" r:id="rId4"/>
    <p:sldId id="783" r:id="rId5"/>
    <p:sldId id="784" r:id="rId6"/>
    <p:sldId id="785" r:id="rId7"/>
    <p:sldId id="737" r:id="rId8"/>
    <p:sldId id="720" r:id="rId9"/>
    <p:sldId id="803" r:id="rId10"/>
    <p:sldId id="798" r:id="rId11"/>
    <p:sldId id="764" r:id="rId12"/>
    <p:sldId id="771" r:id="rId13"/>
    <p:sldId id="770" r:id="rId14"/>
    <p:sldId id="805" r:id="rId15"/>
    <p:sldId id="806" r:id="rId16"/>
    <p:sldId id="807" r:id="rId17"/>
    <p:sldId id="808" r:id="rId18"/>
    <p:sldId id="786" r:id="rId19"/>
    <p:sldId id="787" r:id="rId20"/>
    <p:sldId id="788" r:id="rId21"/>
    <p:sldId id="766" r:id="rId22"/>
    <p:sldId id="767" r:id="rId23"/>
    <p:sldId id="789" r:id="rId24"/>
    <p:sldId id="790" r:id="rId25"/>
    <p:sldId id="804" r:id="rId26"/>
    <p:sldId id="799" r:id="rId27"/>
    <p:sldId id="755" r:id="rId28"/>
    <p:sldId id="750" r:id="rId29"/>
    <p:sldId id="772" r:id="rId30"/>
    <p:sldId id="773" r:id="rId31"/>
    <p:sldId id="780" r:id="rId32"/>
    <p:sldId id="775" r:id="rId33"/>
    <p:sldId id="776" r:id="rId34"/>
    <p:sldId id="777" r:id="rId35"/>
    <p:sldId id="779" r:id="rId36"/>
    <p:sldId id="778" r:id="rId37"/>
    <p:sldId id="800" r:id="rId38"/>
    <p:sldId id="749" r:id="rId39"/>
    <p:sldId id="813" r:id="rId40"/>
    <p:sldId id="812" r:id="rId41"/>
    <p:sldId id="748" r:id="rId42"/>
    <p:sldId id="762" r:id="rId43"/>
    <p:sldId id="810" r:id="rId44"/>
    <p:sldId id="791" r:id="rId45"/>
    <p:sldId id="801" r:id="rId46"/>
    <p:sldId id="797" r:id="rId47"/>
    <p:sldId id="729" r:id="rId48"/>
  </p:sldIdLst>
  <p:sldSz cx="9144000" cy="6858000" type="screen4x3"/>
  <p:notesSz cx="6858000" cy="9144000"/>
  <p:custDataLst>
    <p:tags r:id="rId52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FFCCFF"/>
    <a:srgbClr val="CC99FF"/>
    <a:srgbClr val="800080"/>
    <a:srgbClr val="CC6600"/>
    <a:srgbClr val="008000"/>
    <a:srgbClr val="0033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-18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tags" Target="tags/tag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36F53ACC-4942-4CB3-9A3C-59A205D51D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28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083E5192-70A0-4A25-A6AB-1366C605EF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49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</a:t>
            </a:r>
            <a:r>
              <a:rPr lang="en-US" baseline="0" dirty="0" smtClean="0"/>
              <a:t> overview of my career</a:t>
            </a:r>
          </a:p>
          <a:p>
            <a:r>
              <a:rPr lang="en-US" baseline="0" dirty="0" smtClean="0"/>
              <a:t>Be intentional (long term) but flexible (short term)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E5192-70A0-4A25-A6AB-1366C605EFD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45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r>
              <a:rPr lang="en-US" baseline="0" dirty="0" smtClean="0"/>
              <a:t> v Management v.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E5192-70A0-4A25-A6AB-1366C605EFD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48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E5192-70A0-4A25-A6AB-1366C605EFD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65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Early career will likely</a:t>
            </a:r>
            <a:r>
              <a:rPr lang="en-US" baseline="0" dirty="0" smtClean="0"/>
              <a:t> be tech oriented</a:t>
            </a:r>
          </a:p>
          <a:p>
            <a:r>
              <a:rPr lang="en-US" baseline="0" dirty="0" smtClean="0"/>
              <a:t>Career progression usually requires development of soft skills (leadership, managerial, presentation, etc.)</a:t>
            </a:r>
          </a:p>
          <a:p>
            <a:r>
              <a:rPr lang="en-US" baseline="0" dirty="0" smtClean="0"/>
              <a:t>You have to decide how, when, and to what extent to pursue soft skills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E5192-70A0-4A25-A6AB-1366C605EFD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80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Frozen</a:t>
            </a:r>
            <a:r>
              <a:rPr lang="en-US" baseline="0" dirty="0" smtClean="0"/>
              <a:t> ropes is a baseball/softball training facility.  I just like their slogan.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E5192-70A0-4A25-A6AB-1366C605EFD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1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Super</a:t>
            </a:r>
            <a:r>
              <a:rPr lang="en-US" baseline="0" dirty="0" smtClean="0"/>
              <a:t> star individual</a:t>
            </a:r>
          </a:p>
          <a:p>
            <a:r>
              <a:rPr lang="en-US" baseline="0" dirty="0" smtClean="0"/>
              <a:t>Doing really cool stuff with a few keystrokes</a:t>
            </a:r>
          </a:p>
          <a:p>
            <a:r>
              <a:rPr lang="en-US" baseline="0" dirty="0" smtClean="0"/>
              <a:t>Knows everything about everything</a:t>
            </a:r>
          </a:p>
          <a:p>
            <a:r>
              <a:rPr lang="en-US" baseline="0" dirty="0" smtClean="0"/>
              <a:t>Or a bunch of pointless hours spent in a cubicle?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E5192-70A0-4A25-A6AB-1366C605EFD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57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Network professionals spend their time on these sorts of things.</a:t>
            </a:r>
          </a:p>
          <a:p>
            <a:r>
              <a:rPr lang="en-US" dirty="0" smtClean="0"/>
              <a:t>Technology management</a:t>
            </a:r>
            <a:r>
              <a:rPr lang="en-US" baseline="0" dirty="0" smtClean="0"/>
              <a:t> life 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E5192-70A0-4A25-A6AB-1366C605EFD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73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Planning encompasses</a:t>
            </a:r>
            <a:r>
              <a:rPr lang="en-US" baseline="0" dirty="0" smtClean="0"/>
              <a:t> designing, testing, justifying, documenting</a:t>
            </a:r>
          </a:p>
          <a:p>
            <a:r>
              <a:rPr lang="en-US" baseline="0" dirty="0" smtClean="0"/>
              <a:t>You have to prioritize it – it can easily take a back seat to more pressing issues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E5192-70A0-4A25-A6AB-1366C605EFD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92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Vendors want information</a:t>
            </a:r>
            <a:r>
              <a:rPr lang="en-US" baseline="0" dirty="0" smtClean="0"/>
              <a:t> – splits in team, funding, pricing.  You have to decide where to draw the line.</a:t>
            </a:r>
          </a:p>
          <a:p>
            <a:r>
              <a:rPr lang="en-US" baseline="0" dirty="0" smtClean="0"/>
              <a:t>Present united front.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E5192-70A0-4A25-A6AB-1366C605EFD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25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E5192-70A0-4A25-A6AB-1366C605EFD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14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Tracking availability and performance provide important input into other job functions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E5192-70A0-4A25-A6AB-1366C605EFD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93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Broad experience, OSI can help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E5192-70A0-4A25-A6AB-1366C605EFD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86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word about modular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E5192-70A0-4A25-A6AB-1366C605EFD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9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4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5" name="Rectangle 1035"/>
          <p:cNvSpPr>
            <a:spLocks noChangeArrowheads="1"/>
          </p:cNvSpPr>
          <p:nvPr/>
        </p:nvSpPr>
        <p:spPr bwMode="auto">
          <a:xfrm flipV="1">
            <a:off x="315913" y="3260725"/>
            <a:ext cx="8693150" cy="555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pic>
        <p:nvPicPr>
          <p:cNvPr id="6" name="Picture 1041" descr="ou201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578100"/>
            <a:ext cx="474662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4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405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bg2"/>
                </a:solidFill>
                <a:latin typeface="Tahoma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4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fld id="{409CD3AB-1A07-409F-AD09-8843A5CC7C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76928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F5662B-5537-4591-96B6-CED38E43E3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6231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457200"/>
            <a:ext cx="2043113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5978525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C177AE-AF9B-4F9B-9FB0-A9A7112C4E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1990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93038" cy="677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3716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A1C48D-47FD-4380-B9A6-2B19ED883D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912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5B335-BAA7-4B6B-B34D-AA405BF563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7160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5C793-1211-4FFE-8F95-700FBF5658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36141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E8315-010C-4185-9BD2-F769A05AFA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25231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95805-B5CF-4CA3-990E-3FD226A722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1686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0AA09-0DCA-4118-A66B-9BBB8CAAB8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6979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9B162-B52C-4FD4-A305-4BF61F138E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5173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3DE06-A3C6-44D0-B2B9-4B2991EDB2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09481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A06B0-1033-46AE-87DE-296CAF5119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68957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 userDrawn="1"/>
        </p:nvGrpSpPr>
        <p:grpSpPr bwMode="auto">
          <a:xfrm>
            <a:off x="685800" y="6096000"/>
            <a:ext cx="1524000" cy="598488"/>
            <a:chOff x="912" y="3840"/>
            <a:chExt cx="960" cy="377"/>
          </a:xfrm>
        </p:grpSpPr>
        <p:pic>
          <p:nvPicPr>
            <p:cNvPr id="1034" name="Picture 15" descr="ou201_logo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3870"/>
              <a:ext cx="248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39" descr="ouit_logo_small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840"/>
              <a:ext cx="720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375" name="Rectangle 7"/>
          <p:cNvSpPr>
            <a:spLocks noChangeArrowheads="1"/>
          </p:cNvSpPr>
          <p:nvPr/>
        </p:nvSpPr>
        <p:spPr bwMode="gray">
          <a:xfrm>
            <a:off x="609600" y="3810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charset="0"/>
              <a:ea typeface="+mn-ea"/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gray">
          <a:xfrm>
            <a:off x="304800" y="12192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charset="0"/>
              <a:ea typeface="+mn-ea"/>
            </a:endParaRPr>
          </a:p>
        </p:txBody>
      </p:sp>
      <p:sp>
        <p:nvSpPr>
          <p:cNvPr id="10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9303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7924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19125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5DCFBBC-5061-4394-85BF-8268B33CB49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62" descr="ou201_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08000"/>
            <a:ext cx="474663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ransition xmlns:p14="http://schemas.microsoft.com/office/powerpoint/2010/main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/>
          <a:ea typeface="ＭＳ Ｐゴシック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SzPct val="60000"/>
        <a:buFont typeface="Wingdings" charset="2"/>
        <a:buChar char="n"/>
        <a:defRPr sz="24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5000"/>
        <a:buFont typeface="Wingdings" charset="2"/>
        <a:buChar char="n"/>
        <a:defRPr sz="2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6600"/>
        </a:buClr>
        <a:buSzPct val="55000"/>
        <a:buFont typeface="Wingdings" charset="2"/>
        <a:buChar char="n"/>
        <a:defRPr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charset="2"/>
        <a:buChar char="n"/>
        <a:defRPr sz="16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charset="2"/>
        <a:buChar char="n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charset="2"/>
        <a:buChar char="n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charset="2"/>
        <a:buChar char="n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charset="2"/>
        <a:buChar char="n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5" Type="http://schemas.openxmlformats.org/officeDocument/2006/relationships/image" Target="../media/image1.jpe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hneeman@ou.edu" TargetMode="External"/><Relationship Id="rId4" Type="http://schemas.openxmlformats.org/officeDocument/2006/relationships/hyperlink" Target="mailto:oknetworkmentor@groups.facebook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w@ou.ed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network@ou.edu" TargetMode="External"/><Relationship Id="rId4" Type="http://schemas.openxmlformats.org/officeDocument/2006/relationships/hyperlink" Target="mailto:oknetworkmentor@groups.facebook.com" TargetMode="External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neeman@ou.edu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obs.ou.edu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1000" y="4724400"/>
            <a:ext cx="1524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24200" y="4724400"/>
            <a:ext cx="1524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37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4343400" y="5029198"/>
            <a:ext cx="3429000" cy="1276350"/>
            <a:chOff x="1824" y="3168"/>
            <a:chExt cx="2160" cy="804"/>
          </a:xfrm>
        </p:grpSpPr>
        <p:pic>
          <p:nvPicPr>
            <p:cNvPr id="16392" name="Picture 7" descr="ouit_logo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168"/>
              <a:ext cx="1536" cy="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8" descr="ou201_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264"/>
              <a:ext cx="432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1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6800" y="990600"/>
            <a:ext cx="7086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6267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Oklahoma Network Mentorship Program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6267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5410200"/>
            <a:ext cx="2041585" cy="901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5105400"/>
            <a:ext cx="1730963" cy="1219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5800" y="3352800"/>
            <a:ext cx="7924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Scott Wright, Senior Network Architect</a:t>
            </a: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University of Oklahoma, Norman Campus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University of Oklahoma-Tulsa, 09 Nov 2010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Day-in-the-life of a network professional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309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93038" cy="677863"/>
          </a:xfrm>
        </p:spPr>
        <p:txBody>
          <a:bodyPr/>
          <a:lstStyle/>
          <a:p>
            <a:r>
              <a:rPr lang="en-US" dirty="0" smtClean="0"/>
              <a:t>So, what’s it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like the movies?</a:t>
            </a:r>
          </a:p>
          <a:p>
            <a:pPr lvl="1"/>
            <a:r>
              <a:rPr lang="en-US" dirty="0" smtClean="0"/>
              <a:t>Some of my favorites are Sneakers, Enemy of the State, The Italian Job, Alias, 24</a:t>
            </a:r>
          </a:p>
          <a:p>
            <a:pPr lvl="1"/>
            <a:r>
              <a:rPr lang="en-US" dirty="0" smtClean="0"/>
              <a:t>Or maybe Office Space?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enemyofthesta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00400"/>
            <a:ext cx="3657600" cy="2357120"/>
          </a:xfrm>
          <a:prstGeom prst="rect">
            <a:avLst/>
          </a:prstGeom>
        </p:spPr>
      </p:pic>
      <p:pic>
        <p:nvPicPr>
          <p:cNvPr id="7" name="Picture 6" descr="officespa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3200400"/>
            <a:ext cx="35433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139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ubik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371600"/>
            <a:ext cx="48768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93038" cy="677863"/>
          </a:xfrm>
        </p:spPr>
        <p:txBody>
          <a:bodyPr/>
          <a:lstStyle/>
          <a:p>
            <a:r>
              <a:rPr lang="en-US" dirty="0" smtClean="0"/>
              <a:t>Network Pro’s typically…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in a team environment</a:t>
            </a:r>
          </a:p>
          <a:p>
            <a:r>
              <a:rPr lang="en-US" dirty="0" smtClean="0"/>
              <a:t>Participate in projects</a:t>
            </a:r>
          </a:p>
          <a:p>
            <a:r>
              <a:rPr lang="en-US" dirty="0" smtClean="0"/>
              <a:t>Provide “Tier 3” support</a:t>
            </a:r>
          </a:p>
          <a:p>
            <a:r>
              <a:rPr lang="en-US" dirty="0" smtClean="0"/>
              <a:t>Manage - </a:t>
            </a:r>
          </a:p>
          <a:p>
            <a:pPr lvl="1"/>
            <a:r>
              <a:rPr lang="en-US" dirty="0" smtClean="0"/>
              <a:t>Routers</a:t>
            </a:r>
          </a:p>
          <a:p>
            <a:pPr lvl="1"/>
            <a:r>
              <a:rPr lang="en-US" dirty="0" smtClean="0"/>
              <a:t>Switches</a:t>
            </a:r>
          </a:p>
          <a:p>
            <a:pPr lvl="1"/>
            <a:r>
              <a:rPr lang="en-US" dirty="0" smtClean="0"/>
              <a:t>IP, other protocols</a:t>
            </a:r>
          </a:p>
          <a:p>
            <a:pPr lvl="1"/>
            <a:r>
              <a:rPr lang="en-US" dirty="0" smtClean="0"/>
              <a:t>Circuits &amp; cable plant</a:t>
            </a:r>
          </a:p>
          <a:p>
            <a:pPr lvl="1"/>
            <a:r>
              <a:rPr lang="en-US" dirty="0" smtClean="0"/>
              <a:t>Specialty devices (wireless, security, voice, etc.)</a:t>
            </a:r>
          </a:p>
          <a:p>
            <a:pPr lvl="1"/>
            <a:r>
              <a:rPr lang="en-US" dirty="0" smtClean="0"/>
              <a:t>Network services such as DNS, DHCP, NTP, etc.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357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93038" cy="677863"/>
          </a:xfrm>
        </p:spPr>
        <p:txBody>
          <a:bodyPr/>
          <a:lstStyle/>
          <a:p>
            <a:r>
              <a:rPr lang="en-US" dirty="0" smtClean="0"/>
              <a:t>Also, expect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Multi-task</a:t>
            </a:r>
          </a:p>
          <a:p>
            <a:r>
              <a:rPr lang="en-US" dirty="0" smtClean="0"/>
              <a:t>Sit in the the hot seat</a:t>
            </a:r>
          </a:p>
          <a:p>
            <a:r>
              <a:rPr lang="en-US" dirty="0" smtClean="0"/>
              <a:t>Be the “instant expert” on lots of topics</a:t>
            </a:r>
          </a:p>
          <a:p>
            <a:r>
              <a:rPr lang="en-US" dirty="0" smtClean="0"/>
              <a:t>Work nights, weekends, and other off hours</a:t>
            </a:r>
          </a:p>
          <a:p>
            <a:r>
              <a:rPr lang="en-US" dirty="0" smtClean="0"/>
              <a:t>Be “on call”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fighter-pil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698" y="3386139"/>
            <a:ext cx="4252502" cy="286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495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You’ll spend time…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Logged into network devices…</a:t>
            </a:r>
          </a:p>
          <a:p>
            <a:pPr lvl="1"/>
            <a:r>
              <a:rPr lang="en-US" dirty="0" smtClean="0"/>
              <a:t>Configuring</a:t>
            </a:r>
          </a:p>
          <a:p>
            <a:pPr lvl="1"/>
            <a:r>
              <a:rPr lang="en-US" dirty="0" smtClean="0"/>
              <a:t>Troubleshooting</a:t>
            </a:r>
          </a:p>
          <a:p>
            <a:pPr lvl="1"/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Learning</a:t>
            </a:r>
          </a:p>
          <a:p>
            <a:r>
              <a:rPr lang="en-US" dirty="0" smtClean="0"/>
              <a:t>The picture at the right is a screenshot of Cisco IOS, which is very common</a:t>
            </a:r>
            <a:endParaRPr lang="en-US" dirty="0"/>
          </a:p>
        </p:txBody>
      </p:sp>
      <p:pic>
        <p:nvPicPr>
          <p:cNvPr id="6" name="Content Placeholder 5" descr="cisco-consol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386" b="-27386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802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You’ll spend time…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In meetings</a:t>
            </a:r>
          </a:p>
          <a:p>
            <a:pPr lvl="1"/>
            <a:r>
              <a:rPr lang="en-US" dirty="0" smtClean="0"/>
              <a:t>Leading</a:t>
            </a:r>
          </a:p>
          <a:p>
            <a:pPr lvl="1"/>
            <a:r>
              <a:rPr lang="en-US" dirty="0" smtClean="0"/>
              <a:t>Participating</a:t>
            </a:r>
          </a:p>
          <a:p>
            <a:pPr lvl="1"/>
            <a:r>
              <a:rPr lang="en-US" dirty="0" smtClean="0"/>
              <a:t>Listening</a:t>
            </a:r>
          </a:p>
          <a:p>
            <a:r>
              <a:rPr lang="en-US" dirty="0" smtClean="0"/>
              <a:t>It pays to develop skills</a:t>
            </a:r>
          </a:p>
          <a:p>
            <a:pPr lvl="1"/>
            <a:r>
              <a:rPr lang="en-US" dirty="0" smtClean="0"/>
              <a:t>Listening</a:t>
            </a:r>
          </a:p>
          <a:p>
            <a:pPr lvl="1"/>
            <a:r>
              <a:rPr lang="en-US" dirty="0" err="1" smtClean="0"/>
              <a:t>Presention</a:t>
            </a:r>
            <a:endParaRPr lang="en-US" dirty="0" smtClean="0"/>
          </a:p>
          <a:p>
            <a:pPr lvl="1"/>
            <a:r>
              <a:rPr lang="en-US" dirty="0" smtClean="0"/>
              <a:t>Negotiation</a:t>
            </a:r>
          </a:p>
          <a:p>
            <a:pPr lvl="1"/>
            <a:r>
              <a:rPr lang="en-US" dirty="0" smtClean="0"/>
              <a:t>Conflict resolution</a:t>
            </a:r>
          </a:p>
          <a:p>
            <a:pPr lvl="1"/>
            <a:r>
              <a:rPr lang="en-US" dirty="0" err="1" smtClean="0"/>
              <a:t>Whiteboarding</a:t>
            </a:r>
            <a:endParaRPr lang="en-US" dirty="0"/>
          </a:p>
        </p:txBody>
      </p:sp>
      <p:pic>
        <p:nvPicPr>
          <p:cNvPr id="7" name="Content Placeholder 6" descr="whiteboard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9" r="3327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111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You’ll spend time…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Documenting the network</a:t>
            </a:r>
          </a:p>
          <a:p>
            <a:pPr lvl="1"/>
            <a:r>
              <a:rPr lang="en-US" dirty="0" smtClean="0"/>
              <a:t>Static documents like Visio diagrams</a:t>
            </a:r>
          </a:p>
          <a:p>
            <a:pPr lvl="1"/>
            <a:r>
              <a:rPr lang="en-US" dirty="0" smtClean="0"/>
              <a:t>Living </a:t>
            </a:r>
            <a:r>
              <a:rPr lang="en-US" dirty="0" smtClean="0"/>
              <a:t>documents like HP </a:t>
            </a:r>
            <a:r>
              <a:rPr lang="en-US" dirty="0" err="1" smtClean="0"/>
              <a:t>Openview</a:t>
            </a:r>
            <a:r>
              <a:rPr lang="en-US" dirty="0" smtClean="0"/>
              <a:t>, MRTG, DNS, etc.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Content Placeholder 5" descr="ou-network.tif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4741" r="-474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8873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You’ll spend time…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Setting up new stuff</a:t>
            </a:r>
          </a:p>
          <a:p>
            <a:pPr lvl="1"/>
            <a:r>
              <a:rPr lang="en-US" dirty="0" smtClean="0"/>
              <a:t>Circuits</a:t>
            </a:r>
          </a:p>
          <a:p>
            <a:pPr lvl="1"/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Processes</a:t>
            </a:r>
          </a:p>
          <a:p>
            <a:r>
              <a:rPr lang="en-US" dirty="0" smtClean="0"/>
              <a:t>Cleaning up old stuff</a:t>
            </a:r>
          </a:p>
          <a:p>
            <a:pPr lvl="1"/>
            <a:r>
              <a:rPr lang="en-US" dirty="0" smtClean="0"/>
              <a:t>Cable management</a:t>
            </a:r>
          </a:p>
          <a:p>
            <a:pPr lvl="1"/>
            <a:r>
              <a:rPr lang="en-US" dirty="0" smtClean="0"/>
              <a:t>Configurations</a:t>
            </a:r>
          </a:p>
          <a:p>
            <a:pPr lvl="1"/>
            <a:r>
              <a:rPr lang="en-US" dirty="0" smtClean="0"/>
              <a:t>Processes</a:t>
            </a:r>
          </a:p>
          <a:p>
            <a:r>
              <a:rPr lang="en-US" dirty="0" smtClean="0"/>
              <a:t>Know your organization’s change management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132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93038" cy="677863"/>
          </a:xfrm>
        </p:spPr>
        <p:txBody>
          <a:bodyPr/>
          <a:lstStyle/>
          <a:p>
            <a:r>
              <a:rPr lang="en-US" dirty="0" smtClean="0"/>
              <a:t>Responsibilities include…</a:t>
            </a:r>
            <a:endParaRPr lang="en-US" dirty="0"/>
          </a:p>
        </p:txBody>
      </p:sp>
      <p:pic>
        <p:nvPicPr>
          <p:cNvPr id="7" name="Content Placeholder 6" descr="lifecycle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07" r="-21607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64008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http:/</a:t>
            </a:r>
            <a:r>
              <a:rPr lang="en-US" sz="1200" dirty="0" smtClean="0">
                <a:latin typeface="Arial"/>
                <a:cs typeface="Arial"/>
              </a:rPr>
              <a:t>/</a:t>
            </a:r>
            <a:r>
              <a:rPr lang="en-US" sz="1200" dirty="0" err="1" smtClean="0">
                <a:latin typeface="Arial"/>
                <a:cs typeface="Arial"/>
              </a:rPr>
              <a:t>www.accuracyandaesthetics.com</a:t>
            </a:r>
            <a:r>
              <a:rPr lang="en-US" sz="1200" dirty="0" smtClean="0"/>
              <a:t>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977005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93038" cy="677863"/>
          </a:xfrm>
        </p:spPr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A goal without a plan is just a wish.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i="1" dirty="0" smtClean="0">
                <a:solidFill>
                  <a:srgbClr val="FF0000"/>
                </a:solidFill>
              </a:rPr>
              <a:t>Antoine de Saint-Exupery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Planning is indispensible</a:t>
            </a:r>
            <a:endParaRPr lang="en-US" dirty="0"/>
          </a:p>
          <a:p>
            <a:pPr lvl="1"/>
            <a:r>
              <a:rPr lang="en-US" dirty="0" smtClean="0"/>
              <a:t>Create contingency plans</a:t>
            </a:r>
          </a:p>
          <a:p>
            <a:r>
              <a:rPr lang="en-US" dirty="0" smtClean="0"/>
              <a:t>Prioritize planning</a:t>
            </a:r>
          </a:p>
          <a:p>
            <a:r>
              <a:rPr lang="en-US" dirty="0" smtClean="0"/>
              <a:t>Avoid “Plan M”</a:t>
            </a:r>
          </a:p>
          <a:p>
            <a:pPr lvl="1"/>
            <a:r>
              <a:rPr lang="en-US" dirty="0" smtClean="0"/>
              <a:t>“Make it up as you go”</a:t>
            </a:r>
            <a:endParaRPr lang="en-US" dirty="0"/>
          </a:p>
          <a:p>
            <a:r>
              <a:rPr lang="en-US" dirty="0" smtClean="0"/>
              <a:t>Communicate your plans</a:t>
            </a:r>
          </a:p>
          <a:p>
            <a:pPr lvl="1"/>
            <a:r>
              <a:rPr lang="en-US" dirty="0" smtClean="0"/>
              <a:t>Foster understanding &amp; buy-in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Content Placeholder 5" descr="ou-network.tiff"/>
          <p:cNvPicPr>
            <a:picLocks noGrp="1" noChangeAspect="1"/>
          </p:cNvPicPr>
          <p:nvPr/>
        </p:nvPicPr>
        <p:blipFill>
          <a:blip r:embed="rId3"/>
          <a:srcRect l="-61629" r="-61629"/>
          <a:stretch>
            <a:fillRect/>
          </a:stretch>
        </p:blipFill>
        <p:spPr bwMode="auto">
          <a:xfrm>
            <a:off x="3581400" y="2438400"/>
            <a:ext cx="636582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8049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93038" cy="677863"/>
          </a:xfrm>
        </p:spPr>
        <p:txBody>
          <a:bodyPr/>
          <a:lstStyle/>
          <a:p>
            <a:r>
              <a:rPr lang="en-US" dirty="0" smtClean="0"/>
              <a:t>What is the ONMP?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6482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i="1" u="sng" dirty="0" smtClean="0"/>
              <a:t>Oklahoma Networking Mentorship Program</a:t>
            </a:r>
            <a:r>
              <a:rPr lang="en-US" dirty="0" smtClean="0"/>
              <a:t> (ONMP) is an outreach initiative that connects networking professionals from Oklahoma institutions with students who are studying networks at Oklahoma academic institutions.</a:t>
            </a:r>
          </a:p>
          <a:p>
            <a:r>
              <a:rPr lang="en-US" dirty="0" smtClean="0"/>
              <a:t>The ONMP is part of a National Science Foundation grant whose purpose is to boost Oklahoma’s education and research capability through network improvements.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58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2" y="457200"/>
            <a:ext cx="7793038" cy="677863"/>
          </a:xfrm>
        </p:spPr>
        <p:txBody>
          <a:bodyPr/>
          <a:lstStyle/>
          <a:p>
            <a:r>
              <a:rPr lang="en-US" dirty="0" smtClean="0"/>
              <a:t>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network professional, you will buys things like…</a:t>
            </a:r>
          </a:p>
          <a:p>
            <a:pPr lvl="1"/>
            <a:r>
              <a:rPr lang="en-US" dirty="0" smtClean="0"/>
              <a:t>Equipment</a:t>
            </a:r>
          </a:p>
          <a:p>
            <a:pPr lvl="1"/>
            <a:r>
              <a:rPr lang="en-US" dirty="0" smtClean="0"/>
              <a:t>Circuits</a:t>
            </a:r>
          </a:p>
          <a:p>
            <a:pPr lvl="1"/>
            <a:r>
              <a:rPr lang="en-US" dirty="0" smtClean="0"/>
              <a:t>Labor / Services</a:t>
            </a:r>
          </a:p>
          <a:p>
            <a:r>
              <a:rPr lang="en-US" dirty="0" smtClean="0"/>
              <a:t>You will spend time with vendors</a:t>
            </a:r>
          </a:p>
          <a:p>
            <a:pPr lvl="1"/>
            <a:r>
              <a:rPr lang="en-US" dirty="0" smtClean="0"/>
              <a:t>Product </a:t>
            </a:r>
            <a:r>
              <a:rPr lang="en-US" dirty="0" err="1" smtClean="0"/>
              <a:t>evals</a:t>
            </a:r>
            <a:r>
              <a:rPr lang="en-US" dirty="0" smtClean="0"/>
              <a:t> / design</a:t>
            </a:r>
          </a:p>
          <a:p>
            <a:pPr lvl="1"/>
            <a:r>
              <a:rPr lang="en-US" dirty="0" smtClean="0"/>
              <a:t>Negotiations</a:t>
            </a:r>
          </a:p>
          <a:p>
            <a:pPr lvl="1"/>
            <a:r>
              <a:rPr lang="en-US" dirty="0" smtClean="0"/>
              <a:t>Competitive bidding</a:t>
            </a:r>
          </a:p>
          <a:p>
            <a:r>
              <a:rPr lang="en-US" dirty="0" smtClean="0"/>
              <a:t>Understand your company’s policies on vendor relations and avoid unethical conduct</a:t>
            </a:r>
          </a:p>
          <a:p>
            <a:r>
              <a:rPr lang="en-US" dirty="0" smtClean="0"/>
              <a:t>Spend money as if it is your own – be a good steward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91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93038" cy="677863"/>
          </a:xfrm>
        </p:spPr>
        <p:txBody>
          <a:bodyPr/>
          <a:lstStyle/>
          <a:p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2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Plans are only good intentions unless they immediately degenerate into hard work.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i="1" dirty="0" smtClean="0">
                <a:solidFill>
                  <a:srgbClr val="FF0000"/>
                </a:solidFill>
              </a:rPr>
              <a:t>-Peter </a:t>
            </a:r>
            <a:r>
              <a:rPr lang="en-US" i="1" dirty="0" err="1" smtClean="0">
                <a:solidFill>
                  <a:srgbClr val="FF0000"/>
                </a:solidFill>
              </a:rPr>
              <a:t>Drucker</a:t>
            </a:r>
            <a:endParaRPr lang="en-US" i="1" dirty="0">
              <a:solidFill>
                <a:srgbClr val="FF0000"/>
              </a:solidFill>
            </a:endParaRPr>
          </a:p>
          <a:p>
            <a:pPr marL="800100" lvl="2" indent="0">
              <a:buNone/>
            </a:pPr>
            <a:endParaRPr lang="en-US" dirty="0" smtClean="0"/>
          </a:p>
          <a:p>
            <a:r>
              <a:rPr lang="en-US" dirty="0" smtClean="0"/>
              <a:t>Deployment is about executing the plan</a:t>
            </a:r>
          </a:p>
          <a:p>
            <a:r>
              <a:rPr lang="en-US" dirty="0" smtClean="0"/>
              <a:t>It is often what you get graded on</a:t>
            </a:r>
          </a:p>
          <a:p>
            <a:r>
              <a:rPr lang="en-US" dirty="0" smtClean="0"/>
              <a:t>You’ll be in the hot seat</a:t>
            </a:r>
            <a:r>
              <a:rPr lang="en-US" dirty="0"/>
              <a:t> </a:t>
            </a:r>
            <a:r>
              <a:rPr lang="en-US" dirty="0" smtClean="0"/>
              <a:t>- stay cool!</a:t>
            </a:r>
          </a:p>
          <a:p>
            <a:r>
              <a:rPr lang="en-US" dirty="0" smtClean="0"/>
              <a:t>You’ll have to live with your work for a while, so do it right</a:t>
            </a:r>
          </a:p>
          <a:p>
            <a:r>
              <a:rPr lang="en-US" dirty="0" smtClean="0"/>
              <a:t>Planning and preparation are vital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766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93038" cy="677863"/>
          </a:xfrm>
        </p:spPr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Availability </a:t>
            </a:r>
            <a:r>
              <a:rPr lang="en-US" dirty="0"/>
              <a:t>monitoring</a:t>
            </a:r>
          </a:p>
          <a:p>
            <a:r>
              <a:rPr lang="en-US" dirty="0"/>
              <a:t>Performance </a:t>
            </a:r>
            <a:r>
              <a:rPr lang="en-US" dirty="0" err="1"/>
              <a:t>baselining</a:t>
            </a:r>
            <a:endParaRPr lang="en-US" dirty="0"/>
          </a:p>
          <a:p>
            <a:r>
              <a:rPr lang="en-US" dirty="0"/>
              <a:t>Asset management &amp; </a:t>
            </a:r>
            <a:r>
              <a:rPr lang="en-US" dirty="0" smtClean="0"/>
              <a:t>tracking</a:t>
            </a:r>
          </a:p>
          <a:p>
            <a:r>
              <a:rPr lang="en-US" dirty="0" smtClean="0"/>
              <a:t>Change management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" name="Content Placeholder 9" descr="monitoring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" r="5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24142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93038" cy="677863"/>
          </a:xfrm>
        </p:spPr>
        <p:txBody>
          <a:bodyPr/>
          <a:lstStyle/>
          <a:p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and troubleshooting is usually URGENT!</a:t>
            </a:r>
          </a:p>
          <a:p>
            <a:r>
              <a:rPr lang="en-US" dirty="0" smtClean="0"/>
              <a:t>It can also be time consuming</a:t>
            </a:r>
          </a:p>
          <a:p>
            <a:r>
              <a:rPr lang="en-US" dirty="0" smtClean="0"/>
              <a:t>It is important to be both an effective and efficient – don’t waste time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" name="Picture 9" descr="gra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276601"/>
            <a:ext cx="3259567" cy="2743200"/>
          </a:xfrm>
          <a:prstGeom prst="rect">
            <a:avLst/>
          </a:prstGeom>
        </p:spPr>
      </p:pic>
      <p:pic>
        <p:nvPicPr>
          <p:cNvPr id="11" name="Picture 10" descr="toolsoftrad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90" y="3276600"/>
            <a:ext cx="473411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470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93038" cy="677863"/>
          </a:xfrm>
        </p:spPr>
        <p:txBody>
          <a:bodyPr/>
          <a:lstStyle/>
          <a:p>
            <a:r>
              <a:rPr lang="en-US" dirty="0" smtClean="0"/>
              <a:t>Disposition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network is always in transition – some new, some old</a:t>
            </a:r>
          </a:p>
          <a:p>
            <a:r>
              <a:rPr lang="en-US" dirty="0" smtClean="0"/>
              <a:t>Retiring systems requires planning and commitment</a:t>
            </a:r>
          </a:p>
          <a:p>
            <a:r>
              <a:rPr lang="en-US" dirty="0" smtClean="0"/>
              <a:t>Can be complicated</a:t>
            </a:r>
          </a:p>
          <a:p>
            <a:r>
              <a:rPr lang="en-US" dirty="0" smtClean="0"/>
              <a:t>Make it simple for users</a:t>
            </a:r>
          </a:p>
          <a:p>
            <a:r>
              <a:rPr lang="en-US" dirty="0"/>
              <a:t>M</a:t>
            </a:r>
            <a:r>
              <a:rPr lang="en-US" dirty="0" smtClean="0"/>
              <a:t>inimize downtime</a:t>
            </a:r>
          </a:p>
          <a:p>
            <a:r>
              <a:rPr lang="en-US" dirty="0" smtClean="0"/>
              <a:t>Be persistent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 descr="buildingimplo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748" y="3352800"/>
            <a:ext cx="410679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030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management is a key issue for network professionals.  Daily operational needs can disrupt long-term planning and design efforts.</a:t>
            </a:r>
          </a:p>
          <a:p>
            <a:r>
              <a:rPr lang="en-US" dirty="0" smtClean="0"/>
              <a:t>A few suggestions –</a:t>
            </a:r>
          </a:p>
          <a:p>
            <a:pPr lvl="1"/>
            <a:r>
              <a:rPr lang="en-US" dirty="0" smtClean="0"/>
              <a:t>Make sure your goals are aligned with the business</a:t>
            </a:r>
          </a:p>
          <a:p>
            <a:pPr lvl="1"/>
            <a:r>
              <a:rPr lang="en-US" dirty="0" smtClean="0"/>
              <a:t>Discuss priorities with your boss</a:t>
            </a:r>
          </a:p>
          <a:p>
            <a:pPr lvl="1"/>
            <a:r>
              <a:rPr lang="en-US" dirty="0" smtClean="0"/>
              <a:t>Set realistic expectations (time &amp; effort estimates)</a:t>
            </a:r>
          </a:p>
          <a:p>
            <a:pPr lvl="1"/>
            <a:r>
              <a:rPr lang="en-US" dirty="0" smtClean="0"/>
              <a:t>Know who generates revenue and how they depend on you</a:t>
            </a:r>
          </a:p>
          <a:p>
            <a:pPr lvl="1"/>
            <a:r>
              <a:rPr lang="en-US" dirty="0" smtClean="0"/>
              <a:t>Automate when possible</a:t>
            </a:r>
          </a:p>
          <a:p>
            <a:pPr lvl="1"/>
            <a:r>
              <a:rPr lang="en-US" dirty="0" smtClean="0"/>
              <a:t>Delegate when 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138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28800"/>
            <a:ext cx="7772400" cy="1143000"/>
          </a:xfrm>
        </p:spPr>
        <p:txBody>
          <a:bodyPr/>
          <a:lstStyle/>
          <a:p>
            <a:r>
              <a:rPr lang="en-US" dirty="0" smtClean="0"/>
              <a:t>Strategies for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73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93038" cy="677863"/>
          </a:xfrm>
        </p:spPr>
        <p:txBody>
          <a:bodyPr/>
          <a:lstStyle/>
          <a:p>
            <a:r>
              <a:rPr lang="en-US" dirty="0" smtClean="0"/>
              <a:t>Hone Technical Skills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66800" y="1524000"/>
            <a:ext cx="6553200" cy="2973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Know the OSI model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Pursue Education &amp; Training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Use certifications to motivate and validate</a:t>
            </a: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819400"/>
            <a:ext cx="4196443" cy="3200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93038" cy="677863"/>
          </a:xfrm>
        </p:spPr>
        <p:txBody>
          <a:bodyPr/>
          <a:lstStyle/>
          <a:p>
            <a:r>
              <a:rPr lang="en-US" dirty="0" smtClean="0"/>
              <a:t>Be Balanced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95400"/>
            <a:ext cx="7440706" cy="47434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93038" cy="677863"/>
          </a:xfrm>
        </p:spPr>
        <p:txBody>
          <a:bodyPr/>
          <a:lstStyle/>
          <a:p>
            <a:r>
              <a:rPr lang="en-US" dirty="0" smtClean="0"/>
              <a:t>Be Proactive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Proactive - act </a:t>
            </a:r>
            <a:r>
              <a:rPr lang="en-US" dirty="0"/>
              <a:t>in anticipation of future problems, needs, or changes </a:t>
            </a:r>
            <a:endParaRPr lang="en-US" dirty="0" smtClean="0"/>
          </a:p>
          <a:p>
            <a:pPr lvl="1"/>
            <a:r>
              <a:rPr lang="en-US" dirty="0" smtClean="0"/>
              <a:t>About your tasks</a:t>
            </a:r>
          </a:p>
          <a:p>
            <a:pPr lvl="1"/>
            <a:r>
              <a:rPr lang="en-US" dirty="0" smtClean="0"/>
              <a:t>About projects</a:t>
            </a:r>
          </a:p>
          <a:p>
            <a:pPr lvl="1"/>
            <a:r>
              <a:rPr lang="en-US" dirty="0" smtClean="0"/>
              <a:t>About your education</a:t>
            </a:r>
          </a:p>
          <a:p>
            <a:pPr lvl="1"/>
            <a:r>
              <a:rPr lang="en-US" dirty="0" smtClean="0"/>
              <a:t>About your career</a:t>
            </a:r>
          </a:p>
          <a:p>
            <a:pPr lvl="1"/>
            <a:r>
              <a:rPr lang="en-US" dirty="0" smtClean="0"/>
              <a:t>About your life</a:t>
            </a:r>
          </a:p>
          <a:p>
            <a:r>
              <a:rPr lang="en-US" dirty="0" smtClean="0"/>
              <a:t>Research shows a high correlation between proactivity and success</a:t>
            </a:r>
          </a:p>
          <a:p>
            <a:r>
              <a:rPr lang="en-US" dirty="0" smtClean="0"/>
              <a:t>“Proactivity consistently produces better results than reactivity or inactivity.” [1]</a:t>
            </a:r>
          </a:p>
          <a:p>
            <a:pPr marL="0" indent="0">
              <a:buNone/>
            </a:pPr>
            <a:r>
              <a:rPr lang="en-US" sz="1200" dirty="0" smtClean="0"/>
              <a:t>[1] </a:t>
            </a:r>
            <a:r>
              <a:rPr lang="en-US" sz="1200" dirty="0" err="1" smtClean="0"/>
              <a:t>Kouzes</a:t>
            </a:r>
            <a:r>
              <a:rPr lang="en-US" sz="1200" dirty="0" smtClean="0"/>
              <a:t> and Posner. The Leadership Challenge 4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Edition. 2007. John Wiley &amp; Sons. </a:t>
            </a:r>
            <a:r>
              <a:rPr lang="en-US" dirty="0" smtClean="0"/>
              <a:t>
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75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93038" cy="677863"/>
          </a:xfrm>
        </p:spPr>
        <p:txBody>
          <a:bodyPr/>
          <a:lstStyle/>
          <a:p>
            <a:r>
              <a:rPr lang="en-US" dirty="0" smtClean="0"/>
              <a:t>ONMP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648200"/>
          </a:xfrm>
        </p:spPr>
        <p:txBody>
          <a:bodyPr/>
          <a:lstStyle/>
          <a:p>
            <a:r>
              <a:rPr lang="en-US" u="sng" dirty="0" smtClean="0"/>
              <a:t>Official Goal</a:t>
            </a:r>
            <a:r>
              <a:rPr lang="en-US" dirty="0" smtClean="0"/>
              <a:t>: Expose Oklahoma networking students to the practical day-to-day life of networking professionals.</a:t>
            </a:r>
          </a:p>
          <a:p>
            <a:r>
              <a:rPr lang="en-US" u="sng" dirty="0" smtClean="0"/>
              <a:t>Hidden Secret Goal</a:t>
            </a:r>
            <a:r>
              <a:rPr lang="en-US" dirty="0" smtClean="0"/>
              <a:t>: Identify, develop and recruit talent!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uncle-sam-i-want-yo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819400"/>
            <a:ext cx="260985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291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93038" cy="677863"/>
          </a:xfrm>
        </p:spPr>
        <p:txBody>
          <a:bodyPr/>
          <a:lstStyle/>
          <a:p>
            <a:r>
              <a:rPr lang="en-US" dirty="0" smtClean="0"/>
              <a:t>Know the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Knowing the technology isn’t enough</a:t>
            </a:r>
          </a:p>
          <a:p>
            <a:r>
              <a:rPr lang="en-US" dirty="0" smtClean="0"/>
              <a:t>To make meaningful contributions to your organization, you have to understand the business</a:t>
            </a:r>
          </a:p>
          <a:p>
            <a:r>
              <a:rPr lang="en-US" dirty="0" smtClean="0"/>
              <a:t>Your ability to get things done will be limited by your knowledge of business processes</a:t>
            </a:r>
          </a:p>
          <a:p>
            <a:r>
              <a:rPr lang="en-US" dirty="0" smtClean="0"/>
              <a:t>Requires spending time with customers, peers, leadership, etc.</a:t>
            </a:r>
          </a:p>
          <a:p>
            <a:r>
              <a:rPr lang="en-US" dirty="0" smtClean="0"/>
              <a:t>Ask questions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805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93038" cy="677863"/>
          </a:xfrm>
        </p:spPr>
        <p:txBody>
          <a:bodyPr/>
          <a:lstStyle/>
          <a:p>
            <a:r>
              <a:rPr lang="en-US" dirty="0" smtClean="0"/>
              <a:t>Choose Your ‘</a:t>
            </a:r>
            <a:r>
              <a:rPr lang="en-US" dirty="0" err="1" smtClean="0"/>
              <a:t>Tude</a:t>
            </a:r>
            <a:endParaRPr lang="en-US" dirty="0"/>
          </a:p>
        </p:txBody>
      </p:sp>
      <p:pic>
        <p:nvPicPr>
          <p:cNvPr id="7" name="Content Placeholder 6" descr="attitud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246" r="-35246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05200" y="6400800"/>
            <a:ext cx="2083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http://</a:t>
            </a:r>
            <a:r>
              <a:rPr lang="en-US" sz="1200" dirty="0" err="1" smtClean="0">
                <a:latin typeface="Arial"/>
                <a:cs typeface="Arial"/>
              </a:rPr>
              <a:t>www.frozenropes.com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39703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93038" cy="677863"/>
          </a:xfrm>
        </p:spPr>
        <p:txBody>
          <a:bodyPr/>
          <a:lstStyle/>
          <a:p>
            <a:r>
              <a:rPr lang="en-US" dirty="0" smtClean="0"/>
              <a:t>Put Customers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Recognize that without customers, you don’t have a job</a:t>
            </a:r>
          </a:p>
          <a:p>
            <a:r>
              <a:rPr lang="en-US" dirty="0" smtClean="0"/>
              <a:t>Make sure you leave things better than you found them</a:t>
            </a:r>
          </a:p>
          <a:p>
            <a:r>
              <a:rPr lang="en-US" dirty="0" smtClean="0"/>
              <a:t>Make sure the customer is satisfied before claiming victory</a:t>
            </a:r>
          </a:p>
          <a:p>
            <a:r>
              <a:rPr lang="en-US" dirty="0" smtClean="0"/>
              <a:t>Don’t cast blame on the customer</a:t>
            </a:r>
          </a:p>
          <a:p>
            <a:r>
              <a:rPr lang="en-US" dirty="0" smtClean="0"/>
              <a:t>Use language your customer can understand</a:t>
            </a:r>
          </a:p>
          <a:p>
            <a:r>
              <a:rPr lang="en-US" dirty="0" smtClean="0"/>
              <a:t>Make it easy for people to reach you for follow-up</a:t>
            </a:r>
          </a:p>
          <a:p>
            <a:r>
              <a:rPr lang="en-US" dirty="0" smtClean="0"/>
              <a:t>Trusted advisor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51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93038" cy="677863"/>
          </a:xfrm>
        </p:spPr>
        <p:txBody>
          <a:bodyPr/>
          <a:lstStyle/>
          <a:p>
            <a:r>
              <a:rPr lang="en-US" dirty="0" smtClean="0"/>
              <a:t>Be a Team Player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a good teammate</a:t>
            </a:r>
          </a:p>
          <a:p>
            <a:pPr lvl="1"/>
            <a:r>
              <a:rPr lang="en-US" dirty="0" smtClean="0"/>
              <a:t>Get involved</a:t>
            </a:r>
          </a:p>
          <a:p>
            <a:pPr lvl="1"/>
            <a:r>
              <a:rPr lang="en-US" dirty="0" smtClean="0"/>
              <a:t>Pitch-in and be helpful</a:t>
            </a:r>
          </a:p>
          <a:p>
            <a:pPr lvl="1"/>
            <a:r>
              <a:rPr lang="en-US" dirty="0" smtClean="0"/>
              <a:t>Build relationships</a:t>
            </a:r>
          </a:p>
          <a:p>
            <a:pPr lvl="1"/>
            <a:r>
              <a:rPr lang="en-US" dirty="0" smtClean="0"/>
              <a:t>Say “we” and “us” and work as “we” and “us”</a:t>
            </a:r>
          </a:p>
          <a:p>
            <a:pPr lvl="1"/>
            <a:r>
              <a:rPr lang="en-US" dirty="0" smtClean="0"/>
              <a:t>Develop a circle of trust</a:t>
            </a:r>
          </a:p>
          <a:p>
            <a:pPr lvl="1"/>
            <a:r>
              <a:rPr lang="en-US" dirty="0" smtClean="0"/>
              <a:t>Give credit for success / take credit for mistakes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033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93038" cy="677863"/>
          </a:xfrm>
        </p:spPr>
        <p:txBody>
          <a:bodyPr/>
          <a:lstStyle/>
          <a:p>
            <a:r>
              <a:rPr lang="en-US" dirty="0" smtClean="0"/>
              <a:t>Learn and Grow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and Grow</a:t>
            </a:r>
          </a:p>
          <a:p>
            <a:pPr lvl="1"/>
            <a:r>
              <a:rPr lang="en-US" dirty="0" smtClean="0"/>
              <a:t>Both technical and non-technical</a:t>
            </a:r>
          </a:p>
          <a:p>
            <a:pPr lvl="1"/>
            <a:r>
              <a:rPr lang="en-US" dirty="0" smtClean="0"/>
              <a:t>Experience is a great teacher</a:t>
            </a:r>
          </a:p>
          <a:p>
            <a:pPr lvl="1"/>
            <a:r>
              <a:rPr lang="en-US" dirty="0" smtClean="0"/>
              <a:t>When you make a mistake, learn from it</a:t>
            </a:r>
          </a:p>
          <a:p>
            <a:pPr lvl="1"/>
            <a:r>
              <a:rPr lang="en-US" dirty="0" smtClean="0"/>
              <a:t>Be a lifetime learner</a:t>
            </a:r>
          </a:p>
          <a:p>
            <a:pPr lvl="1"/>
            <a:r>
              <a:rPr lang="en-US" dirty="0" smtClean="0"/>
              <a:t>Leave your comfort zone and try new things</a:t>
            </a:r>
          </a:p>
          <a:p>
            <a:pPr lvl="2"/>
            <a:r>
              <a:rPr lang="en-US" dirty="0" smtClean="0"/>
              <a:t>Self-efficacy – belief in one’s ability to do a task [1]</a:t>
            </a:r>
          </a:p>
          <a:p>
            <a:pPr lvl="2"/>
            <a:r>
              <a:rPr lang="en-US" dirty="0" smtClean="0"/>
              <a:t>Developed through experience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[1] </a:t>
            </a:r>
            <a:r>
              <a:rPr lang="en-US" sz="1200" dirty="0" err="1" smtClean="0"/>
              <a:t>Krietner</a:t>
            </a:r>
            <a:r>
              <a:rPr lang="en-US" sz="1200" dirty="0" smtClean="0"/>
              <a:t> and </a:t>
            </a:r>
            <a:r>
              <a:rPr lang="en-US" sz="1200" dirty="0" err="1" smtClean="0"/>
              <a:t>Kinicki</a:t>
            </a:r>
            <a:r>
              <a:rPr lang="en-US" sz="1200" dirty="0" smtClean="0"/>
              <a:t>. Organizational </a:t>
            </a:r>
            <a:r>
              <a:rPr lang="en-US" sz="1200" dirty="0" err="1" smtClean="0"/>
              <a:t>Behaviour</a:t>
            </a:r>
            <a:r>
              <a:rPr lang="en-US" sz="1200" dirty="0" smtClean="0"/>
              <a:t> 8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Edition. 2008. McGraw-Hill.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867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93038" cy="677863"/>
          </a:xfrm>
        </p:spPr>
        <p:txBody>
          <a:bodyPr/>
          <a:lstStyle/>
          <a:p>
            <a:r>
              <a:rPr lang="en-US" dirty="0" smtClean="0"/>
              <a:t>Practice Self-Responsibility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responsibility for yourself</a:t>
            </a:r>
          </a:p>
          <a:p>
            <a:r>
              <a:rPr lang="en-US" dirty="0" smtClean="0"/>
              <a:t>You are responsible for…</a:t>
            </a:r>
          </a:p>
          <a:p>
            <a:pPr lvl="1"/>
            <a:r>
              <a:rPr lang="en-US" dirty="0" smtClean="0"/>
              <a:t>Staying informed</a:t>
            </a:r>
          </a:p>
          <a:p>
            <a:pPr lvl="1"/>
            <a:r>
              <a:rPr lang="en-US" dirty="0" smtClean="0"/>
              <a:t>Getting the job done</a:t>
            </a:r>
          </a:p>
          <a:p>
            <a:pPr lvl="1"/>
            <a:r>
              <a:rPr lang="en-US" dirty="0" smtClean="0"/>
              <a:t>Your successes &amp; failures</a:t>
            </a:r>
          </a:p>
          <a:p>
            <a:pPr lvl="1"/>
            <a:r>
              <a:rPr lang="en-US" dirty="0" smtClean="0"/>
              <a:t>Your skill development</a:t>
            </a:r>
          </a:p>
          <a:p>
            <a:pPr lvl="1"/>
            <a:r>
              <a:rPr lang="en-US" dirty="0" smtClean="0"/>
              <a:t>Your career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521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93038" cy="677863"/>
          </a:xfrm>
        </p:spPr>
        <p:txBody>
          <a:bodyPr/>
          <a:lstStyle/>
          <a:p>
            <a:r>
              <a:rPr lang="en-US" dirty="0" smtClean="0"/>
              <a:t>Find a Mentor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 mentor (formal or informal)</a:t>
            </a:r>
          </a:p>
          <a:p>
            <a:r>
              <a:rPr lang="en-US" dirty="0" smtClean="0"/>
              <a:t>Mentors can help you </a:t>
            </a:r>
          </a:p>
          <a:p>
            <a:pPr lvl="1"/>
            <a:r>
              <a:rPr lang="en-US" dirty="0" smtClean="0"/>
              <a:t>Understand the organization</a:t>
            </a:r>
          </a:p>
          <a:p>
            <a:pPr lvl="1"/>
            <a:r>
              <a:rPr lang="en-US" dirty="0" smtClean="0"/>
              <a:t>Develop your perspective</a:t>
            </a:r>
          </a:p>
          <a:p>
            <a:pPr lvl="1"/>
            <a:r>
              <a:rPr lang="en-US" dirty="0" smtClean="0"/>
              <a:t>Provide a sounding board for your ideas</a:t>
            </a:r>
          </a:p>
          <a:p>
            <a:r>
              <a:rPr lang="en-US" dirty="0" smtClean="0"/>
              <a:t>Mentoring can also improve your career prospects [1]</a:t>
            </a:r>
          </a:p>
          <a:p>
            <a:pPr lvl="1"/>
            <a:r>
              <a:rPr lang="en-US" dirty="0" smtClean="0"/>
              <a:t>Higher compensation</a:t>
            </a:r>
          </a:p>
          <a:p>
            <a:pPr lvl="1"/>
            <a:r>
              <a:rPr lang="en-US" dirty="0" smtClean="0"/>
              <a:t>More job opportunities</a:t>
            </a:r>
          </a:p>
          <a:p>
            <a:pPr lvl="1"/>
            <a:r>
              <a:rPr lang="en-US" dirty="0" smtClean="0"/>
              <a:t>Higher job satisfaction</a:t>
            </a:r>
            <a:endParaRPr lang="en-US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[</a:t>
            </a:r>
            <a:r>
              <a:rPr lang="en-US" sz="1200" dirty="0"/>
              <a:t>1] </a:t>
            </a:r>
            <a:r>
              <a:rPr lang="en-US" sz="1200" dirty="0" err="1"/>
              <a:t>Krietner</a:t>
            </a:r>
            <a:r>
              <a:rPr lang="en-US" sz="1200" dirty="0"/>
              <a:t> and </a:t>
            </a:r>
            <a:r>
              <a:rPr lang="en-US" sz="1200" dirty="0" err="1"/>
              <a:t>Kinicki</a:t>
            </a:r>
            <a:r>
              <a:rPr lang="en-US" sz="1200" dirty="0"/>
              <a:t>. Organizational </a:t>
            </a:r>
            <a:r>
              <a:rPr lang="en-US" sz="1200" dirty="0" err="1"/>
              <a:t>Behaviour</a:t>
            </a:r>
            <a:r>
              <a:rPr lang="en-US" sz="1200" dirty="0"/>
              <a:t> 8</a:t>
            </a:r>
            <a:r>
              <a:rPr lang="en-US" sz="1200" baseline="30000" dirty="0"/>
              <a:t>th</a:t>
            </a:r>
            <a:r>
              <a:rPr lang="en-US" sz="1200" dirty="0"/>
              <a:t> Edition. 2008. McGraw-Hill.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795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28800"/>
            <a:ext cx="7772400" cy="1143000"/>
          </a:xfrm>
        </p:spPr>
        <p:txBody>
          <a:bodyPr/>
          <a:lstStyle/>
          <a:p>
            <a:r>
              <a:rPr lang="en-US" dirty="0" smtClean="0"/>
              <a:t>Finding a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73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93038" cy="677863"/>
          </a:xfrm>
        </p:spPr>
        <p:txBody>
          <a:bodyPr/>
          <a:lstStyle/>
          <a:p>
            <a:r>
              <a:rPr lang="en-US" dirty="0" smtClean="0"/>
              <a:t>Differentiate Yourself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1524000"/>
            <a:ext cx="65532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These things are great…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College diploma in a relevant field… this is worth up to 5 years of relevant experience!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Experience… internships during college can be applied toward this (kill two birds at the same time). 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Certifications… start small, and work your way up. 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Extra curricular activities…they say something about who you are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Your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important to you?</a:t>
            </a:r>
            <a:endParaRPr lang="en-US" dirty="0"/>
          </a:p>
          <a:p>
            <a:r>
              <a:rPr lang="en-US" dirty="0" smtClean="0"/>
              <a:t>Understand how your values impact your job prospects – location, industry, work/life balance, etc.</a:t>
            </a:r>
          </a:p>
          <a:p>
            <a:r>
              <a:rPr lang="en-US" dirty="0" smtClean="0"/>
              <a:t>Make sure your values are congruent with the organization where you go to work</a:t>
            </a:r>
          </a:p>
          <a:p>
            <a:r>
              <a:rPr lang="en-US" dirty="0" smtClean="0"/>
              <a:t>Find out what the company’s reputation is (internal &amp; external)</a:t>
            </a:r>
          </a:p>
          <a:p>
            <a:r>
              <a:rPr lang="en-US" dirty="0" smtClean="0"/>
              <a:t>Trust your gut</a:t>
            </a:r>
          </a:p>
          <a:p>
            <a:pPr lvl="1"/>
            <a:r>
              <a:rPr lang="en-US" dirty="0" smtClean="0"/>
              <a:t>If you get a bad vibe from a company, turn down the job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938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93038" cy="677863"/>
          </a:xfrm>
        </p:spPr>
        <p:txBody>
          <a:bodyPr/>
          <a:lstStyle/>
          <a:p>
            <a:r>
              <a:rPr lang="en-US" dirty="0" smtClean="0"/>
              <a:t>ONMP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Presentations to students throughout Oklahoma –visiting 13 institutions in Fall 2010:</a:t>
            </a:r>
          </a:p>
          <a:p>
            <a:pPr marL="914400" lvl="1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800" dirty="0" smtClean="0"/>
              <a:t>Eastern Oklahoma County Technology Center, Choctaw</a:t>
            </a:r>
          </a:p>
          <a:p>
            <a:pPr marL="914400" lvl="1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800" dirty="0" smtClean="0"/>
              <a:t>Eastern Oklahoma State College, Wilburton</a:t>
            </a:r>
          </a:p>
          <a:p>
            <a:pPr marL="914400" lvl="1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800" dirty="0" smtClean="0"/>
              <a:t>Gordon Cooper Technology Center, Shawnee</a:t>
            </a:r>
          </a:p>
          <a:p>
            <a:pPr marL="914400" lvl="1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800" dirty="0" smtClean="0"/>
              <a:t>Langston University, Langston</a:t>
            </a:r>
          </a:p>
          <a:p>
            <a:pPr marL="914400" lvl="1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800" dirty="0" smtClean="0"/>
              <a:t>Oklahoma Christian University, OKC</a:t>
            </a:r>
          </a:p>
          <a:p>
            <a:pPr marL="914400" lvl="1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800" dirty="0" smtClean="0"/>
              <a:t>Oklahoma City University</a:t>
            </a:r>
          </a:p>
          <a:p>
            <a:pPr marL="914400" lvl="1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800" dirty="0" smtClean="0"/>
              <a:t>Oklahoma Panhandle State University, </a:t>
            </a:r>
            <a:r>
              <a:rPr lang="en-US" sz="1800" dirty="0" err="1" smtClean="0"/>
              <a:t>Goodwell</a:t>
            </a:r>
            <a:endParaRPr lang="en-US" sz="1800" dirty="0" smtClean="0"/>
          </a:p>
          <a:p>
            <a:pPr marL="914400" lvl="1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800" dirty="0" smtClean="0"/>
              <a:t>Oklahoma School of Science and Mathematics, OKC</a:t>
            </a:r>
          </a:p>
          <a:p>
            <a:pPr marL="914400" lvl="1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800" dirty="0" smtClean="0"/>
              <a:t>Oklahoma State University-OKC</a:t>
            </a:r>
          </a:p>
          <a:p>
            <a:pPr marL="914400" lvl="1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800" dirty="0" smtClean="0"/>
              <a:t>Oklahoma State University, Stillwater</a:t>
            </a:r>
          </a:p>
          <a:p>
            <a:pPr marL="914400" lvl="1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800" dirty="0" smtClean="0"/>
              <a:t>Southern Nazarene University, Bethany</a:t>
            </a:r>
          </a:p>
          <a:p>
            <a:pPr marL="914400" lvl="1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800" dirty="0" smtClean="0"/>
              <a:t>University of Oklahoma, Norman</a:t>
            </a:r>
          </a:p>
          <a:p>
            <a:pPr marL="914400" lvl="1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800" dirty="0" smtClean="0"/>
              <a:t>University of Oklahoma, Tulsa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Job shadowing opportunities (on-site and virtual)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374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93038" cy="677863"/>
          </a:xfrm>
        </p:spPr>
        <p:txBody>
          <a:bodyPr/>
          <a:lstStyle/>
          <a:p>
            <a:r>
              <a:rPr lang="en-US" dirty="0" smtClean="0"/>
              <a:t>Job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what your parameters are – location, salary requirement, area of interest, benefits, etc.</a:t>
            </a:r>
          </a:p>
          <a:p>
            <a:r>
              <a:rPr lang="en-US" dirty="0" smtClean="0"/>
              <a:t>Career Services, job fairs, etc. here</a:t>
            </a:r>
          </a:p>
          <a:p>
            <a:r>
              <a:rPr lang="en-US" dirty="0" smtClean="0"/>
              <a:t>Local newspapers</a:t>
            </a:r>
          </a:p>
          <a:p>
            <a:r>
              <a:rPr lang="en-US" dirty="0" smtClean="0"/>
              <a:t>Online search engines – </a:t>
            </a:r>
            <a:r>
              <a:rPr lang="en-US" dirty="0" err="1" smtClean="0"/>
              <a:t>indeed.com</a:t>
            </a:r>
            <a:endParaRPr lang="en-US" dirty="0"/>
          </a:p>
          <a:p>
            <a:r>
              <a:rPr lang="en-US" dirty="0" smtClean="0"/>
              <a:t>Target individual organizations – check their websites</a:t>
            </a:r>
          </a:p>
          <a:p>
            <a:r>
              <a:rPr lang="en-US" dirty="0" smtClean="0"/>
              <a:t>Build relationships with your instructors and peers</a:t>
            </a:r>
          </a:p>
          <a:p>
            <a:r>
              <a:rPr lang="en-US" dirty="0"/>
              <a:t>Network </a:t>
            </a:r>
            <a:r>
              <a:rPr lang="en-US" dirty="0" smtClean="0"/>
              <a:t>(with people)!  </a:t>
            </a:r>
            <a:r>
              <a:rPr lang="en-US" dirty="0"/>
              <a:t>Don’t pass up opportunities on campus to meet alumni, donors, guest speakers, etc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934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93038" cy="677863"/>
          </a:xfrm>
        </p:spPr>
        <p:txBody>
          <a:bodyPr/>
          <a:lstStyle/>
          <a:p>
            <a:r>
              <a:rPr lang="en-US" dirty="0" smtClean="0"/>
              <a:t>Your Resume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1524000"/>
            <a:ext cx="6553200" cy="3982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What I look for in a resume… (the basics)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College degree in a relevant field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Experience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Certifications</a:t>
            </a:r>
          </a:p>
          <a:p>
            <a:pPr marL="285750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What I look for in a resume… (under the hood)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Someone who doesn’t change jobs every 1 to 2 years (probably won’t last long)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Someone who understands the “lingo”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Someone who knows how to keep it “brief” but “relevant”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93038" cy="677863"/>
          </a:xfrm>
        </p:spPr>
        <p:txBody>
          <a:bodyPr/>
          <a:lstStyle/>
          <a:p>
            <a:r>
              <a:rPr lang="en-US" dirty="0" smtClean="0"/>
              <a:t>Your Resume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1385733"/>
            <a:ext cx="6553200" cy="594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A Brief Note About Resumes…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Use “targeted” resumes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Customize to the position you are applying for 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Include a cover letter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Make it easy to read and error free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Format should focus attention where  you want it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Proof read it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Proof read it, again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Have someone you trust critique it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What impression does your resume make?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6834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Word About Certifications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Certifications indicate a basic grasp of subject</a:t>
            </a:r>
          </a:p>
          <a:p>
            <a:r>
              <a:rPr lang="en-US" dirty="0" smtClean="0"/>
              <a:t>For networking professionals, the Cisco certs are the most popular</a:t>
            </a:r>
          </a:p>
          <a:p>
            <a:pPr lvl="1"/>
            <a:r>
              <a:rPr lang="en-US" dirty="0" smtClean="0"/>
              <a:t>CCNA for starters, CCNP as you gain experience</a:t>
            </a:r>
          </a:p>
          <a:p>
            <a:pPr lvl="1"/>
            <a:r>
              <a:rPr lang="en-US" dirty="0" smtClean="0"/>
              <a:t>There are specialties such as voice, security, wireless, service provider</a:t>
            </a:r>
            <a:endParaRPr lang="en-US" dirty="0"/>
          </a:p>
          <a:p>
            <a:r>
              <a:rPr lang="en-US" dirty="0" smtClean="0"/>
              <a:t>Cisco Network Academy @ Francis Tuttle is one option for pursuing CCNA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618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93038" cy="677863"/>
          </a:xfrm>
        </p:spPr>
        <p:txBody>
          <a:bodyPr/>
          <a:lstStyle/>
          <a:p>
            <a:r>
              <a:rPr lang="en-US" dirty="0" smtClean="0"/>
              <a:t>Interviewing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Relax</a:t>
            </a:r>
          </a:p>
          <a:p>
            <a:r>
              <a:rPr lang="en-US" dirty="0" smtClean="0"/>
              <a:t>Be positive</a:t>
            </a:r>
            <a:endParaRPr lang="en-US" dirty="0"/>
          </a:p>
          <a:p>
            <a:r>
              <a:rPr lang="en-US" dirty="0" smtClean="0"/>
              <a:t>Be honest</a:t>
            </a:r>
          </a:p>
          <a:p>
            <a:r>
              <a:rPr lang="en-US" dirty="0" smtClean="0"/>
              <a:t>Think about how you are presenting yourself</a:t>
            </a:r>
          </a:p>
          <a:p>
            <a:r>
              <a:rPr lang="en-US" dirty="0"/>
              <a:t>C</a:t>
            </a:r>
            <a:r>
              <a:rPr lang="en-US" dirty="0" smtClean="0"/>
              <a:t>onnect with interviewer</a:t>
            </a:r>
          </a:p>
          <a:p>
            <a:r>
              <a:rPr lang="en-US" dirty="0" smtClean="0"/>
              <a:t>Be generous with information about you</a:t>
            </a:r>
          </a:p>
          <a:p>
            <a:r>
              <a:rPr lang="en-US" dirty="0" smtClean="0"/>
              <a:t>Ask smart questions</a:t>
            </a:r>
          </a:p>
          <a:p>
            <a:r>
              <a:rPr lang="en-US" dirty="0" smtClean="0"/>
              <a:t>Spend time thinking about potential questions and answers</a:t>
            </a: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525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28800"/>
            <a:ext cx="7772400" cy="1143000"/>
          </a:xfrm>
        </p:spPr>
        <p:txBody>
          <a:bodyPr/>
          <a:lstStyle/>
          <a:p>
            <a:r>
              <a:rPr lang="en-US" dirty="0" smtClean="0"/>
              <a:t>Starting Your </a:t>
            </a:r>
            <a:r>
              <a:rPr lang="en-US" dirty="0"/>
              <a:t>N</a:t>
            </a:r>
            <a:r>
              <a:rPr lang="en-US" dirty="0" smtClean="0"/>
              <a:t>ew </a:t>
            </a:r>
            <a:r>
              <a:rPr lang="en-US" dirty="0"/>
              <a:t>J</a:t>
            </a:r>
            <a:r>
              <a:rPr lang="en-US" dirty="0" smtClean="0"/>
              <a:t>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73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93038" cy="677863"/>
          </a:xfrm>
        </p:spPr>
        <p:txBody>
          <a:bodyPr/>
          <a:lstStyle/>
          <a:p>
            <a:r>
              <a:rPr lang="en-US" dirty="0" smtClean="0"/>
              <a:t>First things…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credibility</a:t>
            </a:r>
          </a:p>
          <a:p>
            <a:pPr lvl="1"/>
            <a:r>
              <a:rPr lang="en-US" dirty="0" smtClean="0"/>
              <a:t>DWYSYWD</a:t>
            </a:r>
          </a:p>
          <a:p>
            <a:pPr lvl="1"/>
            <a:r>
              <a:rPr lang="en-US" dirty="0" smtClean="0"/>
              <a:t>Ask for advice</a:t>
            </a:r>
          </a:p>
          <a:p>
            <a:r>
              <a:rPr lang="en-US" dirty="0" smtClean="0"/>
              <a:t>Foster trust</a:t>
            </a:r>
          </a:p>
          <a:p>
            <a:pPr lvl="1"/>
            <a:r>
              <a:rPr lang="en-US" dirty="0" smtClean="0"/>
              <a:t>Show trust</a:t>
            </a:r>
          </a:p>
          <a:p>
            <a:pPr lvl="1"/>
            <a:r>
              <a:rPr lang="en-US" dirty="0" smtClean="0"/>
              <a:t>Be honest</a:t>
            </a:r>
          </a:p>
          <a:p>
            <a:r>
              <a:rPr lang="en-US" dirty="0" smtClean="0"/>
              <a:t>Clarify expectations</a:t>
            </a:r>
          </a:p>
          <a:p>
            <a:pPr lvl="1"/>
            <a:r>
              <a:rPr lang="en-US" dirty="0" smtClean="0"/>
              <a:t>“What are your expectations for…”</a:t>
            </a:r>
          </a:p>
          <a:p>
            <a:r>
              <a:rPr lang="en-US" dirty="0" smtClean="0"/>
              <a:t>Focus on small wins</a:t>
            </a:r>
          </a:p>
          <a:p>
            <a:r>
              <a:rPr lang="en-US" dirty="0" smtClean="0"/>
              <a:t>Start with the intent of building long-term relationships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448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93038" cy="677863"/>
          </a:xfrm>
        </p:spPr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924800" cy="4648200"/>
          </a:xfrm>
        </p:spPr>
        <p:txBody>
          <a:bodyPr/>
          <a:lstStyle/>
          <a:p>
            <a:endParaRPr lang="en-US" sz="1800" dirty="0" smtClean="0"/>
          </a:p>
          <a:p>
            <a:r>
              <a:rPr lang="en-US" dirty="0" smtClean="0"/>
              <a:t>Me – </a:t>
            </a:r>
            <a:r>
              <a:rPr lang="en-US" dirty="0" smtClean="0">
                <a:hlinkClick r:id="rId2"/>
              </a:rPr>
              <a:t>sw@ou.edu</a:t>
            </a:r>
            <a:endParaRPr lang="en-US" dirty="0" smtClean="0"/>
          </a:p>
          <a:p>
            <a:r>
              <a:rPr lang="en-US" dirty="0" smtClean="0"/>
              <a:t>Job shadowing – </a:t>
            </a:r>
            <a:r>
              <a:rPr lang="en-US" dirty="0" smtClean="0">
                <a:hlinkClick r:id="rId3"/>
              </a:rPr>
              <a:t>hneeman@ou.edu</a:t>
            </a:r>
            <a:endParaRPr lang="en-US" dirty="0" smtClean="0"/>
          </a:p>
          <a:p>
            <a:r>
              <a:rPr lang="en-US" dirty="0" smtClean="0"/>
              <a:t>Facebook - </a:t>
            </a:r>
            <a:r>
              <a:rPr lang="en-US" dirty="0">
                <a:hlinkClick r:id="rId4"/>
              </a:rPr>
              <a:t>oknetworkmentor@groups.facebook.com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93038" cy="677863"/>
          </a:xfrm>
        </p:spPr>
        <p:txBody>
          <a:bodyPr/>
          <a:lstStyle/>
          <a:p>
            <a:r>
              <a:rPr lang="en-US" dirty="0" smtClean="0"/>
              <a:t>Job Shadowing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On-Site</a:t>
            </a:r>
          </a:p>
          <a:p>
            <a:pPr lvl="1"/>
            <a:r>
              <a:rPr lang="en-US" dirty="0" smtClean="0"/>
              <a:t>Schedule a time with us to see what we do!</a:t>
            </a:r>
          </a:p>
          <a:p>
            <a:pPr lvl="1"/>
            <a:r>
              <a:rPr lang="en-US" dirty="0" smtClean="0"/>
              <a:t>E-mail the project leader, Henry Neeman (</a:t>
            </a:r>
            <a:r>
              <a:rPr lang="en-US" dirty="0" smtClean="0">
                <a:hlinkClick r:id="rId2"/>
              </a:rPr>
              <a:t>hneeman@ou.edu</a:t>
            </a:r>
            <a:r>
              <a:rPr lang="en-US" dirty="0" smtClean="0"/>
              <a:t>) to set up a time.</a:t>
            </a:r>
          </a:p>
          <a:p>
            <a:r>
              <a:rPr lang="en-US" dirty="0" smtClean="0"/>
              <a:t>Virtual</a:t>
            </a:r>
          </a:p>
          <a:p>
            <a:pPr lvl="1"/>
            <a:r>
              <a:rPr lang="en-US" dirty="0" smtClean="0"/>
              <a:t>E-mail us at </a:t>
            </a:r>
            <a:r>
              <a:rPr lang="en-US" dirty="0" smtClean="0">
                <a:hlinkClick r:id="rId3"/>
              </a:rPr>
              <a:t>network@ou.edu</a:t>
            </a:r>
            <a:endParaRPr lang="en-US" dirty="0" smtClean="0"/>
          </a:p>
          <a:p>
            <a:pPr lvl="1"/>
            <a:r>
              <a:rPr lang="en-US" dirty="0"/>
              <a:t>Facebook: </a:t>
            </a:r>
            <a:r>
              <a:rPr lang="en-US" dirty="0">
                <a:hlinkClick r:id="rId4"/>
              </a:rPr>
              <a:t>oknetworkmentor@groups.facebook.com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facebookONMP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267200"/>
            <a:ext cx="6230498" cy="17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769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93038" cy="677863"/>
          </a:xfrm>
        </p:spPr>
        <p:txBody>
          <a:bodyPr/>
          <a:lstStyle/>
          <a:p>
            <a:r>
              <a:rPr lang="en-US" dirty="0" smtClean="0"/>
              <a:t>Other Opportunities/Resources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Cisco </a:t>
            </a:r>
            <a:r>
              <a:rPr lang="en-US" dirty="0" smtClean="0"/>
              <a:t>Academy</a:t>
            </a:r>
            <a:endParaRPr lang="en-US" dirty="0" smtClean="0"/>
          </a:p>
          <a:p>
            <a:pPr lvl="1"/>
            <a:r>
              <a:rPr lang="en-US" dirty="0" smtClean="0"/>
              <a:t>Francis-Tuttle</a:t>
            </a:r>
          </a:p>
          <a:p>
            <a:pPr lvl="1"/>
            <a:r>
              <a:rPr lang="en-US" dirty="0" smtClean="0"/>
              <a:t>OU </a:t>
            </a:r>
            <a:r>
              <a:rPr lang="en-US" dirty="0" smtClean="0"/>
              <a:t>IT internal for now</a:t>
            </a:r>
          </a:p>
          <a:p>
            <a:r>
              <a:rPr lang="en-US" dirty="0" smtClean="0"/>
              <a:t>IT Internships at OU</a:t>
            </a:r>
          </a:p>
          <a:p>
            <a:pPr lvl="1"/>
            <a:r>
              <a:rPr lang="en-US" dirty="0" smtClean="0"/>
              <a:t>Contact Jennifer Pike (</a:t>
            </a:r>
            <a:r>
              <a:rPr lang="en-US" dirty="0" err="1" smtClean="0"/>
              <a:t>jpike@ou.edu</a:t>
            </a:r>
            <a:r>
              <a:rPr lang="en-US" dirty="0" smtClean="0"/>
              <a:t>)</a:t>
            </a:r>
          </a:p>
          <a:p>
            <a:r>
              <a:rPr lang="en-US" dirty="0" smtClean="0"/>
              <a:t>Jobs at OU</a:t>
            </a:r>
          </a:p>
          <a:p>
            <a:pPr lvl="1"/>
            <a:r>
              <a:rPr lang="en-US" dirty="0" smtClean="0">
                <a:hlinkClick r:id="rId2"/>
              </a:rPr>
              <a:t>http://jobs.ou.edu</a:t>
            </a:r>
            <a:endParaRPr lang="en-US" dirty="0" smtClean="0"/>
          </a:p>
          <a:p>
            <a:r>
              <a:rPr lang="en-US" dirty="0" smtClean="0"/>
              <a:t>Jobs at </a:t>
            </a:r>
            <a:r>
              <a:rPr lang="en-US" dirty="0" err="1" smtClean="0"/>
              <a:t>OneNet</a:t>
            </a:r>
            <a:endParaRPr lang="en-US" dirty="0" smtClean="0"/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www.okhighered.org</a:t>
            </a:r>
            <a:r>
              <a:rPr lang="en-US" dirty="0" smtClean="0"/>
              <a:t>/job-opportunities/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371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93038" cy="677863"/>
          </a:xfrm>
        </p:spPr>
        <p:txBody>
          <a:bodyPr/>
          <a:lstStyle/>
          <a:p>
            <a:r>
              <a:rPr lang="en-US" dirty="0" smtClean="0"/>
              <a:t>About Me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Scott Wright -</a:t>
            </a:r>
          </a:p>
          <a:p>
            <a:pPr lvl="1"/>
            <a:r>
              <a:rPr lang="en-US" dirty="0" smtClean="0"/>
              <a:t>B.B.A. Management Info. Systems (OU 1997)</a:t>
            </a:r>
          </a:p>
          <a:p>
            <a:pPr lvl="1"/>
            <a:r>
              <a:rPr lang="en-US" dirty="0" smtClean="0"/>
              <a:t>M.S. Telecom Management (OSU 2010)</a:t>
            </a:r>
          </a:p>
          <a:p>
            <a:pPr lvl="1"/>
            <a:r>
              <a:rPr lang="en-US" dirty="0" smtClean="0"/>
              <a:t>Phillips Petroleum (Novell/NT) (Bartlesville, 1997 - 2000)</a:t>
            </a:r>
          </a:p>
          <a:p>
            <a:pPr lvl="1"/>
            <a:r>
              <a:rPr lang="en-US" dirty="0" err="1" smtClean="0"/>
              <a:t>Hilti</a:t>
            </a:r>
            <a:r>
              <a:rPr lang="en-US" dirty="0" smtClean="0"/>
              <a:t>, Inc. (Networking) (Tulsa, 2000 – 2006)</a:t>
            </a:r>
          </a:p>
          <a:p>
            <a:pPr lvl="1"/>
            <a:r>
              <a:rPr lang="en-US" dirty="0" smtClean="0"/>
              <a:t>Tinker FCU (Networking) (OKC, 2006 – 2007)</a:t>
            </a:r>
          </a:p>
          <a:p>
            <a:pPr lvl="1"/>
            <a:r>
              <a:rPr lang="en-US" dirty="0" smtClean="0"/>
              <a:t>OU (</a:t>
            </a:r>
            <a:r>
              <a:rPr lang="en-US" dirty="0" err="1" smtClean="0"/>
              <a:t>ITRep</a:t>
            </a:r>
            <a:r>
              <a:rPr lang="en-US" dirty="0" smtClean="0"/>
              <a:t>/Networking) (Norman, 2007 – Present)</a:t>
            </a:r>
          </a:p>
          <a:p>
            <a:pPr lvl="1"/>
            <a:r>
              <a:rPr lang="en-US" dirty="0" smtClean="0"/>
              <a:t>CISSP</a:t>
            </a:r>
            <a:endParaRPr lang="en-US" dirty="0"/>
          </a:p>
          <a:p>
            <a:pPr lvl="1"/>
            <a:r>
              <a:rPr lang="en-US" dirty="0" smtClean="0"/>
              <a:t>My favorite quote:</a:t>
            </a:r>
          </a:p>
          <a:p>
            <a:pPr marL="857250" lvl="2" indent="0">
              <a:buNone/>
            </a:pPr>
            <a:r>
              <a:rPr lang="en-US" i="1" dirty="0"/>
              <a:t>Things may come to those who wait, but only the things left by those who hustle. </a:t>
            </a:r>
            <a:br>
              <a:rPr lang="en-US" i="1" dirty="0"/>
            </a:br>
            <a:r>
              <a:rPr lang="en-US" dirty="0" smtClean="0"/>
              <a:t>			</a:t>
            </a:r>
            <a:r>
              <a:rPr lang="en-US" i="1" dirty="0" smtClean="0"/>
              <a:t>-Abraham Lincoln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93038" cy="677863"/>
          </a:xfrm>
        </p:spPr>
        <p:txBody>
          <a:bodyPr/>
          <a:lstStyle/>
          <a:p>
            <a:r>
              <a:rPr lang="en-US" dirty="0" smtClean="0"/>
              <a:t>About OU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 IT Network Services:</a:t>
            </a:r>
          </a:p>
          <a:p>
            <a:pPr lvl="1"/>
            <a:r>
              <a:rPr lang="en-US" dirty="0" smtClean="0"/>
              <a:t>Support 8000+ wireless users</a:t>
            </a:r>
          </a:p>
          <a:p>
            <a:pPr lvl="1"/>
            <a:r>
              <a:rPr lang="en-US" dirty="0" smtClean="0"/>
              <a:t>Support 15000+ network users</a:t>
            </a:r>
          </a:p>
          <a:p>
            <a:pPr lvl="1"/>
            <a:r>
              <a:rPr lang="en-US" dirty="0" smtClean="0"/>
              <a:t>Support ~25000 host devices</a:t>
            </a:r>
          </a:p>
          <a:p>
            <a:pPr lvl="1"/>
            <a:r>
              <a:rPr lang="en-US" dirty="0" smtClean="0"/>
              <a:t>Support ~1300 wireless access points</a:t>
            </a:r>
          </a:p>
          <a:p>
            <a:pPr lvl="1"/>
            <a:r>
              <a:rPr lang="en-US" dirty="0" smtClean="0"/>
              <a:t>Support ~850 security cameras</a:t>
            </a:r>
          </a:p>
          <a:p>
            <a:pPr lvl="1"/>
            <a:r>
              <a:rPr lang="en-US" dirty="0" smtClean="0"/>
              <a:t>Support ~1250 network switches and routers</a:t>
            </a:r>
          </a:p>
          <a:p>
            <a:pPr lvl="1"/>
            <a:r>
              <a:rPr lang="en-US" dirty="0" smtClean="0"/>
              <a:t>Over 200 physical and virtual servers</a:t>
            </a:r>
          </a:p>
          <a:p>
            <a:pPr lvl="1"/>
            <a:endParaRPr lang="en-US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447800"/>
            <a:ext cx="3124200" cy="156513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dirty="0" err="1" smtClean="0"/>
              <a:t>OneNet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OneNet</a:t>
            </a:r>
            <a:r>
              <a:rPr lang="en-US" dirty="0" smtClean="0"/>
              <a:t> Services:</a:t>
            </a:r>
          </a:p>
          <a:p>
            <a:pPr lvl="1"/>
            <a:r>
              <a:rPr lang="en-US" dirty="0" smtClean="0"/>
              <a:t>Support K-12 in Oklahoma</a:t>
            </a:r>
          </a:p>
          <a:p>
            <a:pPr lvl="1"/>
            <a:r>
              <a:rPr lang="en-US" dirty="0" smtClean="0"/>
              <a:t>Support Higher Ed’s in Oklahoma</a:t>
            </a:r>
          </a:p>
          <a:p>
            <a:pPr lvl="1"/>
            <a:r>
              <a:rPr lang="en-US" dirty="0" smtClean="0"/>
              <a:t>Support State Agencies</a:t>
            </a:r>
          </a:p>
          <a:p>
            <a:pPr lvl="1"/>
            <a:r>
              <a:rPr lang="en-US" dirty="0" smtClean="0"/>
              <a:t>State-wide Optical Network (DWDM)</a:t>
            </a:r>
          </a:p>
          <a:p>
            <a:pPr lvl="1"/>
            <a:r>
              <a:rPr lang="en-US" dirty="0" smtClean="0"/>
              <a:t>10-Gig Connectivity to Research and Education Networks</a:t>
            </a:r>
          </a:p>
          <a:p>
            <a:pPr lvl="1"/>
            <a:r>
              <a:rPr lang="en-US" dirty="0" smtClean="0"/>
              <a:t>VoIP, VTC, E-Mail and Web Hosting Services</a:t>
            </a:r>
          </a:p>
          <a:p>
            <a:pPr lvl="1"/>
            <a:endParaRPr lang="en-US" dirty="0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524000"/>
            <a:ext cx="3460750" cy="163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220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PWI" val="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BSN" val="1"/>
  <p:tag name="SVT" val="TRUE"/>
  <p:tag name="CVB" val="1"/>
  <p:tag name="SPT" val="FALSE"/>
  <p:tag name="CII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11113</TotalTime>
  <Words>2150</Words>
  <Application>Microsoft Macintosh PowerPoint</Application>
  <PresentationFormat>On-screen Show (4:3)</PresentationFormat>
  <Paragraphs>422</Paragraphs>
  <Slides>47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Blends</vt:lpstr>
      <vt:lpstr> </vt:lpstr>
      <vt:lpstr>What is the ONMP?</vt:lpstr>
      <vt:lpstr>ONMP Goal</vt:lpstr>
      <vt:lpstr>ONMP Activities</vt:lpstr>
      <vt:lpstr>Job Shadowing</vt:lpstr>
      <vt:lpstr>Other Opportunities/Resources</vt:lpstr>
      <vt:lpstr>About Me</vt:lpstr>
      <vt:lpstr>About OU</vt:lpstr>
      <vt:lpstr>About OneNet</vt:lpstr>
      <vt:lpstr>A Day-in-the-life of a network professional</vt:lpstr>
      <vt:lpstr>So, what’s it like?</vt:lpstr>
      <vt:lpstr>Network Pro’s typically…</vt:lpstr>
      <vt:lpstr>Also, expect to…</vt:lpstr>
      <vt:lpstr>You’ll spend time…</vt:lpstr>
      <vt:lpstr>You’ll spend time…</vt:lpstr>
      <vt:lpstr>You’ll spend time…</vt:lpstr>
      <vt:lpstr>You’ll spend time…</vt:lpstr>
      <vt:lpstr>Responsibilities include…</vt:lpstr>
      <vt:lpstr>Planning</vt:lpstr>
      <vt:lpstr>Procurement</vt:lpstr>
      <vt:lpstr>Deployment</vt:lpstr>
      <vt:lpstr>Management</vt:lpstr>
      <vt:lpstr>Support</vt:lpstr>
      <vt:lpstr>Disposition</vt:lpstr>
      <vt:lpstr>Time Management</vt:lpstr>
      <vt:lpstr>Strategies for Success</vt:lpstr>
      <vt:lpstr>Hone Technical Skills</vt:lpstr>
      <vt:lpstr>Be Balanced</vt:lpstr>
      <vt:lpstr>Be Proactive</vt:lpstr>
      <vt:lpstr>Know the Business</vt:lpstr>
      <vt:lpstr>Choose Your ‘Tude</vt:lpstr>
      <vt:lpstr>Put Customers First</vt:lpstr>
      <vt:lpstr>Be a Team Player</vt:lpstr>
      <vt:lpstr>Learn and Grow</vt:lpstr>
      <vt:lpstr>Practice Self-Responsibility</vt:lpstr>
      <vt:lpstr>Find a Mentor</vt:lpstr>
      <vt:lpstr>Finding a Job</vt:lpstr>
      <vt:lpstr>Differentiate Yourself</vt:lpstr>
      <vt:lpstr>Know Your Values</vt:lpstr>
      <vt:lpstr>Job Search</vt:lpstr>
      <vt:lpstr>Your Resume</vt:lpstr>
      <vt:lpstr>Your Resume</vt:lpstr>
      <vt:lpstr>A Word About Certifications</vt:lpstr>
      <vt:lpstr>Interviewing</vt:lpstr>
      <vt:lpstr>Starting Your New Job</vt:lpstr>
      <vt:lpstr>First things…</vt:lpstr>
      <vt:lpstr>Contact Information</vt:lpstr>
    </vt:vector>
  </TitlesOfParts>
  <Company>University of Oklahoma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Supercomputing in Plain English: High Throughput Computing</dc:title>
  <dc:creator>Henry Neeman</dc:creator>
  <cp:lastModifiedBy>Scott Wright</cp:lastModifiedBy>
  <cp:revision>675</cp:revision>
  <cp:lastPrinted>1601-01-01T00:00:00Z</cp:lastPrinted>
  <dcterms:created xsi:type="dcterms:W3CDTF">2010-10-27T00:15:07Z</dcterms:created>
  <dcterms:modified xsi:type="dcterms:W3CDTF">2010-11-17T20:08:03Z</dcterms:modified>
</cp:coreProperties>
</file>