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0080625" cy="7559675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348" y="-11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C41862E-464D-45E9-880F-BD67D9DA1E77}" type="datetimeFigureOut">
              <a:t>9/28/2011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58A0968-DF77-4193-B6A9-56778F388A02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B34F9E8-5F80-4867-9299-EBA43CA9D0A2}" type="datetimeFigureOut">
              <a:t>9/28/2011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29B0F01-F37B-46B4-A215-E26F580886F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B4AD4806-A5CF-4EE4-A6FE-D160981955C5}" type="slidenum">
              <a:t>1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D6AF6291-E2CF-4195-8213-CF4831178A71}" type="slidenum">
              <a:t>10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7FB68E8A-9345-486B-82CB-893A59ACA52A}" type="slidenum">
              <a:t>11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3BA5CA5E-33D0-44AA-B6A9-AD299CB75BFB}" type="slidenum">
              <a:t>12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94CF63E8-9BC9-4189-8256-66C00CD652F3}" type="slidenum">
              <a:t>13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9923C071-FDF4-4FB2-8C61-59E847D8201A}" type="slidenum">
              <a:t>14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48BD947E-D979-460C-8A6E-5703918FF106}" type="slidenum">
              <a:t>15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89B4F006-8A77-438E-90C4-3643D5B24912}" type="slidenum">
              <a:t>16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34CCDC38-D38D-4AD9-9D02-15219EA83698}" type="slidenum">
              <a:t>17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88327035-3659-4967-8AE3-093FBCB7670B}" type="slidenum">
              <a:t>18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06157EDD-E7DE-4C8C-A7FD-82BDB43322DB}" type="slidenum">
              <a:t>19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982F047D-2016-4ACD-AEE9-50EB322E2A89}" type="slidenum">
              <a:t>2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3160" y="893880"/>
            <a:ext cx="5879880" cy="44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727181C4-0F68-44D7-A27B-8084F922793F}" type="slidenum">
              <a:t>20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F30C70BA-0012-4E4C-9AA1-CFF871B1991C}" type="slidenum">
              <a:t>21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95280" y="753840"/>
            <a:ext cx="5181480" cy="3772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6880" y="4777560"/>
            <a:ext cx="6217919" cy="4527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95280" y="753840"/>
            <a:ext cx="5181480" cy="3772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6880" y="4777560"/>
            <a:ext cx="6217919" cy="4527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95280" y="753840"/>
            <a:ext cx="5181480" cy="3772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6880" y="4777560"/>
            <a:ext cx="6217919" cy="4527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C54428DA-9DAF-41B1-A1F5-668AED777987}" type="slidenum">
              <a:t>6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163F21C0-4F1F-47EC-AA30-90E90346F79E}" type="slidenum">
              <a:t>7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3226DDE1-A234-47A4-881E-64B1A007824D}" type="slidenum">
              <a:t>8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278240" y="10156680"/>
            <a:ext cx="3279959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fld id="{1CC4AE04-B7AB-4E87-B5E4-36F68D3FD6C8}" type="slidenum">
              <a:t>9</a:t>
            </a:fld>
            <a:endParaRPr lang="en-US" sz="1400" b="0" i="0" u="none" strike="noStrike" kern="1200">
              <a:ln>
                <a:noFill/>
              </a:ln>
              <a:solidFill>
                <a:srgbClr val="000000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40" y="812880"/>
            <a:ext cx="5344920" cy="4008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es Placeholder 3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46920" cy="4810680"/>
          </a:xfrm>
        </p:spPr>
        <p:txBody>
          <a:bodyPr vert="horz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indent="0" algn="l">
              <a:spcBef>
                <a:spcPts val="448"/>
              </a:spcBef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</a:pPr>
            <a:endParaRPr lang="en-US" sz="120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973AE4-DF4C-48D8-945B-652143AD1459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CB0320-4DFB-41C7-BD3F-44BC23B0F7A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7F0BC1-BD78-4E40-AE36-99A79A420B5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206BCF-07C5-4520-A5CD-D565CAA9423B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FC7EBC-AC46-4170-9935-690014E669B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318D4F-1DBB-437A-BAB4-E41FB4B3159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068513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068513"/>
            <a:ext cx="40640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434228-D5B2-44FD-82CD-B6E3762FFD0E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AD754F-946B-4810-852D-D32DB8CF4F27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EBD1C3-B80F-4CB6-A11B-3D75C3C4C42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3A6AE2-A18C-45FA-8893-32DB08317D4A}" type="slidenum"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E7DBE6-75DB-49E8-B14F-7468F43ED582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FA34FD-5BD5-448C-90B7-3549E1FB8F49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BFF3FF-4FC0-4C7D-913D-1A12FD3C7DEF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32376B-1EA5-422B-82DD-FA21C2C1BA8C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717550"/>
            <a:ext cx="2087562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717550"/>
            <a:ext cx="6110288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1763C2-DDA6-4D55-8DF5-C828E74842CE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13C007-0C52-454C-B334-D254A6E25E4C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47C02A-752C-4443-8B86-5F7DD78C325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6A691E-5DE7-4665-B8A8-B21FCEF7AE46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511300"/>
            <a:ext cx="4291012" cy="512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511300"/>
            <a:ext cx="4291013" cy="5122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7EB413-D4EF-4366-9BB6-58679FB8451F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DFEC4-6612-4831-BC74-50DEFCDCB2E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62451E-1E43-435C-BC6B-11BB9A61D45D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86BA10-8B5E-4320-A699-8363FB5698FB}" type="slidenum"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07647D-3116-48C4-84DB-2DEECCB63E5A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50972B-25A2-4F01-8C86-1FC895D3CF5E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F0D9EF-DC77-4DED-86C0-D662D1ABC13A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37A1FC-5DBD-4E9A-B3A6-3B6BB3FD6778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503238"/>
            <a:ext cx="2251075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6605587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29F056-0DFC-4B33-B68A-07963CD6A6E3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563CEE-F081-4BC5-9969-4635B688F339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26F606-857D-4B01-800A-120C99513541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1E240C-9FAE-4FE9-AFA8-DF0FCB2AC32C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458123-1890-4E69-9469-B9E67109AF6E}" type="slidenum"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5A1574-80CD-47CF-B0AF-D26FADFF70E1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2F586E-68B7-4003-96FE-E2A90B340774}" type="slidenum"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Pictures/100000000000032000000258958413B7.pn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3079A30-1D6B-45A8-9DEE-B7E852CF410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28359" y="717480"/>
            <a:ext cx="8350200" cy="12610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99639" y="2068560"/>
            <a:ext cx="8278920" cy="431820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2920" y="6886440"/>
            <a:ext cx="234612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80" y="6886440"/>
            <a:ext cx="319392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720" y="6886440"/>
            <a:ext cx="234648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lnSpc>
                <a:spcPct val="95000"/>
              </a:lnSpc>
              <a:buNone/>
              <a:tabLst/>
              <a:defRPr lang="en-US" sz="1400" kern="1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29E73D7-6AE1-4A05-9E5D-95933B22DC7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718920" algn="l"/>
          <a:tab pos="1438199" algn="l"/>
          <a:tab pos="2157120" algn="l"/>
          <a:tab pos="2876400" algn="l"/>
          <a:tab pos="3595680" algn="l"/>
          <a:tab pos="4314600" algn="l"/>
          <a:tab pos="5033880" algn="l"/>
          <a:tab pos="5752800" algn="l"/>
          <a:tab pos="6472079" algn="l"/>
          <a:tab pos="7191360" algn="l"/>
          <a:tab pos="7910280" algn="l"/>
          <a:tab pos="8629560" algn="l"/>
          <a:tab pos="9348479" algn="l"/>
          <a:tab pos="10067760" algn="l"/>
          <a:tab pos="10787040" algn="l"/>
        </a:tabLst>
        <a:defRPr lang="en-US" sz="44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12"/>
        </a:spcAft>
        <a:tabLst>
          <a:tab pos="342720" algn="l"/>
          <a:tab pos="718920" algn="l"/>
          <a:tab pos="1437840" algn="l"/>
          <a:tab pos="2157120" algn="l"/>
          <a:tab pos="2876040" algn="l"/>
          <a:tab pos="3595320" algn="l"/>
          <a:tab pos="4314600" algn="l"/>
          <a:tab pos="5033520" algn="l"/>
          <a:tab pos="5752799" algn="l"/>
          <a:tab pos="6471719" algn="l"/>
          <a:tab pos="7191000" algn="l"/>
          <a:tab pos="7910280" algn="l"/>
          <a:tab pos="8629200" algn="l"/>
          <a:tab pos="9348480" algn="l"/>
          <a:tab pos="10067400" algn="l"/>
          <a:tab pos="10786680" algn="l"/>
        </a:tabLst>
        <a:defRPr lang="en-US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5639" y="6719760"/>
            <a:ext cx="1677961" cy="657360"/>
            <a:chOff x="755639" y="6719760"/>
            <a:chExt cx="1677961" cy="6573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55639" y="6771960"/>
              <a:ext cx="433440" cy="590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174680" y="6719760"/>
              <a:ext cx="1258920" cy="6573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ctangle 4"/>
          <p:cNvSpPr/>
          <p:nvPr/>
        </p:nvSpPr>
        <p:spPr>
          <a:xfrm>
            <a:off x="671400" y="419040"/>
            <a:ext cx="34920" cy="1160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C1C1C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600" y="1344600"/>
            <a:ext cx="9067680" cy="3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1C1C1C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74520" y="671400"/>
            <a:ext cx="550800" cy="36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alphaModFix/>
            <a:lum/>
          </a:blip>
          <a:srcRect/>
          <a:stretch>
            <a:fillRect/>
          </a:stretch>
        </p:blipFill>
        <p:spPr>
          <a:xfrm>
            <a:off x="7980480" y="6888240"/>
            <a:ext cx="919080" cy="4064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Placeholder 8"/>
          <p:cNvSpPr txBox="1">
            <a:spLocks noGrp="1"/>
          </p:cNvSpPr>
          <p:nvPr>
            <p:ph type="title"/>
          </p:nvPr>
        </p:nvSpPr>
        <p:spPr>
          <a:xfrm>
            <a:off x="755280" y="503280"/>
            <a:ext cx="8924760" cy="74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endParaRPr lang="en-US"/>
          </a:p>
        </p:txBody>
      </p:sp>
      <p:sp>
        <p:nvSpPr>
          <p:cNvPr id="10" name="Text Placeholder 9"/>
          <p:cNvSpPr txBox="1">
            <a:spLocks noGrp="1"/>
          </p:cNvSpPr>
          <p:nvPr>
            <p:ph type="body" idx="1"/>
          </p:nvPr>
        </p:nvSpPr>
        <p:spPr>
          <a:xfrm>
            <a:off x="671040" y="1511279"/>
            <a:ext cx="8734680" cy="5123159"/>
          </a:xfrm>
          <a:prstGeom prst="rect">
            <a:avLst/>
          </a:prstGeom>
          <a:noFill/>
          <a:ln>
            <a:noFill/>
          </a:ln>
        </p:spPr>
        <p:txBody>
          <a:bodyPr vert="horz" lIns="90000" tIns="66240" rIns="90000" bIns="4500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1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6209AB3-2F9B-452F-B6C3-1F4FC058A64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indent="0" algn="r" rtl="0" hangingPunct="0">
        <a:lnSpc>
          <a:spcPct val="95000"/>
        </a:lnSpc>
        <a:spcBef>
          <a:spcPts val="0"/>
        </a:spcBef>
        <a:spcAft>
          <a:spcPts val="0"/>
        </a:spcAft>
        <a:tabLst>
          <a:tab pos="0" algn="l"/>
          <a:tab pos="718920" algn="l"/>
          <a:tab pos="1438199" algn="l"/>
          <a:tab pos="2157120" algn="l"/>
          <a:tab pos="2876400" algn="l"/>
          <a:tab pos="3595680" algn="l"/>
          <a:tab pos="4314600" algn="l"/>
          <a:tab pos="5033880" algn="l"/>
          <a:tab pos="5752800" algn="l"/>
          <a:tab pos="6472079" algn="l"/>
          <a:tab pos="7191360" algn="l"/>
          <a:tab pos="7910280" algn="l"/>
          <a:tab pos="8629560" algn="l"/>
          <a:tab pos="9348479" algn="l"/>
          <a:tab pos="10067760" algn="l"/>
          <a:tab pos="10787040" algn="l"/>
        </a:tabLst>
        <a:defRPr lang="en-US" sz="4000" b="0" i="0" u="none" strike="noStrike" kern="1200" baseline="0">
          <a:ln>
            <a:noFill/>
          </a:ln>
          <a:solidFill>
            <a:srgbClr val="000000"/>
          </a:solidFill>
          <a:latin typeface="Times New Roman" pitchFamily="18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718920" algn="l"/>
          <a:tab pos="1437840" algn="l"/>
          <a:tab pos="2157120" algn="l"/>
          <a:tab pos="2876040" algn="l"/>
          <a:tab pos="3595320" algn="l"/>
          <a:tab pos="4314600" algn="l"/>
          <a:tab pos="5033520" algn="l"/>
          <a:tab pos="5752799" algn="l"/>
          <a:tab pos="6471719" algn="l"/>
          <a:tab pos="7191000" algn="l"/>
          <a:tab pos="7910280" algn="l"/>
          <a:tab pos="8629200" algn="l"/>
          <a:tab pos="9348480" algn="l"/>
          <a:tab pos="10067400" algn="l"/>
          <a:tab pos="10786680" algn="l"/>
        </a:tabLst>
        <a:defRPr lang="en-US" sz="24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im.Glover@doc.state.ok.u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neeman@o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oknetworkmentor@groups.facebook.com" TargetMode="External"/><Relationship Id="rId4" Type="http://schemas.openxmlformats.org/officeDocument/2006/relationships/hyperlink" Target="mailto:network@ou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obs.ou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Day in the Life of a  Network Profess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A Day in the Life of a </a:t>
            </a:r>
            <a:br>
              <a:rPr lang="en-US"/>
            </a:br>
            <a:r>
              <a:rPr lang="en-US"/>
              <a:t>Network Professional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639" y="2160720"/>
            <a:ext cx="8280360" cy="4319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8080" rIns="0" bIns="0" anchor="ctr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  <a:defRPr sz="3200"/>
            </a:pPr>
            <a:r>
              <a: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Jim Glover</a:t>
            </a: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  <a:defRPr sz="3200"/>
            </a:pPr>
            <a:r>
              <a: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Network Manager</a:t>
            </a: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  <a:defRPr sz="3200"/>
            </a:pPr>
            <a:r>
              <a: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Oklahoma Department of Corrections</a:t>
            </a: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  <a:defRPr sz="3200"/>
            </a:pPr>
            <a:endParaRPr lang="en-US" sz="3200" b="0" i="0" u="none" strike="noStrike" kern="1200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  <a:p>
            <a:pPr marL="0" marR="0" lvl="0" indent="0" algn="ct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718920" algn="l"/>
                <a:tab pos="1438199" algn="l"/>
                <a:tab pos="2157120" algn="l"/>
                <a:tab pos="2876400" algn="l"/>
                <a:tab pos="3595680" algn="l"/>
                <a:tab pos="4314600" algn="l"/>
                <a:tab pos="5033880" algn="l"/>
                <a:tab pos="5752800" algn="l"/>
                <a:tab pos="6472079" algn="l"/>
                <a:tab pos="7191360" algn="l"/>
                <a:tab pos="7910280" algn="l"/>
                <a:tab pos="8629560" algn="l"/>
                <a:tab pos="9348479" algn="l"/>
                <a:tab pos="10067760" algn="l"/>
                <a:tab pos="10787040" algn="l"/>
              </a:tabLst>
              <a:defRPr sz="3200"/>
            </a:pPr>
            <a:endParaRPr lang="en-US" sz="3200" b="0" i="0" u="none" strike="noStrike" kern="1200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partment of Corrections Streng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Department of Corrections</a:t>
            </a:r>
            <a:br>
              <a:rPr lang="en-US"/>
            </a:br>
            <a:r>
              <a:rPr lang="en-US"/>
              <a:t>Strengths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639" y="2068200"/>
            <a:ext cx="8280360" cy="4320000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Culture of independence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Experienced, motivated staff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Offenders provide inexpensive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partment of Corrections IT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Department of Corrections</a:t>
            </a:r>
            <a:br>
              <a:rPr lang="en-US"/>
            </a:br>
            <a:r>
              <a:rPr lang="en-US"/>
              <a:t>IT Status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639" y="2068200"/>
            <a:ext cx="8280360" cy="4320000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IT recently centralized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Much network cabling substandard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Network usage patterns in flux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VMware virtualization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Active Directory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Video conferencing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Remote host access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partment of Corrections IT/Network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Department of Corrections</a:t>
            </a:r>
            <a:br>
              <a:rPr lang="en-US"/>
            </a:br>
            <a:r>
              <a:rPr lang="en-US"/>
              <a:t>IT/Network Goals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639" y="2068200"/>
            <a:ext cx="8280360" cy="4320000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Improve standards adherence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Increase network stability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Paperwork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Develop and follow policy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Develop and follow formal procedures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Document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Achieve excellence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etwork Certifications to Con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Network Certifications</a:t>
            </a:r>
            <a:br>
              <a:rPr lang="en-US"/>
            </a:br>
            <a:r>
              <a:rPr lang="en-US"/>
              <a:t>to Consider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639" y="2068200"/>
            <a:ext cx="8280360" cy="4320000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BICSI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Building Industry Consulting Service International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Standards and training for cabling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CCNA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Cisco Certified Network Associate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Concepts and practices of Cisco network device configuration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 Professional Du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17480"/>
            <a:ext cx="8351640" cy="126252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My Professional Duties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639" y="2068200"/>
            <a:ext cx="8280360" cy="4320000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Network device configuration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Routers, switches, security devices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Cabling management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Network design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Network maintenance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Security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Troubleshooting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etwork Professional Essential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Network Professional</a:t>
            </a:r>
            <a:br>
              <a:rPr lang="en-US"/>
            </a:br>
            <a:r>
              <a:rPr lang="en-US"/>
              <a:t>Essential Knowledge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0640" y="1984319"/>
            <a:ext cx="6569279" cy="461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Network Professional</a:t>
            </a:r>
            <a:br>
              <a:rPr lang="en-US"/>
            </a:br>
            <a:r>
              <a:rPr lang="en-US"/>
              <a:t>Essential Knowledge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639" y="2068200"/>
            <a:ext cx="8280360" cy="4320000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TCP/IP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TCP vs UDP; how connections are made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Logical ports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Subnets and masks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Internet Protocols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HTTP, HTTPS, SMTP, FTP, DNS, DHCP, POP, NTP, SSH,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etwork Professional Essential 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Network Professional</a:t>
            </a:r>
            <a:br>
              <a:rPr lang="en-US"/>
            </a:br>
            <a:r>
              <a:rPr lang="en-US"/>
              <a:t>Essential Skills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639" y="2068200"/>
            <a:ext cx="8280360" cy="4320000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Project Management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Troubleshooting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OSI model layers in order:  1, 2, 3 …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Packet Sniffing (e.g. WireShark)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etwork Group Quest for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Network Group</a:t>
            </a:r>
            <a:br>
              <a:rPr lang="en-US"/>
            </a:br>
            <a:r>
              <a:rPr lang="en-US"/>
              <a:t>Quest for Excellence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639" y="2068200"/>
            <a:ext cx="8280360" cy="4320000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Design:  Plan for the future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Cabling:  Do it right; do it once.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Procedures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Benefits</a:t>
            </a:r>
          </a:p>
          <a:p>
            <a:pPr marL="0" lvl="2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Documentation</a:t>
            </a:r>
          </a:p>
          <a:p>
            <a:pPr marL="0" lvl="2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Flexibility</a:t>
            </a:r>
          </a:p>
          <a:p>
            <a:pPr marL="0" lvl="2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Repeatability</a:t>
            </a:r>
          </a:p>
          <a:p>
            <a:pPr marL="0" lvl="2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Consistency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ef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17480"/>
            <a:ext cx="8351640" cy="126252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Before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63760" y="1595520"/>
            <a:ext cx="7223040" cy="475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at is the ONMP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55639" y="502920"/>
            <a:ext cx="8926560" cy="748080"/>
          </a:xfrm>
        </p:spPr>
        <p:txBody>
          <a:bodyPr wrap="square" tIns="802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 b="1">
                <a:solidFill>
                  <a:srgbClr val="333399"/>
                </a:solidFill>
              </a:rPr>
              <a:t>What is the OITMP?</a:t>
            </a:r>
          </a:p>
        </p:txBody>
      </p:sp>
      <p:sp>
        <p:nvSpPr>
          <p:cNvPr id="3" name="Text Box 2"/>
          <p:cNvSpPr/>
          <p:nvPr/>
        </p:nvSpPr>
        <p:spPr>
          <a:xfrm>
            <a:off x="671400" y="1511279"/>
            <a:ext cx="8904240" cy="512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6624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Wingdings" pitchFamily="2"/>
              <a:buChar char=""/>
              <a:tabLst/>
              <a:defRPr sz="2400"/>
            </a:pPr>
            <a:r>
              <a:rPr lang="en-US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The </a:t>
            </a:r>
            <a:r>
              <a:rPr lang="en-US" sz="2400" b="1" i="1" u="sng" strike="noStrike" kern="1200">
                <a:ln>
                  <a:noFill/>
                </a:ln>
                <a:solidFill>
                  <a:srgbClr val="000000"/>
                </a:solidFill>
                <a:uFillTx/>
                <a:latin typeface="Arial" pitchFamily="18"/>
                <a:ea typeface="ＭＳ Ｐゴシック" pitchFamily="2"/>
                <a:cs typeface="ＭＳ Ｐゴシック" pitchFamily="2"/>
              </a:rPr>
              <a:t>Oklahoma IT Mentorship Program</a:t>
            </a:r>
            <a:r>
              <a:rPr lang="en-US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 (OITMP) is an outreach initiative that connects networking professionals from Oklahoma institutions with students who are studying IT at Oklahoma academic institutions.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Clr>
                <a:srgbClr val="333399"/>
              </a:buClr>
              <a:buSzPct val="100000"/>
              <a:buFont typeface="Wingdings" pitchFamily="2"/>
              <a:buChar char=""/>
              <a:tabLst/>
              <a:defRPr sz="2400"/>
            </a:pPr>
            <a:r>
              <a:rPr lang="en-US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The OITMP is established under Oklahoma's National Science Foundation Inter-Campus and Intra-Campus Cyber Connectivity (C2) grant, “Oklahoma Optical Initiative.”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17480"/>
            <a:ext cx="8351640" cy="126252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After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00400" y="1600200"/>
            <a:ext cx="3560760" cy="482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17480"/>
            <a:ext cx="8351640" cy="126252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Questions?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639" y="2068200"/>
            <a:ext cx="8280360" cy="4320000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Contact Information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Jim Glover</a:t>
            </a:r>
          </a:p>
          <a:p>
            <a:pPr marL="0" lvl="2" indent="0">
              <a:buSzPct val="45000"/>
              <a:buFont typeface="Wingdings" pitchFamily="2"/>
              <a:buChar char=""/>
            </a:pPr>
            <a:r>
              <a:rPr lang="en-US">
                <a:solidFill>
                  <a:srgbClr val="CCCCFF"/>
                </a:solidFill>
                <a:latin typeface="" pitchFamily="16"/>
                <a:hlinkClick r:id="rId3"/>
              </a:rPr>
              <a:t>Jim.Glover@doc.state.ok.us</a:t>
            </a:r>
          </a:p>
          <a:p>
            <a:pPr marL="0" lvl="0" indent="0">
              <a:buNone/>
            </a:pPr>
            <a:endParaRPr lang="en-US">
              <a:latin typeface="" pitchFamily="16"/>
            </a:endParaRP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 sz="1400">
                <a:latin typeface="" pitchFamily="16"/>
              </a:rPr>
              <a:t>Slides with OU logo courtesy of Dr. Henry Neeman and the OU network staff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NMP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9519" y="456839"/>
            <a:ext cx="8590680" cy="840239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OITMP Goal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1400" y="1511640"/>
            <a:ext cx="8904240" cy="5124600"/>
          </a:xfrm>
        </p:spPr>
        <p:txBody>
          <a:bodyPr wrap="square" lIns="91440" tIns="45720" rIns="91440" bIns="45720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marL="0" lvl="0" indent="0">
              <a:spcBef>
                <a:spcPts val="697"/>
              </a:spcBef>
              <a:spcAft>
                <a:spcPts val="0"/>
              </a:spcAft>
            </a:pPr>
            <a:r>
              <a:rPr lang="en-US" u="sng"/>
              <a:t>Official Goal</a:t>
            </a:r>
            <a:r>
              <a:rPr lang="en-US"/>
              <a:t>: Expose Oklahoma security/networking students to the practical day-to-day life of security/networking professionals.</a:t>
            </a:r>
          </a:p>
          <a:p>
            <a:pPr marL="0" lvl="0" indent="0">
              <a:spcBef>
                <a:spcPts val="697"/>
              </a:spcBef>
              <a:spcAft>
                <a:spcPts val="0"/>
              </a:spcAft>
            </a:pPr>
            <a:r>
              <a:rPr lang="en-US" u="sng"/>
              <a:t>Hidden Secret Goal</a:t>
            </a:r>
            <a:r>
              <a:rPr lang="en-US"/>
              <a:t>: Identify, develop and recruit talent!</a:t>
            </a:r>
          </a:p>
          <a:p>
            <a:pPr marL="342720" lvl="0" indent="-342720">
              <a:spcBef>
                <a:spcPts val="697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4" name="Slide Number Placeholder 4"/>
          <p:cNvSpPr/>
          <p:nvPr/>
        </p:nvSpPr>
        <p:spPr>
          <a:xfrm>
            <a:off x="1175760" y="7223760"/>
            <a:ext cx="3192120" cy="335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50"/>
            </a:pPr>
            <a:fld id="{9004764F-351D-484E-AC20-CAB836AB3C45}" type="slidenum">
              <a:t>3</a:t>
            </a:fld>
            <a:endParaRPr lang="en-US" sz="1100" b="1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87640" y="4299480"/>
            <a:ext cx="1785240" cy="19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03640" y="3657960"/>
            <a:ext cx="256320" cy="432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1000" y="5366520"/>
            <a:ext cx="244800" cy="3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cs typeface="Tahoma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6120" y="3811320"/>
            <a:ext cx="244800" cy="3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cs typeface="Tahoma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629400"/>
            <a:ext cx="8000999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Slide courtesy of Dr. Henry Neeman and OU IT Mentoring Program staff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ob Shado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9519" y="456839"/>
            <a:ext cx="8590680" cy="840239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Job Shadowing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2480" y="1681200"/>
            <a:ext cx="9072000" cy="4702680"/>
          </a:xfrm>
        </p:spPr>
        <p:txBody>
          <a:bodyPr wrap="square" lIns="91440" tIns="45720" rIns="91440" bIns="45720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marL="0" lvl="0" indent="0">
              <a:spcBef>
                <a:spcPts val="697"/>
              </a:spcBef>
              <a:spcAft>
                <a:spcPts val="0"/>
              </a:spcAft>
            </a:pPr>
            <a:r>
              <a:rPr lang="en-US"/>
              <a:t>On-Site</a:t>
            </a:r>
          </a:p>
          <a:p>
            <a:pPr marL="0" lvl="1" indent="0" rtl="0" hangingPunct="0">
              <a:spcBef>
                <a:spcPts val="598"/>
              </a:spcBef>
              <a:spcAft>
                <a:spcPts val="0"/>
              </a:spcAft>
            </a:pPr>
            <a:r>
              <a:rPr lang="en-US"/>
              <a:t>Schedule a time with us to see what we do!</a:t>
            </a:r>
          </a:p>
          <a:p>
            <a:pPr marL="0" lvl="1" indent="0" rtl="0" hangingPunct="0">
              <a:spcBef>
                <a:spcPts val="598"/>
              </a:spcBef>
              <a:spcAft>
                <a:spcPts val="0"/>
              </a:spcAft>
            </a:pPr>
            <a:r>
              <a:rPr lang="en-US"/>
              <a:t>E-mail the project leader, Henry Neeman (</a:t>
            </a:r>
            <a:r>
              <a:rPr lang="en-US">
                <a:solidFill>
                  <a:srgbClr val="009999"/>
                </a:solidFill>
                <a:hlinkClick r:id="rId3"/>
              </a:rPr>
              <a:t>hneeman@ou.edu</a:t>
            </a:r>
            <a:r>
              <a:rPr lang="en-US"/>
              <a:t>) to set up a time.</a:t>
            </a:r>
          </a:p>
          <a:p>
            <a:pPr marL="0" lvl="0" indent="0">
              <a:spcBef>
                <a:spcPts val="697"/>
              </a:spcBef>
              <a:spcAft>
                <a:spcPts val="0"/>
              </a:spcAft>
            </a:pPr>
            <a:r>
              <a:rPr lang="en-US"/>
              <a:t>Virtual</a:t>
            </a:r>
          </a:p>
          <a:p>
            <a:pPr marL="0" lvl="1" indent="0" rtl="0" hangingPunct="0">
              <a:spcBef>
                <a:spcPts val="598"/>
              </a:spcBef>
              <a:spcAft>
                <a:spcPts val="0"/>
              </a:spcAft>
            </a:pPr>
            <a:r>
              <a:rPr lang="en-US"/>
              <a:t>E-mail us at </a:t>
            </a:r>
            <a:r>
              <a:rPr lang="en-US">
                <a:solidFill>
                  <a:srgbClr val="009999"/>
                </a:solidFill>
                <a:hlinkClick r:id="rId4"/>
              </a:rPr>
              <a:t>network@ou.edu</a:t>
            </a:r>
          </a:p>
          <a:p>
            <a:pPr marL="0" lvl="1" indent="0" rtl="0" hangingPunct="0">
              <a:spcBef>
                <a:spcPts val="598"/>
              </a:spcBef>
              <a:spcAft>
                <a:spcPts val="0"/>
              </a:spcAft>
            </a:pPr>
            <a:r>
              <a:rPr lang="en-US"/>
              <a:t>Facebook: </a:t>
            </a:r>
            <a:r>
              <a:rPr lang="en-US">
                <a:solidFill>
                  <a:srgbClr val="009999"/>
                </a:solidFill>
                <a:hlinkClick r:id="rId5"/>
              </a:rPr>
              <a:t>oknetworkmentor@groups.facebook.com</a:t>
            </a:r>
          </a:p>
        </p:txBody>
      </p:sp>
      <p:sp>
        <p:nvSpPr>
          <p:cNvPr id="4" name="Slide Number Placeholder 4"/>
          <p:cNvSpPr/>
          <p:nvPr/>
        </p:nvSpPr>
        <p:spPr>
          <a:xfrm>
            <a:off x="1175760" y="7223760"/>
            <a:ext cx="3192120" cy="335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50"/>
            </a:pPr>
            <a:fld id="{4007664E-4F6A-45BC-9ABE-152CF9202F97}" type="slidenum">
              <a:t>4</a:t>
            </a:fld>
            <a:endParaRPr lang="en-US" sz="1100" b="1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360" y="6629760"/>
            <a:ext cx="8000999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Slide courtesy of Dr. Henry Neeman and OU IT Mentoring Program staff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Opportunities/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9519" y="490680"/>
            <a:ext cx="8590680" cy="773280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/>
              <a:t>Other Opportunities/Resources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2480" y="1681200"/>
            <a:ext cx="9072000" cy="4816800"/>
          </a:xfrm>
        </p:spPr>
        <p:txBody>
          <a:bodyPr wrap="square" lIns="91440" tIns="45720" rIns="91440" bIns="45720" anchor="t" anchorCtr="0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marL="0" lvl="0" indent="0">
              <a:spcBef>
                <a:spcPts val="697"/>
              </a:spcBef>
              <a:spcAft>
                <a:spcPts val="0"/>
              </a:spcAft>
            </a:pPr>
            <a:r>
              <a:rPr lang="en-US"/>
              <a:t>Cisco Academy</a:t>
            </a:r>
          </a:p>
          <a:p>
            <a:pPr marL="0" lvl="1" indent="0" rtl="0" hangingPunct="0">
              <a:spcBef>
                <a:spcPts val="598"/>
              </a:spcBef>
              <a:spcAft>
                <a:spcPts val="0"/>
              </a:spcAft>
            </a:pPr>
            <a:r>
              <a:rPr lang="en-US"/>
              <a:t>Francis-Tuttle</a:t>
            </a:r>
          </a:p>
          <a:p>
            <a:pPr marL="0" lvl="1" indent="0" rtl="0" hangingPunct="0">
              <a:spcBef>
                <a:spcPts val="598"/>
              </a:spcBef>
              <a:spcAft>
                <a:spcPts val="0"/>
              </a:spcAft>
            </a:pPr>
            <a:r>
              <a:rPr lang="en-US"/>
              <a:t>OU IT internal for now</a:t>
            </a:r>
          </a:p>
          <a:p>
            <a:pPr marL="0" lvl="0" indent="0">
              <a:spcBef>
                <a:spcPts val="697"/>
              </a:spcBef>
              <a:spcAft>
                <a:spcPts val="0"/>
              </a:spcAft>
            </a:pPr>
            <a:r>
              <a:rPr lang="en-US"/>
              <a:t>IT Internships at OU</a:t>
            </a:r>
          </a:p>
          <a:p>
            <a:pPr marL="0" lvl="1" indent="0" rtl="0" hangingPunct="0">
              <a:spcBef>
                <a:spcPts val="598"/>
              </a:spcBef>
              <a:spcAft>
                <a:spcPts val="0"/>
              </a:spcAft>
            </a:pPr>
            <a:r>
              <a:rPr lang="en-US"/>
              <a:t>Contact Jennifer Pike (jpike@ou.edu)</a:t>
            </a:r>
          </a:p>
          <a:p>
            <a:pPr marL="0" lvl="0" indent="0">
              <a:spcBef>
                <a:spcPts val="697"/>
              </a:spcBef>
              <a:spcAft>
                <a:spcPts val="0"/>
              </a:spcAft>
            </a:pPr>
            <a:r>
              <a:rPr lang="en-US"/>
              <a:t>Jobs at OU</a:t>
            </a:r>
          </a:p>
          <a:p>
            <a:pPr marL="0" lvl="1" indent="0" rtl="0" hangingPunct="0">
              <a:spcBef>
                <a:spcPts val="598"/>
              </a:spcBef>
              <a:spcAft>
                <a:spcPts val="0"/>
              </a:spcAft>
              <a:buClr>
                <a:srgbClr val="009999"/>
              </a:buClr>
              <a:buSzPct val="100000"/>
              <a:buFont typeface="Arial" pitchFamily="34"/>
              <a:buChar char="–"/>
            </a:pPr>
            <a:r>
              <a:rPr lang="en-US">
                <a:solidFill>
                  <a:srgbClr val="009999"/>
                </a:solidFill>
                <a:hlinkClick r:id="rId3"/>
              </a:rPr>
              <a:t>http://jobs.ou.edu</a:t>
            </a:r>
          </a:p>
          <a:p>
            <a:pPr marL="0" lvl="0" indent="0">
              <a:spcBef>
                <a:spcPts val="697"/>
              </a:spcBef>
              <a:spcAft>
                <a:spcPts val="0"/>
              </a:spcAft>
            </a:pPr>
            <a:r>
              <a:rPr lang="en-US"/>
              <a:t>Jobs at OneNet</a:t>
            </a:r>
          </a:p>
          <a:p>
            <a:pPr marL="0" lvl="1" indent="0" rtl="0" hangingPunct="0">
              <a:spcBef>
                <a:spcPts val="598"/>
              </a:spcBef>
              <a:spcAft>
                <a:spcPts val="0"/>
              </a:spcAft>
            </a:pPr>
            <a:r>
              <a:rPr lang="en-US"/>
              <a:t>http://www.okhighered.org/job-opportunities/</a:t>
            </a:r>
          </a:p>
        </p:txBody>
      </p:sp>
      <p:sp>
        <p:nvSpPr>
          <p:cNvPr id="4" name="Slide Number Placeholder 4"/>
          <p:cNvSpPr/>
          <p:nvPr/>
        </p:nvSpPr>
        <p:spPr>
          <a:xfrm>
            <a:off x="1175760" y="7223760"/>
            <a:ext cx="3192120" cy="336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50"/>
            </a:pPr>
            <a:fld id="{E0CD5C57-E59B-4775-B8DE-744E6A917967}" type="slidenum">
              <a:t>5</a:t>
            </a:fld>
            <a:endParaRPr lang="en-US" sz="1100" b="1" i="0" u="none" strike="noStrike" kern="1200">
              <a:ln>
                <a:noFill/>
              </a:ln>
              <a:solidFill>
                <a:srgbClr val="FFFFFF"/>
              </a:solidFill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720" y="6630120"/>
            <a:ext cx="8000999" cy="346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rPr>
              <a:t>Slide courtesy of Dr. Henry Neeman and OU IT Mentoring Program staff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o is Jim Glover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17480"/>
            <a:ext cx="8351640" cy="126252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Who is Jim Glover?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99639" y="2068560"/>
            <a:ext cx="8280360" cy="4364280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BS Computer Science LA Tech University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30+ years in IT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Computer Operator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Mainframe System Programmer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Server Sysadmin (web, mail, DNS, etc.)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Network Manager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Hobbies:  Computers, Amateur Radio &amp; Photography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partment of Corrections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Department of Corrections</a:t>
            </a:r>
            <a:br>
              <a:rPr lang="en-US"/>
            </a:br>
            <a:r>
              <a:rPr lang="en-US"/>
              <a:t>Facts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21880" y="2138040"/>
            <a:ext cx="8418600" cy="4762799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Approximately 4,000 employees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Approximately 500 network devices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Approximately 100 sites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17 Minimum, Medium, Maximum Security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7 Community Corrections Centers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15 Community Work Centers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Probation and Parole Offices,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OC Network Organiz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60" y="1407959"/>
            <a:ext cx="10078920" cy="5450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DOC Network Organization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partment of Corrections Unique Chall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8359" y="705960"/>
            <a:ext cx="8351640" cy="1285560"/>
          </a:xfrm>
        </p:spPr>
        <p:txBody>
          <a:bodyPr wrap="square" tIns="3888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en-US"/>
              <a:t>Department of Corrections</a:t>
            </a:r>
            <a:br>
              <a:rPr lang="en-US"/>
            </a:br>
            <a:r>
              <a:rPr lang="en-US"/>
              <a:t>Unique Challenges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29880" y="2101680"/>
            <a:ext cx="8418600" cy="4763159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12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718920" algn="l"/>
                <a:tab pos="1437840" algn="l"/>
                <a:tab pos="2157120" algn="l"/>
                <a:tab pos="2876040" algn="l"/>
                <a:tab pos="3595320" algn="l"/>
                <a:tab pos="4314600" algn="l"/>
                <a:tab pos="5033520" algn="l"/>
                <a:tab pos="5752799" algn="l"/>
                <a:tab pos="6471719" algn="l"/>
                <a:tab pos="7191000" algn="l"/>
                <a:tab pos="7910280" algn="l"/>
                <a:tab pos="8629200" algn="l"/>
                <a:tab pos="9348480" algn="l"/>
                <a:tab pos="10067400" algn="l"/>
                <a:tab pos="1078668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1437839" algn="l"/>
                <a:tab pos="2157120" algn="l"/>
                <a:tab pos="2876040" algn="l"/>
                <a:tab pos="3595320" algn="l"/>
                <a:tab pos="4314240" algn="l"/>
                <a:tab pos="5033520" algn="l"/>
                <a:tab pos="5752800" algn="l"/>
                <a:tab pos="6471720" algn="l"/>
                <a:tab pos="7191000" algn="l"/>
                <a:tab pos="7909920" algn="l"/>
                <a:tab pos="8629200" algn="l"/>
                <a:tab pos="9348480" algn="l"/>
                <a:tab pos="10067400" algn="l"/>
                <a:tab pos="1078668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438200" algn="l"/>
                <a:tab pos="2157119" algn="l"/>
                <a:tab pos="2876399" algn="l"/>
                <a:tab pos="3595680" algn="l"/>
                <a:tab pos="4314600" algn="l"/>
                <a:tab pos="5033880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79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157120" algn="l"/>
                <a:tab pos="2876400" algn="l"/>
                <a:tab pos="3595680" algn="l"/>
                <a:tab pos="4314600" algn="l"/>
                <a:tab pos="5033879" algn="l"/>
                <a:tab pos="5752800" algn="l"/>
                <a:tab pos="6472080" algn="l"/>
                <a:tab pos="7191360" algn="l"/>
                <a:tab pos="7910280" algn="l"/>
                <a:tab pos="8629560" algn="l"/>
                <a:tab pos="9348480" algn="l"/>
                <a:tab pos="10067760" algn="l"/>
                <a:tab pos="107870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 Unicode MS" pitchFamily="2"/>
                <a:cs typeface="Arial Unicode MS" pitchFamily="2"/>
              </a:defRPr>
            </a:lvl9pPr>
          </a:lstStyle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Culture of independence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Facilities widespread, isolated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Movement through facilities slow, restricted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Chronic budget woes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Legislative and public ambivalence</a:t>
            </a:r>
          </a:p>
          <a:p>
            <a:pPr marL="0" lvl="1" indent="0">
              <a:buSzPct val="75000"/>
              <a:buFont typeface="Symbol" pitchFamily="2"/>
              <a:buChar char=""/>
            </a:pPr>
            <a:r>
              <a:rPr lang="en-US">
                <a:latin typeface="" pitchFamily="16"/>
              </a:rPr>
              <a:t>“Beans 'n' bullets”</a:t>
            </a:r>
          </a:p>
          <a:p>
            <a:pPr marL="0" lvl="0" indent="0">
              <a:buSzPct val="45000"/>
              <a:buFont typeface="Wingdings" pitchFamily="2"/>
              <a:buChar char=""/>
            </a:pPr>
            <a:r>
              <a:rPr lang="en-US">
                <a:latin typeface="" pitchFamily="16"/>
              </a:rPr>
              <a:t>Chronic understaffing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563</Words>
  <Application>Microsoft Office PowerPoint</Application>
  <PresentationFormat>On-screen Show (4:3)</PresentationFormat>
  <Paragraphs>141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</vt:lpstr>
      <vt:lpstr>Title1</vt:lpstr>
      <vt:lpstr>Title2</vt:lpstr>
      <vt:lpstr>A Day in the Life of a  Network Professional</vt:lpstr>
      <vt:lpstr>What is the OITMP?</vt:lpstr>
      <vt:lpstr>OITMP Goal</vt:lpstr>
      <vt:lpstr>Job Shadowing</vt:lpstr>
      <vt:lpstr>Other Opportunities/Resources</vt:lpstr>
      <vt:lpstr>Who is Jim Glover?</vt:lpstr>
      <vt:lpstr>Department of Corrections Facts</vt:lpstr>
      <vt:lpstr>DOC Network Organization </vt:lpstr>
      <vt:lpstr>Department of Corrections Unique Challenges</vt:lpstr>
      <vt:lpstr>Department of Corrections Strengths</vt:lpstr>
      <vt:lpstr>Department of Corrections IT Status</vt:lpstr>
      <vt:lpstr>Department of Corrections IT/Network Goals</vt:lpstr>
      <vt:lpstr>Network Certifications to Consider</vt:lpstr>
      <vt:lpstr>My Professional Duties</vt:lpstr>
      <vt:lpstr>Network Professional Essential Knowledge</vt:lpstr>
      <vt:lpstr>Network Professional Essential Knowledge</vt:lpstr>
      <vt:lpstr>Network Professional Essential Skills</vt:lpstr>
      <vt:lpstr>Network Group Quest for Excellence</vt:lpstr>
      <vt:lpstr>Before</vt:lpstr>
      <vt:lpstr>After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a  Network Professional</dc:title>
  <cp:lastModifiedBy>Administrator</cp:lastModifiedBy>
  <cp:revision>3</cp:revision>
  <dcterms:created xsi:type="dcterms:W3CDTF">2011-09-26T23:11:41Z</dcterms:created>
  <dcterms:modified xsi:type="dcterms:W3CDTF">2011-09-28T16:28:48Z</dcterms:modified>
</cp:coreProperties>
</file>