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8" r:id="rId6"/>
    <p:sldId id="257" r:id="rId7"/>
    <p:sldId id="287" r:id="rId8"/>
    <p:sldId id="339" r:id="rId9"/>
    <p:sldId id="268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3" r:id="rId19"/>
    <p:sldId id="282" r:id="rId20"/>
    <p:sldId id="284" r:id="rId21"/>
    <p:sldId id="285" r:id="rId22"/>
    <p:sldId id="286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592" y="2879414"/>
            <a:ext cx="8082608" cy="721035"/>
          </a:xfrm>
          <a:prstGeom prst="rect">
            <a:avLst/>
          </a:prstGeom>
        </p:spPr>
        <p:txBody>
          <a:bodyPr/>
          <a:lstStyle>
            <a:lvl1pPr algn="l">
              <a:defRPr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592" y="3864429"/>
            <a:ext cx="8082608" cy="1910436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Courier New"/>
              <a:buChar char="o"/>
              <a:defRPr sz="2400" b="0" i="0">
                <a:solidFill>
                  <a:schemeClr val="bg1">
                    <a:lumMod val="65000"/>
                  </a:schemeClr>
                </a:solidFill>
                <a:latin typeface="Frutiger LT Std 55 Roman"/>
                <a:cs typeface="Frutiger LT Std 55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9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441440"/>
            <a:ext cx="7129017" cy="781244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58766"/>
            <a:ext cx="8228962" cy="4071141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 typeface="Courier New"/>
              <a:buChar char="o"/>
              <a:defRPr sz="2400" b="0" i="0">
                <a:solidFill>
                  <a:srgbClr val="A6A6A6"/>
                </a:solidFill>
                <a:latin typeface="Frutiger LT Std 55 Roman"/>
                <a:cs typeface="Frutiger LT Std 55 Roman"/>
              </a:defRPr>
            </a:lvl1pPr>
            <a:lvl2pPr>
              <a:defRPr sz="2400" b="0" i="0">
                <a:latin typeface="Frutiger LT Std 55 Roman"/>
                <a:cs typeface="Frutiger LT Std 55 Roman"/>
              </a:defRPr>
            </a:lvl2pPr>
            <a:lvl3pPr>
              <a:defRPr b="0" i="0">
                <a:latin typeface="Frutiger LT Std 55 Roman"/>
                <a:cs typeface="Frutiger LT Std 55 Roman"/>
              </a:defRPr>
            </a:lvl3pPr>
            <a:lvl4pPr>
              <a:defRPr b="0" i="0">
                <a:latin typeface="Frutiger LT Std 55 Roman"/>
                <a:cs typeface="Frutiger LT Std 55 Roman"/>
              </a:defRPr>
            </a:lvl4pPr>
            <a:lvl5pPr>
              <a:defRPr b="0" i="0">
                <a:latin typeface="Frutiger LT Std 55 Roman"/>
                <a:cs typeface="Frutiger LT Std 55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2435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38146"/>
            <a:ext cx="2057400" cy="5103101"/>
          </a:xfrm>
          <a:prstGeom prst="rect">
            <a:avLst/>
          </a:prstGeom>
        </p:spPr>
        <p:txBody>
          <a:bodyPr vert="eaVert"/>
          <a:lstStyle>
            <a:lvl1pPr algn="l">
              <a:defRPr sz="3600"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8146"/>
            <a:ext cx="6019800" cy="5103101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 typeface="Courier New"/>
              <a:buChar char="o"/>
              <a:defRPr sz="2400" b="0" i="0">
                <a:solidFill>
                  <a:srgbClr val="A6A6A6"/>
                </a:solidFill>
                <a:latin typeface="Frutiger LT Std 55 Roman"/>
                <a:cs typeface="Frutiger LT Std 55 Roman"/>
              </a:defRPr>
            </a:lvl1pPr>
            <a:lvl2pPr>
              <a:defRPr sz="2400" b="0" i="0">
                <a:solidFill>
                  <a:srgbClr val="A6A6A6"/>
                </a:solidFill>
                <a:latin typeface="Frutiger LT Std 55 Roman"/>
                <a:cs typeface="Frutiger LT Std 55 Roman"/>
              </a:defRPr>
            </a:lvl2pPr>
            <a:lvl3pPr>
              <a:defRPr sz="2400" b="0" i="0">
                <a:latin typeface="Frutiger LT Std 55 Roman"/>
                <a:cs typeface="Frutiger LT Std 55 Roman"/>
              </a:defRPr>
            </a:lvl3pPr>
            <a:lvl4pPr>
              <a:defRPr sz="2400" b="0" i="0">
                <a:latin typeface="Frutiger LT Std 55 Roman"/>
                <a:cs typeface="Frutiger LT Std 55 Roman"/>
              </a:defRPr>
            </a:lvl4pPr>
            <a:lvl5pPr>
              <a:defRPr sz="2400" b="0" i="0">
                <a:latin typeface="Frutiger LT Std 55 Roman"/>
                <a:cs typeface="Frutiger LT Std 55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5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4859"/>
            <a:ext cx="8229600" cy="58807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7858"/>
            <a:ext cx="8229600" cy="3858306"/>
          </a:xfrm>
          <a:prstGeom prst="rect">
            <a:avLst/>
          </a:prstGeom>
        </p:spPr>
        <p:txBody>
          <a:bodyPr/>
          <a:lstStyle>
            <a:lvl1pPr marL="342900" indent="-342900">
              <a:buFont typeface="Courier New"/>
              <a:buChar char="o"/>
              <a:defRPr sz="2400" b="0" i="0">
                <a:solidFill>
                  <a:srgbClr val="A6A6A6"/>
                </a:solidFill>
                <a:latin typeface="Frutiger LT Std 55 Roman"/>
                <a:cs typeface="Frutiger LT Std 55 Roman"/>
              </a:defRPr>
            </a:lvl1pPr>
            <a:lvl2pPr marL="742950" indent="-285750">
              <a:buFont typeface="Courier New"/>
              <a:buChar char="o"/>
              <a:defRPr sz="2400" b="0" i="0">
                <a:latin typeface="Frutiger LT Std 55 Roman"/>
                <a:cs typeface="Frutiger LT Std 55 Roman"/>
              </a:defRPr>
            </a:lvl2pPr>
            <a:lvl3pPr marL="1143000" indent="-228600">
              <a:buFont typeface="Courier New"/>
              <a:buChar char="o"/>
              <a:defRPr sz="2400" b="0" i="0">
                <a:latin typeface="Frutiger LT Std 55 Roman"/>
                <a:cs typeface="Frutiger LT Std 55 Roman"/>
              </a:defRPr>
            </a:lvl3pPr>
            <a:lvl4pPr marL="1600200" indent="-228600">
              <a:buFont typeface="Courier New"/>
              <a:buChar char="o"/>
              <a:defRPr sz="2400" b="0" i="0">
                <a:latin typeface="Frutiger LT Std 55 Roman"/>
                <a:cs typeface="Frutiger LT Std 55 Roman"/>
              </a:defRPr>
            </a:lvl4pPr>
            <a:lvl5pPr marL="2057400" indent="-228600">
              <a:buFont typeface="Courier New"/>
              <a:buChar char="o"/>
              <a:defRPr sz="2400" b="0" i="0">
                <a:latin typeface="Frutiger LT Std 55 Roman"/>
                <a:cs typeface="Frutiger LT Std 55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43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1.0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517"/>
            <a:ext cx="9144000" cy="608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980" y="2936975"/>
            <a:ext cx="8213418" cy="918701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none">
                <a:solidFill>
                  <a:srgbClr val="FFFFFF"/>
                </a:solidFill>
                <a:latin typeface="Frutiger LT Std 55 Roman"/>
                <a:cs typeface="Frutiger LT Std 55 Roman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980" y="3855676"/>
            <a:ext cx="8213418" cy="541664"/>
          </a:xfrm>
          <a:prstGeom prst="rect">
            <a:avLst/>
          </a:prstGeom>
        </p:spPr>
        <p:txBody>
          <a:bodyPr anchor="b"/>
          <a:lstStyle>
            <a:lvl1pPr marL="342900" indent="-342900">
              <a:buFont typeface="Courier New"/>
              <a:buChar char="o"/>
              <a:defRPr sz="2400" b="0" i="0">
                <a:solidFill>
                  <a:schemeClr val="bg1"/>
                </a:solidFill>
                <a:latin typeface="Frutiger LT Std 55 Roman"/>
                <a:cs typeface="Frutiger LT Std 55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91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92" y="1430038"/>
            <a:ext cx="8311208" cy="657843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5592" y="2370106"/>
            <a:ext cx="4038600" cy="4127842"/>
          </a:xfrm>
          <a:prstGeom prst="rect">
            <a:avLst/>
          </a:prstGeom>
          <a:solidFill>
            <a:srgbClr val="95B3D7">
              <a:alpha val="50000"/>
            </a:srgbClr>
          </a:solidFill>
        </p:spPr>
        <p:txBody>
          <a:bodyPr/>
          <a:lstStyle>
            <a:lvl1pPr marL="342900" indent="-342900">
              <a:buFont typeface="Courier New"/>
              <a:buChar char="o"/>
              <a:defRPr sz="2400" b="0" i="0">
                <a:latin typeface="Frutiger LT Std 55 Roman"/>
                <a:cs typeface="Frutiger LT Std 55 Roman"/>
              </a:defRPr>
            </a:lvl1pPr>
            <a:lvl2pPr>
              <a:defRPr sz="2400" b="0" i="0">
                <a:latin typeface="Frutiger LT Std 55 Roman"/>
                <a:cs typeface="Frutiger LT Std 55 Roman"/>
              </a:defRPr>
            </a:lvl2pPr>
            <a:lvl3pPr>
              <a:defRPr sz="2400" b="0" i="0">
                <a:latin typeface="Frutiger LT Std 55 Roman"/>
                <a:cs typeface="Frutiger LT Std 55 Roman"/>
              </a:defRPr>
            </a:lvl3pPr>
            <a:lvl4pPr>
              <a:defRPr sz="2400" b="0" i="0">
                <a:latin typeface="Frutiger LT Std 55 Roman"/>
                <a:cs typeface="Frutiger LT Std 55 Roman"/>
              </a:defRPr>
            </a:lvl4pPr>
            <a:lvl5pPr>
              <a:defRPr sz="2400" b="0" i="0">
                <a:latin typeface="Frutiger LT Std 55 Roman"/>
                <a:cs typeface="Frutiger LT Std 55 Roman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70106"/>
            <a:ext cx="4038600" cy="41278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342900" indent="-342900">
              <a:buFont typeface="Courier New"/>
              <a:buChar char="o"/>
              <a:defRPr sz="2400" b="0" i="0">
                <a:latin typeface="Frutiger LT Std 55 Roman"/>
                <a:cs typeface="Frutiger LT Std 55 Roman"/>
              </a:defRPr>
            </a:lvl1pPr>
            <a:lvl2pPr>
              <a:defRPr sz="2400" b="0" i="0">
                <a:latin typeface="Frutiger LT Std 55 Roman"/>
                <a:cs typeface="Frutiger LT Std 55 Roman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801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1337"/>
            <a:ext cx="8245433" cy="723302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320" y="2256699"/>
            <a:ext cx="4040188" cy="42365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Frutiger LT Std 65 Bold"/>
                <a:cs typeface="Frutiger LT Std 65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05217"/>
            <a:ext cx="4005713" cy="3670050"/>
          </a:xfrm>
          <a:prstGeom prst="rect">
            <a:avLst/>
          </a:prstGeom>
          <a:solidFill>
            <a:srgbClr val="95B3D7">
              <a:alpha val="48000"/>
            </a:srgbClr>
          </a:solidFill>
        </p:spPr>
        <p:txBody>
          <a:bodyPr/>
          <a:lstStyle>
            <a:lvl1pPr marL="342900" indent="-342900">
              <a:buFont typeface="Courier New"/>
              <a:buChar char="o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2260881"/>
            <a:ext cx="4041775" cy="4194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Frutiger LT Std 65 Bold"/>
                <a:cs typeface="Frutiger LT Std 65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05217"/>
            <a:ext cx="4041775" cy="3670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342900" indent="-342900">
              <a:buFont typeface="Courier New"/>
              <a:buChar char="o"/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4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47164"/>
            <a:ext cx="8229600" cy="682199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8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55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92785"/>
            <a:ext cx="3008313" cy="38556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Frutiger LT Std 65 Bold"/>
                <a:cs typeface="Frutiger LT Std 65 Bold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2785"/>
            <a:ext cx="5111750" cy="5148462"/>
          </a:xfrm>
          <a:prstGeom prst="rect">
            <a:avLst/>
          </a:prstGeom>
        </p:spPr>
        <p:txBody>
          <a:bodyPr/>
          <a:lstStyle>
            <a:lvl1pPr marL="342900" indent="-342900">
              <a:buFont typeface="Courier New"/>
              <a:buChar char="o"/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16498"/>
            <a:ext cx="3008313" cy="45247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Frutiger LT Std 55 Roman"/>
                <a:cs typeface="Frutiger LT Std 55 Roma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17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81445"/>
            <a:ext cx="5486400" cy="3753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Frutiger LT Std 55 Roman"/>
                <a:cs typeface="Frutiger LT Std 55 Roman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Frutiger LT Std 55 Roman"/>
                <a:cs typeface="Frutiger LT Std 55 Roma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43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1.0.ps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7218"/>
          </a:xfrm>
          <a:prstGeom prst="rect">
            <a:avLst/>
          </a:prstGeom>
        </p:spPr>
      </p:pic>
      <p:pic>
        <p:nvPicPr>
          <p:cNvPr id="4" name="Picture 3" descr="whitelogo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99" y="-732014"/>
            <a:ext cx="2421421" cy="242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8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1" Type="http://schemas.microsoft.com/office/2007/relationships/media" Target="file://localhost/Users/zanegray/Desktop/CVTC-Presentation/CVTC%20Preso/UnixSystem.mp4" TargetMode="External"/><Relationship Id="rId2" Type="http://schemas.openxmlformats.org/officeDocument/2006/relationships/video" Target="file://localhost/Users/zanegray/Desktop/CVTC-Presentation/CVTC%20Preso/UnixSystem.mp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scer.ou.edu/oitmp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2.png"/><Relationship Id="rId1" Type="http://schemas.microsoft.com/office/2007/relationships/media" Target="file://localhost/Users/zanegray/Desktop/CVTC-Presentation/CVTC%20Preso/Office_Space_Clip.m4v.mp4" TargetMode="External"/><Relationship Id="rId2" Type="http://schemas.openxmlformats.org/officeDocument/2006/relationships/video" Target="file://localhost/Users/zanegray/Desktop/CVTC-Presentation/CVTC%20Preso/Office_Space_Clip.m4v.mp4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oknetworkmentor@groups.facebook.com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network@ou.edu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0.png"/><Relationship Id="rId1" Type="http://schemas.microsoft.com/office/2007/relationships/media" Target="file://localhost/Users/zanegray/Dropbox/Presentations/CVTC/CVTC%20Preso/Minority-Report.mp4" TargetMode="External"/><Relationship Id="rId2" Type="http://schemas.openxmlformats.org/officeDocument/2006/relationships/video" Target="file://localhost/Users/zanegray/Dropbox/Presentations/CVTC/CVTC%20Preso/Minority-Report.mp4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2.png"/><Relationship Id="rId1" Type="http://schemas.microsoft.com/office/2007/relationships/media" Target="file://localhost/Users/zanegray/Dropbox/Presentations/CVTC/CVTC%20Preso/Star%20Trek%20-%20Picard%20Has%20iPad.mp4" TargetMode="External"/><Relationship Id="rId2" Type="http://schemas.openxmlformats.org/officeDocument/2006/relationships/video" Target="file://localhost/Users/zanegray/Dropbox/Presentations/CVTC/CVTC%20Preso/Star%20Trek%20-%20Picard%20Has%20iPad.mp4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obs.ou.ed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1" Type="http://schemas.microsoft.com/office/2007/relationships/media" Target="file://localhost/Users/zanegray/Dropbox/Presentations/CVTC/CVTC%20Preso/swordfish.mp4" TargetMode="External"/><Relationship Id="rId2" Type="http://schemas.openxmlformats.org/officeDocument/2006/relationships/video" Target="file://localhost/Users/zanegray/Dropbox/Presentations/CVTC/CVTC%20Preso/swordfish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990600" y="1828800"/>
            <a:ext cx="7772400" cy="1143000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rgbClr val="FFFFFF"/>
                </a:solidFill>
                <a:latin typeface="Frutiger LT Std 55 Roman"/>
                <a:ea typeface="+mj-ea"/>
                <a:cs typeface="Frutiger LT Std 55 Roman"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5029200" y="3809998"/>
            <a:ext cx="3429000" cy="1276350"/>
            <a:chOff x="1824" y="3168"/>
            <a:chExt cx="2160" cy="804"/>
          </a:xfrm>
        </p:grpSpPr>
        <p:pic>
          <p:nvPicPr>
            <p:cNvPr id="10" name="Picture 7" descr="ouit_logo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168"/>
              <a:ext cx="1536" cy="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 descr="ou201_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264"/>
              <a:ext cx="432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6800" y="990600"/>
            <a:ext cx="708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Oklahoma Information Technology Mentorship Program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07" y="2908298"/>
            <a:ext cx="2041585" cy="901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0873" y="3809998"/>
            <a:ext cx="1730963" cy="1219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109" y="5368636"/>
            <a:ext cx="41783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09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36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OU Norman 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63" y="891180"/>
            <a:ext cx="7648437" cy="530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13"/>
            <a:ext cx="7793038" cy="677863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National Research &amp; Education 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Networks (World-Wide)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736" b="1736"/>
          <a:stretch>
            <a:fillRect/>
          </a:stretch>
        </p:blipFill>
        <p:spPr>
          <a:xfrm>
            <a:off x="609600" y="1371600"/>
            <a:ext cx="7924800" cy="4648200"/>
          </a:xfrm>
        </p:spPr>
      </p:pic>
    </p:spTree>
    <p:extLst>
      <p:ext uri="{BB962C8B-B14F-4D97-AF65-F5344CB8AC3E}">
        <p14:creationId xmlns:p14="http://schemas.microsoft.com/office/powerpoint/2010/main" val="27127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How Do We Manage It All?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UnixSystem.mp4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7457" y="1040244"/>
            <a:ext cx="6904181" cy="5131955"/>
          </a:xfrm>
        </p:spPr>
      </p:pic>
    </p:spTree>
    <p:extLst>
      <p:ext uri="{BB962C8B-B14F-4D97-AF65-F5344CB8AC3E}">
        <p14:creationId xmlns:p14="http://schemas.microsoft.com/office/powerpoint/2010/main" val="27127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691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Tools of the Trade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grab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186872"/>
            <a:ext cx="5651425" cy="475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31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Tools of the Trade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3663950" cy="2724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209800"/>
            <a:ext cx="4971404" cy="3295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048000"/>
            <a:ext cx="4083050" cy="30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681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Tools of the Trade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623" y="1549982"/>
            <a:ext cx="2701245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624" y="3835982"/>
            <a:ext cx="2689931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3224" y="1549982"/>
            <a:ext cx="3020785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224" y="3657600"/>
            <a:ext cx="2819400" cy="20890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43224" y="1168982"/>
            <a:ext cx="3006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 OS’ (1980’s and Today)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00824" y="1168982"/>
            <a:ext cx="326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 OS’ (1980’s and Today)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Tools of the Trade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323273" y="1085273"/>
            <a:ext cx="8211127" cy="493452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But that’s changing!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Fabric/TRILL</a:t>
            </a:r>
            <a:endParaRPr lang="en-US" dirty="0" smtClean="0"/>
          </a:p>
          <a:p>
            <a:pPr lvl="1"/>
            <a:r>
              <a:rPr lang="en-US" dirty="0" err="1" smtClean="0"/>
              <a:t>OpenFlow</a:t>
            </a:r>
            <a:endParaRPr lang="en-US" dirty="0" smtClean="0"/>
          </a:p>
          <a:p>
            <a:pPr lvl="1"/>
            <a:r>
              <a:rPr lang="en-US" dirty="0" smtClean="0"/>
              <a:t>CAPWAP</a:t>
            </a:r>
          </a:p>
          <a:p>
            <a:pPr lvl="1"/>
            <a:r>
              <a:rPr lang="en-US" dirty="0" smtClean="0"/>
              <a:t>~50% Parity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009090"/>
            <a:ext cx="5181995" cy="408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690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Troubleshooting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7709" y="1049418"/>
            <a:ext cx="65532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Technical Stuff for Network Engineers…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Know the OSI model.  It will save you days of troubleshooting time!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964" y="2673008"/>
            <a:ext cx="419644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43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Troubleshooting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00787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03707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" y="1371600"/>
            <a:ext cx="7913370" cy="472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070" y="4038600"/>
            <a:ext cx="17145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681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Operations &amp; Maintenance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6" descr="HPOV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3279" r="-3279"/>
          <a:stretch>
            <a:fillRect/>
          </a:stretch>
        </p:blipFill>
        <p:spPr>
          <a:xfrm>
            <a:off x="609600" y="1371600"/>
            <a:ext cx="7924800" cy="4648200"/>
          </a:xfrm>
        </p:spPr>
      </p:pic>
      <p:pic>
        <p:nvPicPr>
          <p:cNvPr id="6" name="Picture 5" descr="VitalSuit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810000"/>
            <a:ext cx="2993155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124200"/>
            <a:ext cx="3457222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6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691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What is the OITMP?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Oklahoma Information Technology Mentorship Program is an educational outreach connecting networking professionals from OU, </a:t>
            </a:r>
            <a:r>
              <a:rPr lang="en-US" dirty="0" err="1" smtClean="0">
                <a:solidFill>
                  <a:schemeClr val="tx1"/>
                </a:solidFill>
              </a:rPr>
              <a:t>OneNet</a:t>
            </a:r>
            <a:r>
              <a:rPr lang="en-US" dirty="0" smtClean="0">
                <a:solidFill>
                  <a:schemeClr val="tx1"/>
                </a:solidFill>
              </a:rPr>
              <a:t>, and other institutions with students in the technology field.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It is part of an NSF grant to enhance Oklahoma’s educational and research capability through network improvements.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>
                <a:hlinkClick r:id="rId2"/>
              </a:rPr>
              <a:t>http://www.oscer.ou.edu/oitmp</a:t>
            </a:r>
            <a:endParaRPr lang="en-US" dirty="0" smtClean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4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73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Change Management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533400" y="1117600"/>
            <a:ext cx="7924800" cy="464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Change Management and Control is a Necessary Evil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Compliance</a:t>
            </a:r>
          </a:p>
          <a:p>
            <a:pPr lvl="1"/>
            <a:r>
              <a:rPr lang="en-US" dirty="0" smtClean="0"/>
              <a:t>Knowledge</a:t>
            </a:r>
          </a:p>
          <a:p>
            <a:pPr lvl="1"/>
            <a:r>
              <a:rPr lang="en-US" dirty="0" smtClean="0"/>
              <a:t>Audit Trail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05000"/>
            <a:ext cx="566632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6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89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Change Control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341889" y="1371600"/>
            <a:ext cx="7924800" cy="464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AAA</a:t>
            </a:r>
          </a:p>
          <a:p>
            <a:pPr lvl="1"/>
            <a:r>
              <a:rPr lang="en-US" dirty="0" smtClean="0"/>
              <a:t>Authentication</a:t>
            </a:r>
          </a:p>
          <a:p>
            <a:pPr lvl="1"/>
            <a:r>
              <a:rPr lang="en-US" dirty="0" smtClean="0"/>
              <a:t>Authorization</a:t>
            </a:r>
          </a:p>
          <a:p>
            <a:pPr lvl="1"/>
            <a:r>
              <a:rPr lang="en-US" dirty="0" smtClean="0"/>
              <a:t>Accounting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743200"/>
            <a:ext cx="5715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6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782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So, What is it Like to be Me?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Office_Space_Clip.m4v.mp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545" y="1246910"/>
            <a:ext cx="6913275" cy="46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6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18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 Day in My Life…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340" y="929427"/>
            <a:ext cx="6500265" cy="524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6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63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 Day in My Life…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7273" y="1293092"/>
            <a:ext cx="7880927" cy="4745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Prioritize!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Know what is important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Don’t let the “immediate” overshadow the “important”</a:t>
            </a:r>
          </a:p>
          <a:p>
            <a:pPr lvl="1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4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Delegate!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Know when to ask for help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Build a circle of trust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Give credit where it is due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46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09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 Day in My Life…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4182" y="1154544"/>
            <a:ext cx="79040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Get to know your customer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Get out from behind the desk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b="1" kern="0" dirty="0" smtClean="0">
                <a:solidFill>
                  <a:srgbClr val="000000"/>
                </a:solidFill>
                <a:latin typeface="Arial"/>
                <a:cs typeface="Arial"/>
              </a:rPr>
              <a:t>Don’t be afraid 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to drop in on someone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Follow up on issues</a:t>
            </a:r>
          </a:p>
          <a:p>
            <a:pPr lvl="1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4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b="1" kern="0" dirty="0" smtClean="0">
                <a:solidFill>
                  <a:srgbClr val="000000"/>
                </a:solidFill>
                <a:latin typeface="Arial"/>
                <a:cs typeface="Arial"/>
              </a:rPr>
              <a:t>Overcome fears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Step out of the </a:t>
            </a:r>
            <a:r>
              <a:rPr lang="en-US" sz="2400" b="1" kern="0" dirty="0" smtClean="0">
                <a:solidFill>
                  <a:srgbClr val="000000"/>
                </a:solidFill>
                <a:latin typeface="Arial"/>
                <a:cs typeface="Arial"/>
              </a:rPr>
              <a:t>“comfort zone”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Take charge when things are going wrong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Be accountable (</a:t>
            </a:r>
            <a:r>
              <a:rPr lang="en-US" sz="2400" b="1" u="sng" kern="0" dirty="0" smtClean="0">
                <a:solidFill>
                  <a:srgbClr val="000000"/>
                </a:solidFill>
                <a:latin typeface="Arial"/>
                <a:cs typeface="Arial"/>
              </a:rPr>
              <a:t>it’s OK to be wrong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4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4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46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691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 Day in My Life…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1246909"/>
            <a:ext cx="65532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Be the trusted advisor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Subject matter expert in your field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Know both the “trees” as well as the “forest”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724150"/>
            <a:ext cx="5181496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6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481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 Day in My Life…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0"/>
            <a:ext cx="3562350" cy="3562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91000" y="1981200"/>
            <a:ext cx="4572000" cy="31023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Have fun!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Breaks can get you out of a rut (not too frequent…)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Make your office the place you enjoy being at.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Be that person everyone wants to be around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b="1" kern="0" dirty="0" smtClean="0">
                <a:solidFill>
                  <a:srgbClr val="000000"/>
                </a:solidFill>
                <a:latin typeface="Arial"/>
                <a:cs typeface="Arial"/>
              </a:rPr>
              <a:t>Lead by example!</a:t>
            </a:r>
          </a:p>
        </p:txBody>
      </p:sp>
    </p:spTree>
    <p:extLst>
      <p:ext uri="{BB962C8B-B14F-4D97-AF65-F5344CB8AC3E}">
        <p14:creationId xmlns:p14="http://schemas.microsoft.com/office/powerpoint/2010/main" val="276546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How Do I Get This Job?!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69" y="1000991"/>
            <a:ext cx="6894946" cy="517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6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24000"/>
            <a:ext cx="6553200" cy="520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What I look for in a resume… (the basics)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College diploma in a relevant field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Experience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Certifications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I never look at salary (that’s up to HR)</a:t>
            </a:r>
          </a:p>
          <a:p>
            <a:pPr marL="285750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What I look for in a resume… (under the hood)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Someone who doesn’t change jobs every 1 to 2 years (probably won’t last long)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Someone who understands the “lingo”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Someone who knows how to keep it “brief” but “relevant”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Resume…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6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2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Job Shadowing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The goal</a:t>
            </a:r>
            <a:r>
              <a:rPr lang="en-US" dirty="0">
                <a:solidFill>
                  <a:schemeClr val="tx1"/>
                </a:solidFill>
              </a:rPr>
              <a:t>: 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i="1" dirty="0" smtClean="0">
                <a:solidFill>
                  <a:srgbClr val="008000"/>
                </a:solidFill>
              </a:rPr>
              <a:t>IDENTIFY, DEVELOP </a:t>
            </a:r>
            <a:r>
              <a:rPr lang="en-US" sz="3000" b="1" i="1" dirty="0">
                <a:solidFill>
                  <a:srgbClr val="008000"/>
                </a:solidFill>
              </a:rPr>
              <a:t>and </a:t>
            </a:r>
            <a:r>
              <a:rPr lang="en-US" sz="3000" b="1" i="1" dirty="0" smtClean="0">
                <a:solidFill>
                  <a:srgbClr val="008000"/>
                </a:solidFill>
              </a:rPr>
              <a:t>RECRUIT Talent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Activities include:</a:t>
            </a:r>
          </a:p>
          <a:p>
            <a:pPr lvl="1"/>
            <a:r>
              <a:rPr lang="en-US" dirty="0"/>
              <a:t>Presentations to students throughout OK</a:t>
            </a:r>
          </a:p>
          <a:p>
            <a:pPr lvl="1"/>
            <a:r>
              <a:rPr lang="en-US" dirty="0"/>
              <a:t>Job shadowing opportunities (on-site &amp; virtual)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Resume…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385733"/>
            <a:ext cx="65532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A Brief Note About Resumes…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Keep it brief!  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No more than 2 pages (3 at most).  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You don’t need to write a novel, because we won’t read it.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Keep it relevant!  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Tailor your resume to match the job you are targeting.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Leave out extraneous details.  These will come out in the interview process.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Sell yourself…. Yourself!  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Don’t let a recruiter/headhunter sell you.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Interview…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371600"/>
            <a:ext cx="4823316" cy="4800600"/>
          </a:xfrm>
          <a:prstGeom prst="rect">
            <a:avLst/>
          </a:prstGeom>
        </p:spPr>
      </p:pic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76200" y="1371600"/>
            <a:ext cx="7924800" cy="464820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Can you do it?</a:t>
            </a:r>
          </a:p>
          <a:p>
            <a:pPr lvl="1"/>
            <a:r>
              <a:rPr lang="en-US" dirty="0" smtClean="0"/>
              <a:t>Will you love it?</a:t>
            </a:r>
          </a:p>
          <a:p>
            <a:pPr lvl="1"/>
            <a:r>
              <a:rPr lang="en-US" dirty="0" smtClean="0"/>
              <a:t>Will we like you?</a:t>
            </a:r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76" y="942652"/>
            <a:ext cx="8838849" cy="563476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Interview…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Preparing yourself…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524000"/>
            <a:ext cx="6553200" cy="4930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What you should do before then…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College diploma in a relevant field… this is worth up to 5 years of relevant experience!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Experience… internships during college can be applied toward this (kill two birds at the same time). 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Certifications… start small, and work your way up.  Do this during college, or even during high school.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Build relationships… sometimes, it isn’t WHAT you know, it’s WHO you know.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Preparing yourself…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524000"/>
            <a:ext cx="6553200" cy="4862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What you should do… (cont.)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Prayer never hurts!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Be positive.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Have a back-up plan.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Have someone else critique your resume.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Pass the interview. 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Be honest during the interview.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Practice the interview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Thank the interviewer both in person, and later in writing.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24000"/>
            <a:ext cx="6553200" cy="506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What to look for…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Money isn’t everything.  There are sometimes trade-offs for higher salaries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More hours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More travel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Fewer benefits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Reputation.  Find a place that everyone is talking about.  Ask the people that work there if it is worth it!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Family friendly environment.  Flexible work hours can be important.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Now, about that job…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Now, about that job…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524000"/>
            <a:ext cx="6553200" cy="4930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What to look for… (cont.)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Look at the “whole package”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Dress code?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Distance to work?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Free parking?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Starbucks (or pub) nearby?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Shared office space?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Time-off policy?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Condition of office?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Training and learning opportunities!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371600"/>
            <a:ext cx="65532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What to look for… (cont.)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Interview the interviewer.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Don’t be scared.  This is a two-way partnership.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Ask for a guided tour.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Ask to meet your “team”.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Ask the interviewer how they like the job.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This is a long-term commitment!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Trust your instincts!  If your gut says “no”, then turn down the job.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Keep that back out plan in place until the probationary period is over.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Now, about that job…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905000"/>
            <a:ext cx="6553200" cy="4795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Suggestions for success…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Never compromise your morals.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Be honest… it’s hard to remember all of the lies you’ve told, and who you told them to.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Be there for other people… and they will be there for you.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Be positive!  It’s contagious.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Congratulations!  But now…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Congratulations!  But now…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905000"/>
            <a:ext cx="73914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Suggestions for success… (cont.)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Don’t take things personally… in the grand scheme of things, it’s just a job!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Rule your destiny.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Step outside of your comfort zone. (ref. Office Space, the movie)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Nothing in your job is worth getting angry over.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Your customer is why you are where you are.  Be there for them.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2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Job Shadowing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On-Site</a:t>
            </a:r>
          </a:p>
          <a:p>
            <a:pPr lvl="1"/>
            <a:r>
              <a:rPr lang="en-US" sz="2000" dirty="0" smtClean="0"/>
              <a:t>Schedule a time with us to see what we do!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Virtual</a:t>
            </a:r>
          </a:p>
          <a:p>
            <a:pPr lvl="1"/>
            <a:r>
              <a:rPr lang="en-US" sz="2000" dirty="0" smtClean="0"/>
              <a:t>e-mail us at </a:t>
            </a:r>
            <a:r>
              <a:rPr lang="en-US" sz="2000" dirty="0" smtClean="0">
                <a:hlinkClick r:id="rId2"/>
              </a:rPr>
              <a:t>network@ou.edu</a:t>
            </a:r>
            <a:r>
              <a:rPr lang="en-US" sz="2000" dirty="0" smtClean="0"/>
              <a:t> (OU IT Network Team)</a:t>
            </a:r>
          </a:p>
          <a:p>
            <a:pPr lvl="1"/>
            <a:r>
              <a:rPr lang="en-US" sz="2000" dirty="0" smtClean="0"/>
              <a:t>Facebook: </a:t>
            </a:r>
            <a:r>
              <a:rPr lang="en-US" sz="2000" dirty="0" smtClean="0">
                <a:hlinkClick r:id="rId3"/>
              </a:rPr>
              <a:t>oknetworkmentor@groups.facebook.com</a:t>
            </a:r>
            <a:endParaRPr lang="en-US" sz="2000" dirty="0" smtClean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551" y="3581400"/>
            <a:ext cx="573484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6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Be relevant…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524000"/>
            <a:ext cx="65532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Technical Stuff… (cont.)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Document everything!  Trust me, it will save you time in the long run.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819400"/>
            <a:ext cx="487093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4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177" y="118268"/>
            <a:ext cx="7793038" cy="6778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Frutiger LT Std 55 Roman"/>
                <a:ea typeface="+mj-ea"/>
                <a:cs typeface="Frutiger LT Std 55 Roman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Be relevant…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524000"/>
            <a:ext cx="6553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Technical Stuff… (cont.)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Ask for the cool toys!  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Minority-Report.mp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243840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4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6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3177" y="118268"/>
            <a:ext cx="7793038" cy="6778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Frutiger LT Std 55 Roman"/>
                <a:ea typeface="+mj-ea"/>
                <a:cs typeface="Frutiger LT Std 55 Roman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Be relevant…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524000"/>
            <a:ext cx="65532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Technical Stuff… (cont.)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You will never have enough time or money… always have a backup plan.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5052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4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3177" y="118268"/>
            <a:ext cx="7793038" cy="6778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Frutiger LT Std 55 Roman"/>
                <a:ea typeface="+mj-ea"/>
                <a:cs typeface="Frutiger LT Std 55 Roman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Be relevant…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371600"/>
            <a:ext cx="65532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Technical Stuff… (cont.)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Technology changes fast!  Try to keep pace, and don’t wait for “futures”…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Star Trek - Picard Has iPad.mp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8400" y="2667000"/>
            <a:ext cx="4978399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4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768" y="1140550"/>
            <a:ext cx="5245693" cy="524569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3177" y="118268"/>
            <a:ext cx="7793038" cy="6778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Frutiger LT Std 55 Roman"/>
                <a:ea typeface="+mj-ea"/>
                <a:cs typeface="Frutiger LT Std 55 Roman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If you got ‘</a:t>
            </a:r>
            <a:r>
              <a:rPr lang="en-US" dirty="0" err="1" smtClean="0">
                <a:solidFill>
                  <a:srgbClr val="FFFFFF"/>
                </a:solidFill>
              </a:rPr>
              <a:t>em</a:t>
            </a:r>
            <a:r>
              <a:rPr lang="en-US" dirty="0" smtClean="0">
                <a:solidFill>
                  <a:srgbClr val="FFFFFF"/>
                </a:solidFill>
              </a:rPr>
              <a:t>, ask ‘</a:t>
            </a:r>
            <a:r>
              <a:rPr lang="en-US" dirty="0" err="1" smtClean="0">
                <a:solidFill>
                  <a:srgbClr val="FFFFFF"/>
                </a:solidFill>
              </a:rPr>
              <a:t>em</a:t>
            </a:r>
            <a:r>
              <a:rPr lang="en-US" dirty="0" smtClean="0">
                <a:solidFill>
                  <a:srgbClr val="FFFFFF"/>
                </a:solidFill>
              </a:rPr>
              <a:t>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4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1113370" y="2065336"/>
            <a:ext cx="7924800" cy="4648200"/>
          </a:xfrm>
        </p:spPr>
        <p:txBody>
          <a:bodyPr/>
          <a:lstStyle/>
          <a:p>
            <a:endParaRPr lang="en-US" sz="1800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Please take a moment to fill out the evaluations…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or NOT!  The evaluations are completely optional!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      No personal or personally identifiable data is collected.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      Data is used by the grant providers to gauge success.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3177" y="118268"/>
            <a:ext cx="7793038" cy="6778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Frutiger LT Std 55 Roman"/>
                <a:ea typeface="+mj-ea"/>
                <a:cs typeface="Frutiger LT Std 55 Roman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Evaluation Time!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4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3177" y="118268"/>
            <a:ext cx="7793038" cy="6778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Frutiger LT Std 55 Roman"/>
                <a:ea typeface="+mj-ea"/>
                <a:cs typeface="Frutiger LT Std 55 Roman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The End (about time too…)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95" y="1458022"/>
            <a:ext cx="8251537" cy="56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4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691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Other Opportunities/Resources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Jobs at OU</a:t>
            </a:r>
          </a:p>
          <a:p>
            <a:pPr lvl="1"/>
            <a:r>
              <a:rPr lang="en-US" dirty="0" smtClean="0">
                <a:hlinkClick r:id="rId2"/>
              </a:rPr>
              <a:t>http://jobs.ou.edu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Jobs at </a:t>
            </a:r>
            <a:r>
              <a:rPr lang="en-US" dirty="0" err="1" smtClean="0">
                <a:solidFill>
                  <a:srgbClr val="000000"/>
                </a:solidFill>
              </a:rPr>
              <a:t>OneNet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www.okhighered.org</a:t>
            </a:r>
            <a:r>
              <a:rPr lang="en-US" dirty="0" smtClean="0"/>
              <a:t>/job-opportunities/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09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About This Presentation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What do I do in the IT field?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Lessons learned for getting this job.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Recommendations for keeping the job.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Being successful in this field.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743200"/>
            <a:ext cx="331927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782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About Me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r>
              <a:rPr lang="en-US" dirty="0" smtClean="0"/>
              <a:t>Zane Gray: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B.S. Chemical Engineering (OU 1996)</a:t>
            </a:r>
          </a:p>
          <a:p>
            <a:pPr lvl="1"/>
            <a:r>
              <a:rPr lang="en-US" dirty="0" smtClean="0"/>
              <a:t>USAF network deployments (1996-2001)</a:t>
            </a:r>
          </a:p>
          <a:p>
            <a:pPr lvl="1"/>
            <a:r>
              <a:rPr lang="en-US" dirty="0" smtClean="0"/>
              <a:t>OU computer networking (2001-present)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Married since 1993 to an OSSM </a:t>
            </a:r>
            <a:r>
              <a:rPr lang="en-US" dirty="0" err="1" smtClean="0"/>
              <a:t>alumn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Nine (yes, “9”) kids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ne ball python (I hate snakes!)</a:t>
            </a:r>
          </a:p>
          <a:p>
            <a:pPr lvl="1"/>
            <a:r>
              <a:rPr lang="en-US" strike="sngStrike" dirty="0"/>
              <a:t>O</a:t>
            </a:r>
            <a:r>
              <a:rPr lang="en-US" strike="sngStrike" dirty="0" smtClean="0"/>
              <a:t>ne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TWO</a:t>
            </a:r>
            <a:r>
              <a:rPr lang="en-US" dirty="0" smtClean="0"/>
              <a:t> psychotic cat</a:t>
            </a:r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s</a:t>
            </a:r>
            <a:r>
              <a:rPr lang="en-US" dirty="0" smtClean="0"/>
              <a:t> </a:t>
            </a:r>
            <a:r>
              <a:rPr lang="en-US" dirty="0" smtClean="0"/>
              <a:t>(adopted </a:t>
            </a:r>
            <a:r>
              <a:rPr lang="en-US" dirty="0" smtClean="0"/>
              <a:t>stray</a:t>
            </a:r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s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+ 1 dog</a:t>
            </a:r>
            <a:endParaRPr lang="en-US" dirty="0" smtClean="0">
              <a:solidFill>
                <a:srgbClr val="FF0000"/>
              </a:solidFill>
              <a:latin typeface="Apple Chancery"/>
              <a:cs typeface="Apple Chancery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690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About My Job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690" y="1371600"/>
            <a:ext cx="8545946" cy="464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 IT Network Services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Support </a:t>
            </a:r>
            <a:r>
              <a:rPr lang="en-US" dirty="0" smtClean="0"/>
              <a:t>40</a:t>
            </a:r>
            <a:r>
              <a:rPr lang="en-US" dirty="0" smtClean="0"/>
              <a:t>000</a:t>
            </a:r>
            <a:r>
              <a:rPr lang="en-US" dirty="0" smtClean="0"/>
              <a:t>+ wireless users</a:t>
            </a:r>
          </a:p>
          <a:p>
            <a:pPr lvl="1"/>
            <a:r>
              <a:rPr lang="en-US" dirty="0" smtClean="0"/>
              <a:t>Support 15000+ “wired” users</a:t>
            </a:r>
          </a:p>
          <a:p>
            <a:pPr lvl="1"/>
            <a:r>
              <a:rPr lang="en-US" dirty="0" smtClean="0"/>
              <a:t>Support ~45000 host devices</a:t>
            </a:r>
          </a:p>
          <a:p>
            <a:pPr lvl="1"/>
            <a:r>
              <a:rPr lang="en-US" dirty="0" smtClean="0"/>
              <a:t>Support </a:t>
            </a:r>
            <a:r>
              <a:rPr lang="en-US" dirty="0" smtClean="0"/>
              <a:t>2000+ </a:t>
            </a:r>
            <a:r>
              <a:rPr lang="en-US" dirty="0" smtClean="0"/>
              <a:t>wireless access points</a:t>
            </a:r>
          </a:p>
          <a:p>
            <a:pPr lvl="1"/>
            <a:r>
              <a:rPr lang="en-US" dirty="0" smtClean="0"/>
              <a:t>Support </a:t>
            </a:r>
            <a:r>
              <a:rPr lang="en-US" dirty="0" smtClean="0"/>
              <a:t>1500+ </a:t>
            </a:r>
            <a:r>
              <a:rPr lang="en-US" dirty="0" smtClean="0"/>
              <a:t>security cameras</a:t>
            </a:r>
          </a:p>
          <a:p>
            <a:pPr lvl="1"/>
            <a:r>
              <a:rPr lang="en-US" dirty="0" smtClean="0"/>
              <a:t>Support ~1250 network switches and routers</a:t>
            </a:r>
          </a:p>
          <a:p>
            <a:pPr lvl="1"/>
            <a:r>
              <a:rPr lang="en-US" dirty="0" smtClean="0"/>
              <a:t>Support </a:t>
            </a:r>
            <a:r>
              <a:rPr lang="en-US" dirty="0" smtClean="0"/>
              <a:t>~10000 </a:t>
            </a:r>
            <a:r>
              <a:rPr lang="en-US" dirty="0" smtClean="0"/>
              <a:t>telephony devices (VoIP and analog)</a:t>
            </a:r>
          </a:p>
          <a:p>
            <a:pPr lvl="1"/>
            <a:r>
              <a:rPr lang="en-US" dirty="0" smtClean="0"/>
              <a:t>Over 200 physical and virtual servers</a:t>
            </a:r>
          </a:p>
          <a:p>
            <a:pPr lvl="1"/>
            <a:r>
              <a:rPr lang="en-US" dirty="0" smtClean="0"/>
              <a:t>Migrating to a single datacenter that spans three cities</a:t>
            </a:r>
          </a:p>
          <a:p>
            <a:pPr lvl="1"/>
            <a:endParaRPr lang="en-US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447800"/>
            <a:ext cx="3124200" cy="156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5509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So, what’s it like?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Warning… PG-13 material ahead!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swordfish.mp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1966768"/>
            <a:ext cx="8095673" cy="420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>
  <documentManagement>
    <_dlc_DocId xmlns="8a2480bf-cc95-4fdd-a1d0-afd655e5373b">DHSQMJPQNKM7-2-97</_dlc_DocId>
    <_dlc_DocIdUrl xmlns="8a2480bf-cc95-4fdd-a1d0-afd655e5373b">
      <Url>https://share.ou.edu/sites/IT/_layouts/DocIdRedir.aspx?ID=DHSQMJPQNKM7-2-97</Url>
      <Description>DHSQMJPQNKM7-2-97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32DFB53EC87E4C81B85292B91BEC15" ma:contentTypeVersion="4" ma:contentTypeDescription="Create a new document." ma:contentTypeScope="" ma:versionID="8d6100910239c87bccfe1603389a3c93">
  <xsd:schema xmlns:xsd="http://www.w3.org/2001/XMLSchema" xmlns:xs="http://www.w3.org/2001/XMLSchema" xmlns:p="http://schemas.microsoft.com/office/2006/metadata/properties" xmlns:ns2="8a2480bf-cc95-4fdd-a1d0-afd655e5373b" targetNamespace="http://schemas.microsoft.com/office/2006/metadata/properties" ma:root="true" ma:fieldsID="d0adf29750df24d64f23445b8585a56d" ns2:_="">
    <xsd:import namespace="8a2480bf-cc95-4fdd-a1d0-afd655e5373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2480bf-cc95-4fdd-a1d0-afd655e5373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D854A3-7600-4EC6-A7F6-4BEEFE471C9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E37D4BC-BFC3-4236-826C-26CFC4E7476E}">
  <ds:schemaRefs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8a2480bf-cc95-4fdd-a1d0-afd655e5373b"/>
  </ds:schemaRefs>
</ds:datastoreItem>
</file>

<file path=customXml/itemProps3.xml><?xml version="1.0" encoding="utf-8"?>
<ds:datastoreItem xmlns:ds="http://schemas.openxmlformats.org/officeDocument/2006/customXml" ds:itemID="{4E622409-FD93-4092-8AC8-B8DB6AD41C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2480bf-cc95-4fdd-a1d0-afd655e537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1C715F2-107F-434F-A960-0AAD701EA5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1680</Words>
  <Application>Microsoft Macintosh PowerPoint</Application>
  <PresentationFormat>On-screen Show (4:3)</PresentationFormat>
  <Paragraphs>305</Paragraphs>
  <Slides>46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What is the OITMP?</vt:lpstr>
      <vt:lpstr>Job Shadowing</vt:lpstr>
      <vt:lpstr>Job Shadowing</vt:lpstr>
      <vt:lpstr>Other Opportunities/Resources</vt:lpstr>
      <vt:lpstr>About This Presentation</vt:lpstr>
      <vt:lpstr>About Me</vt:lpstr>
      <vt:lpstr>About My Job</vt:lpstr>
      <vt:lpstr>So, what’s it like?</vt:lpstr>
      <vt:lpstr>The OU Norman LAN</vt:lpstr>
      <vt:lpstr>National Research &amp; Education  Networks (World-Wide)</vt:lpstr>
      <vt:lpstr>How Do We Manage It All?</vt:lpstr>
      <vt:lpstr>Tools of the Trade</vt:lpstr>
      <vt:lpstr>Tools of the Trade</vt:lpstr>
      <vt:lpstr>Tools of the Trade</vt:lpstr>
      <vt:lpstr>Tools of the Trade</vt:lpstr>
      <vt:lpstr>Troubleshooting</vt:lpstr>
      <vt:lpstr>Troubleshooting</vt:lpstr>
      <vt:lpstr>Operations &amp; Maintenance</vt:lpstr>
      <vt:lpstr>Change Management</vt:lpstr>
      <vt:lpstr>Change Control</vt:lpstr>
      <vt:lpstr>So, What is it Like to be Me?</vt:lpstr>
      <vt:lpstr>A Day in My Life…</vt:lpstr>
      <vt:lpstr>A Day in My Life…</vt:lpstr>
      <vt:lpstr>A Day in My Life…</vt:lpstr>
      <vt:lpstr>A Day in My Life…</vt:lpstr>
      <vt:lpstr>A Day in My Life…</vt:lpstr>
      <vt:lpstr>How Do I Get This Job?!</vt:lpstr>
      <vt:lpstr>The Resume…</vt:lpstr>
      <vt:lpstr>The Resume…</vt:lpstr>
      <vt:lpstr>The Interview…</vt:lpstr>
      <vt:lpstr>The Interview…</vt:lpstr>
      <vt:lpstr>Preparing yourself…</vt:lpstr>
      <vt:lpstr>Preparing yourself…</vt:lpstr>
      <vt:lpstr>Now, about that job…</vt:lpstr>
      <vt:lpstr>Now, about that job…</vt:lpstr>
      <vt:lpstr>Now, about that job…</vt:lpstr>
      <vt:lpstr>Congratulations!  But now…</vt:lpstr>
      <vt:lpstr>Congratulations!  But now…</vt:lpstr>
      <vt:lpstr>Be relevant…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Fuller</dc:creator>
  <cp:lastModifiedBy>Zane Gray</cp:lastModifiedBy>
  <cp:revision>39</cp:revision>
  <dcterms:created xsi:type="dcterms:W3CDTF">2012-07-02T17:00:14Z</dcterms:created>
  <dcterms:modified xsi:type="dcterms:W3CDTF">2014-09-17T21:51:49Z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0x0101000832DFB53EC87E4C81B85292B91BEC15</vt:lpwstr>
  </property>
  <property fmtid="{D5CDD505-2E9C-101B-9397-08002B2CF9AE}" pid="3" name="_dlc_DocIdItemGuid">
    <vt:lpwstr>4dba62d6-c2d3-40b8-b8ed-59d1fbc45977</vt:lpwstr>
  </property>
</Properties>
</file>