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315200" cy="10058400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99FFCC"/>
    <a:srgbClr val="99FF99"/>
    <a:srgbClr val="00FF99"/>
    <a:srgbClr val="FF0066"/>
    <a:srgbClr val="FFFF00"/>
    <a:srgbClr val="00FF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1" autoAdjust="0"/>
    <p:restoredTop sz="97600" autoAdjust="0"/>
  </p:normalViewPr>
  <p:slideViewPr>
    <p:cSldViewPr snapToGrid="0">
      <p:cViewPr>
        <p:scale>
          <a:sx n="100" d="100"/>
          <a:sy n="100" d="100"/>
        </p:scale>
        <p:origin x="-660" y="120"/>
      </p:cViewPr>
      <p:guideLst>
        <p:guide orient="horz" pos="3168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3" tIns="44058" rIns="88113" bIns="44058" numCol="1" anchor="t" anchorCtr="0" compatLnSpc="1">
            <a:prstTxWarp prst="textNoShape">
              <a:avLst/>
            </a:prstTxWarp>
          </a:bodyPr>
          <a:lstStyle>
            <a:lvl1pPr algn="l" defTabSz="8810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3" tIns="44058" rIns="88113" bIns="44058" numCol="1" anchor="t" anchorCtr="0" compatLnSpc="1">
            <a:prstTxWarp prst="textNoShape">
              <a:avLst/>
            </a:prstTxWarp>
          </a:bodyPr>
          <a:lstStyle>
            <a:lvl1pPr algn="r" defTabSz="8810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3" tIns="44058" rIns="88113" bIns="44058" numCol="1" anchor="b" anchorCtr="0" compatLnSpc="1">
            <a:prstTxWarp prst="textNoShape">
              <a:avLst/>
            </a:prstTxWarp>
          </a:bodyPr>
          <a:lstStyle>
            <a:lvl1pPr algn="l" defTabSz="8810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3" tIns="44058" rIns="88113" bIns="44058" numCol="1" anchor="b" anchorCtr="0" compatLnSpc="1">
            <a:prstTxWarp prst="textNoShape">
              <a:avLst/>
            </a:prstTxWarp>
          </a:bodyPr>
          <a:lstStyle>
            <a:lvl1pPr algn="r" defTabSz="881063">
              <a:defRPr sz="1200">
                <a:latin typeface="Times New Roman" pitchFamily="18" charset="0"/>
              </a:defRPr>
            </a:lvl1pPr>
          </a:lstStyle>
          <a:p>
            <a:fld id="{27A07E78-2DD9-4BB2-9900-0BF7E951A4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2" rIns="93185" bIns="46592" numCol="1" anchor="t" anchorCtr="0" compatLnSpc="1">
            <a:prstTxWarp prst="textNoShape">
              <a:avLst/>
            </a:prstTxWarp>
          </a:bodyPr>
          <a:lstStyle>
            <a:lvl1pPr algn="l" defTabSz="93186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2" rIns="93185" bIns="46592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38375" y="698500"/>
            <a:ext cx="253523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2" rIns="93185" bIns="465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2" rIns="93185" bIns="46592" numCol="1" anchor="b" anchorCtr="0" compatLnSpc="1">
            <a:prstTxWarp prst="textNoShape">
              <a:avLst/>
            </a:prstTxWarp>
          </a:bodyPr>
          <a:lstStyle>
            <a:lvl1pPr algn="l" defTabSz="93186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2" rIns="93185" bIns="46592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>
                <a:latin typeface="Times New Roman" pitchFamily="18" charset="0"/>
              </a:defRPr>
            </a:lvl1pPr>
          </a:lstStyle>
          <a:p>
            <a:fld id="{FC5FF730-9586-4B26-A58C-1A13CBCB15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ED10D0-A91D-4D12-9242-BE42A0B7D6AC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275" y="3124200"/>
            <a:ext cx="6216650" cy="2155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6963" y="5699125"/>
            <a:ext cx="5121275" cy="2571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5941C-2133-42BF-98AC-C62B51D7C4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AD266-8D50-4930-8CDC-6115416CE7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11763" y="893763"/>
            <a:ext cx="1554162" cy="8047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893763"/>
            <a:ext cx="4510088" cy="8047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6D2D3-5EA1-4D22-A565-32B77FDF26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FD05D-6EC4-4C21-8CB6-769A734FC1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462713"/>
            <a:ext cx="6218238" cy="19986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262438"/>
            <a:ext cx="6218238" cy="22002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E7482-F30F-42F8-9696-E962CDA6F1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2906713"/>
            <a:ext cx="3032125" cy="6034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906713"/>
            <a:ext cx="3032125" cy="6034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0977C-1A62-4288-B602-43A1A864D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403225"/>
            <a:ext cx="658495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125" y="2251075"/>
            <a:ext cx="3232150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125" y="3189288"/>
            <a:ext cx="3232150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338" y="2251075"/>
            <a:ext cx="3233737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338" y="3189288"/>
            <a:ext cx="3233737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F9D6F-916C-4655-955B-779D5CE78A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246DF-40CC-41DB-92CD-25CF55730F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254B2-99BE-43E9-A23D-3D5C7181BB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400050"/>
            <a:ext cx="2406650" cy="170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675" y="400050"/>
            <a:ext cx="4089400" cy="8585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" y="2105025"/>
            <a:ext cx="2406650" cy="6880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D6A22-CDC4-4459-BB6B-A1B4D5A86F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513" y="7040563"/>
            <a:ext cx="4389437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513" y="898525"/>
            <a:ext cx="4389437" cy="6035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513" y="7872413"/>
            <a:ext cx="4389437" cy="1179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F1948-D3FC-4EB7-8F8A-5BC84DBCCB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893763"/>
            <a:ext cx="62166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40" tIns="49620" rIns="99240" bIns="496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2906713"/>
            <a:ext cx="6216650" cy="603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40" tIns="49620" rIns="99240" bIns="496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275" y="9164638"/>
            <a:ext cx="1524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40" tIns="49620" rIns="99240" bIns="49620" numCol="1" anchor="t" anchorCtr="0" compatLnSpc="1">
            <a:prstTxWarp prst="textNoShape">
              <a:avLst/>
            </a:prstTxWarp>
          </a:bodyPr>
          <a:lstStyle>
            <a:lvl1pPr algn="l" defTabSz="992188">
              <a:defRPr sz="15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98725" y="9164638"/>
            <a:ext cx="23177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40" tIns="49620" rIns="99240" bIns="49620" numCol="1" anchor="t" anchorCtr="0" compatLnSpc="1">
            <a:prstTxWarp prst="textNoShape">
              <a:avLst/>
            </a:prstTxWarp>
          </a:bodyPr>
          <a:lstStyle>
            <a:lvl1pPr defTabSz="992188">
              <a:defRPr sz="15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41925" y="9164638"/>
            <a:ext cx="1524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40" tIns="49620" rIns="99240" bIns="49620" numCol="1" anchor="t" anchorCtr="0" compatLnSpc="1">
            <a:prstTxWarp prst="textNoShape">
              <a:avLst/>
            </a:prstTxWarp>
          </a:bodyPr>
          <a:lstStyle>
            <a:lvl1pPr algn="r" defTabSz="992188">
              <a:defRPr sz="1500">
                <a:latin typeface="+mn-lt"/>
              </a:defRPr>
            </a:lvl1pPr>
          </a:lstStyle>
          <a:p>
            <a:fld id="{C7726F25-82C2-4ADE-B6B9-1E90D482A6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2pPr>
      <a:lvl3pPr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3pPr>
      <a:lvl4pPr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4pPr>
      <a:lvl5pPr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5pPr>
      <a:lvl6pPr marL="4572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6pPr>
      <a:lvl7pPr marL="9144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7pPr>
      <a:lvl8pPr marL="13716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8pPr>
      <a:lvl9pPr marL="18288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9pPr>
    </p:titleStyle>
    <p:bodyStyle>
      <a:lvl1pPr marL="371475" indent="-371475" algn="l" defTabSz="992188" rtl="0" fontAlgn="base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09563" algn="l" defTabSz="992188" rtl="0" fontAlgn="base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39838" indent="-247650" algn="l" defTabSz="992188" rtl="0" fontAlgn="base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36725" indent="-247650" algn="l" defTabSz="992188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2025" indent="-247650" algn="l" defTabSz="992188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689225" indent="-247650" algn="l" defTabSz="992188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46425" indent="-247650" algn="l" defTabSz="992188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03625" indent="-247650" algn="l" defTabSz="992188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060825" indent="-247650" algn="l" defTabSz="992188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390525" y="422274"/>
            <a:ext cx="6553200" cy="4625975"/>
          </a:xfrm>
          <a:prstGeom prst="rect">
            <a:avLst/>
          </a:prstGeom>
          <a:solidFill>
            <a:srgbClr val="CCFFCC"/>
          </a:solidFill>
          <a:ln w="19050" algn="ctr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lIns="22266" tIns="11133" rIns="22266" bIns="11133" anchor="ctr"/>
          <a:lstStyle/>
          <a:p>
            <a:pPr algn="l" defTabSz="222250"/>
            <a:endParaRPr lang="en-US" sz="1800" b="1" i="1" dirty="0" smtClean="0"/>
          </a:p>
          <a:p>
            <a:pPr algn="l" defTabSz="222250"/>
            <a:endParaRPr lang="en-US" sz="3200" b="1" i="1" dirty="0"/>
          </a:p>
          <a:p>
            <a:pPr defTabSz="222250"/>
            <a:r>
              <a:rPr lang="en-US" sz="1600" b="1" dirty="0" smtClean="0"/>
              <a:t>You are cordially invited to</a:t>
            </a:r>
          </a:p>
          <a:p>
            <a:pPr algn="l" defTabSz="222250"/>
            <a:endParaRPr lang="en-US" sz="2800" b="1" dirty="0"/>
          </a:p>
          <a:p>
            <a:pPr defTabSz="222250" fontAlgn="ctr"/>
            <a:r>
              <a:rPr lang="en-US" altLang="zh-CN" sz="3200" b="1" i="1" dirty="0" smtClean="0">
                <a:latin typeface="Arial Black" pitchFamily="34" charset="0"/>
                <a:ea typeface="宋体" pitchFamily="2" charset="-122"/>
              </a:rPr>
              <a:t>A Day in the Life of</a:t>
            </a:r>
          </a:p>
          <a:p>
            <a:pPr defTabSz="222250" fontAlgn="ctr"/>
            <a:r>
              <a:rPr lang="en-US" altLang="zh-CN" sz="3200" b="1" i="1" dirty="0" smtClean="0">
                <a:latin typeface="Arial Black" pitchFamily="34" charset="0"/>
                <a:ea typeface="宋体" pitchFamily="2" charset="-122"/>
              </a:rPr>
              <a:t>a Network Professional</a:t>
            </a:r>
            <a:endParaRPr lang="en-US" sz="3200" b="1" i="1" dirty="0">
              <a:latin typeface="Arial Black" pitchFamily="34" charset="0"/>
            </a:endParaRPr>
          </a:p>
          <a:p>
            <a:pPr defTabSz="222250"/>
            <a:r>
              <a:rPr lang="en-US" sz="2000" b="1" dirty="0" err="1" smtClean="0"/>
              <a:t>Firstname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Lastname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1600" b="1" dirty="0" err="1" smtClean="0"/>
              <a:t>Jobtitle</a:t>
            </a:r>
            <a:endParaRPr lang="en-US" sz="1400" b="1" dirty="0" smtClean="0"/>
          </a:p>
          <a:p>
            <a:pPr defTabSz="222250"/>
            <a:r>
              <a:rPr lang="en-US" sz="1600" b="1" dirty="0" smtClean="0"/>
              <a:t>INSTITUTIONNAME</a:t>
            </a:r>
          </a:p>
          <a:p>
            <a:pPr defTabSz="222250"/>
            <a:r>
              <a:rPr lang="en-US" altLang="zh-CN" sz="1600" b="1" dirty="0" smtClean="0">
                <a:ea typeface="宋体" pitchFamily="2" charset="-122"/>
              </a:rPr>
              <a:t>Oklahoma Information Technology Mentorship Program</a:t>
            </a:r>
            <a:endParaRPr lang="en-US" altLang="zh-CN" sz="1400" b="1" dirty="0" smtClean="0">
              <a:ea typeface="宋体" pitchFamily="2" charset="-122"/>
            </a:endParaRPr>
          </a:p>
          <a:p>
            <a:pPr defTabSz="222250"/>
            <a:r>
              <a:rPr lang="en-US" altLang="zh-CN" sz="1200" b="1" dirty="0" smtClean="0">
                <a:ea typeface="宋体" pitchFamily="2" charset="-122"/>
              </a:rPr>
              <a:t>Partially supported by the National Science Foundation</a:t>
            </a:r>
          </a:p>
          <a:p>
            <a:pPr defTabSz="222250"/>
            <a:r>
              <a:rPr lang="en-US" altLang="zh-CN" sz="1200" b="1" dirty="0" smtClean="0">
                <a:ea typeface="宋体" pitchFamily="2" charset="-122"/>
              </a:rPr>
              <a:t>under Oklahoma’s NSF EPSCoR RII Cyber Connectivity (C2) </a:t>
            </a:r>
            <a:r>
              <a:rPr lang="en-US" altLang="zh-CN" sz="1200" b="1" dirty="0" smtClean="0">
                <a:ea typeface="宋体" pitchFamily="2" charset="-122"/>
              </a:rPr>
              <a:t>grant (</a:t>
            </a:r>
            <a:r>
              <a:rPr lang="en-US" altLang="zh-CN" sz="1200" b="1" dirty="0" smtClean="0">
                <a:ea typeface="宋体" pitchFamily="2" charset="-122"/>
              </a:rPr>
              <a:t>EPS-1006919)</a:t>
            </a:r>
            <a:endParaRPr lang="en-US" altLang="zh-CN" sz="1200" b="1" dirty="0" smtClean="0">
              <a:ea typeface="宋体" pitchFamily="2" charset="-122"/>
            </a:endParaRPr>
          </a:p>
          <a:p>
            <a:pPr algn="l" defTabSz="222250"/>
            <a:endParaRPr lang="en-US" altLang="zh-CN" sz="1400" b="1" i="1" dirty="0">
              <a:ea typeface="宋体" pitchFamily="2" charset="-122"/>
            </a:endParaRPr>
          </a:p>
          <a:p>
            <a:pPr algn="l" defTabSz="222250"/>
            <a:endParaRPr lang="en-US" sz="1400" b="1" dirty="0"/>
          </a:p>
          <a:p>
            <a:pPr algn="l" defTabSz="222250"/>
            <a:r>
              <a:rPr lang="en-US" sz="1400" b="1" dirty="0"/>
              <a:t>    </a:t>
            </a:r>
            <a:r>
              <a:rPr lang="en-US" sz="1400" b="1" dirty="0" smtClean="0"/>
              <a:t>DAYOFWEEK MONTH DATE TIME</a:t>
            </a:r>
            <a:endParaRPr lang="en-US" sz="1400" b="1" dirty="0"/>
          </a:p>
          <a:p>
            <a:pPr algn="l" defTabSz="222250"/>
            <a:r>
              <a:rPr lang="en-US" sz="1400" b="1" dirty="0"/>
              <a:t>    </a:t>
            </a:r>
            <a:r>
              <a:rPr lang="en-US" sz="1400" b="1" dirty="0" smtClean="0"/>
              <a:t>LOCATION</a:t>
            </a:r>
          </a:p>
          <a:p>
            <a:pPr algn="l" defTabSz="222250"/>
            <a:endParaRPr lang="en-US" sz="1400" b="1" dirty="0"/>
          </a:p>
          <a:p>
            <a:pPr algn="l" defTabSz="222250"/>
            <a:endParaRPr lang="en-US" sz="1400" b="1" dirty="0" smtClean="0"/>
          </a:p>
          <a:p>
            <a:pPr algn="l" defTabSz="222250"/>
            <a:endParaRPr lang="en-US" sz="1400" b="1" dirty="0"/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447675" y="6997700"/>
            <a:ext cx="6486525" cy="699592"/>
          </a:xfrm>
          <a:prstGeom prst="rect">
            <a:avLst/>
          </a:prstGeom>
          <a:solidFill>
            <a:srgbClr val="66FFFF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square" lIns="22266" tIns="11133" rIns="22266" bIns="11133">
            <a:spAutoFit/>
          </a:bodyPr>
          <a:lstStyle/>
          <a:p>
            <a:pPr algn="l" defTabSz="222250"/>
            <a:r>
              <a:rPr lang="en-US" sz="1100" b="1" dirty="0" smtClean="0"/>
              <a:t>FIRSTNAME LASTNAME is JOBTITLE at INSTITUTIONNAME. He/she received his/her DEGREE in MAJOR from INSTITUTIONNAME in YEAR . Before coming to INSTITUTIONNAME, he/she was LISTOFPREVIOUSPOSITIONS. At INSTITUTIONNAME, he/she LISTOFDUTIES. Outside of work, he/she LISTOFOUTSIDEINTERESTS.</a:t>
            </a:r>
            <a:endParaRPr lang="en-US" sz="1100" dirty="0"/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400050" y="5114925"/>
            <a:ext cx="6562725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defTabSz="222250"/>
            <a:r>
              <a:rPr lang="en-US" sz="1600" b="1" i="1" dirty="0" smtClean="0">
                <a:latin typeface="Times New Roman" pitchFamily="18" charset="0"/>
              </a:rPr>
              <a:t>What is it like to be a network professional? What are the day to day experiences? What issues of professionalism, customer service, project management and career growth does a network professional encounter? How can you prepare yourself to be a more attractive job candidate, and what do network professionals look for in prospective employees? What is the structure of the network design at a large institution like INSTITUTIONNAME? [ETC]</a:t>
            </a:r>
            <a:endParaRPr lang="en-US" sz="1600" b="1" i="1" dirty="0"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2449" y="723900"/>
            <a:ext cx="14859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 Black" pitchFamily="34" charset="0"/>
              </a:rPr>
              <a:t>Host</a:t>
            </a:r>
          </a:p>
          <a:p>
            <a:r>
              <a:rPr lang="en-US" sz="1800" dirty="0" smtClean="0">
                <a:latin typeface="Arial Black" pitchFamily="34" charset="0"/>
              </a:rPr>
              <a:t>Institution</a:t>
            </a:r>
          </a:p>
          <a:p>
            <a:r>
              <a:rPr lang="en-US" sz="1800" dirty="0" smtClean="0">
                <a:latin typeface="Arial Black" pitchFamily="34" charset="0"/>
              </a:rPr>
              <a:t>Logo</a:t>
            </a:r>
            <a:endParaRPr lang="en-US" sz="18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6349" y="4133850"/>
            <a:ext cx="1657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Your</a:t>
            </a:r>
          </a:p>
          <a:p>
            <a:r>
              <a:rPr lang="en-US" sz="2000" dirty="0" smtClean="0">
                <a:latin typeface="Arial Black" pitchFamily="34" charset="0"/>
              </a:rPr>
              <a:t>Photo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76850" y="723900"/>
            <a:ext cx="1514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 Black" pitchFamily="34" charset="0"/>
              </a:rPr>
              <a:t>Presenter</a:t>
            </a:r>
          </a:p>
          <a:p>
            <a:r>
              <a:rPr lang="en-US" sz="1800" dirty="0" smtClean="0">
                <a:latin typeface="Arial Black" pitchFamily="34" charset="0"/>
              </a:rPr>
              <a:t>Institution</a:t>
            </a:r>
          </a:p>
          <a:p>
            <a:r>
              <a:rPr lang="en-US" sz="1800" dirty="0" smtClean="0">
                <a:latin typeface="Arial Black" pitchFamily="34" charset="0"/>
              </a:rPr>
              <a:t>Logo</a:t>
            </a:r>
            <a:endParaRPr lang="en-US" sz="1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99FF"/>
        </a:solidFill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222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99FF"/>
        </a:solidFill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222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4791</TotalTime>
  <Words>144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Deletion experiment of Salamander Green rod promoter Dr. Alix Darden, John Speck, Ryan Head Duckett Hall, The CItadel</dc:title>
  <dc:creator>Henry Neeman</dc:creator>
  <cp:lastModifiedBy>hneeman</cp:lastModifiedBy>
  <cp:revision>103</cp:revision>
  <dcterms:modified xsi:type="dcterms:W3CDTF">2011-09-14T17:09:32Z</dcterms:modified>
</cp:coreProperties>
</file>