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E80"/>
    <a:srgbClr val="66FF99"/>
    <a:srgbClr val="99FFCC"/>
    <a:srgbClr val="99FF99"/>
    <a:srgbClr val="00FF99"/>
    <a:srgbClr val="FF0066"/>
    <a:srgbClr val="FFFF00"/>
    <a:srgbClr val="00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97600" autoAdjust="0"/>
  </p:normalViewPr>
  <p:slideViewPr>
    <p:cSldViewPr snapToGrid="0">
      <p:cViewPr>
        <p:scale>
          <a:sx n="100" d="100"/>
          <a:sy n="100" d="100"/>
        </p:scale>
        <p:origin x="-2298" y="-78"/>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F5FE80">
              <a:alpha val="35000"/>
            </a:srgbClr>
          </a:solidFill>
          <a:ln w="19050" algn="ctr">
            <a:no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endParaRPr lang="en-US" sz="1600" b="1" dirty="0" smtClean="0"/>
          </a:p>
          <a:p>
            <a:pPr defTabSz="222250"/>
            <a:r>
              <a:rPr lang="en-US" sz="1600" b="1" dirty="0" smtClean="0"/>
              <a:t>You </a:t>
            </a:r>
            <a:r>
              <a:rPr lang="en-US" sz="1600" b="1" dirty="0" smtClean="0"/>
              <a:t>are cordially invited to</a:t>
            </a:r>
          </a:p>
          <a:p>
            <a:pPr defTabSz="222250" fontAlgn="ctr"/>
            <a:r>
              <a:rPr lang="en-US" altLang="zh-CN" sz="3200" b="1" i="1" dirty="0" smtClean="0">
                <a:latin typeface="Arial Black" pitchFamily="34" charset="0"/>
                <a:ea typeface="宋体" pitchFamily="2" charset="-122"/>
              </a:rPr>
              <a:t>A </a:t>
            </a:r>
            <a:r>
              <a:rPr lang="en-US" altLang="zh-CN" sz="3200" b="1" i="1" dirty="0" smtClean="0">
                <a:latin typeface="Arial Black" pitchFamily="34" charset="0"/>
                <a:ea typeface="宋体" pitchFamily="2" charset="-122"/>
              </a:rPr>
              <a:t>Day in the Life of</a:t>
            </a:r>
          </a:p>
          <a:p>
            <a:pPr defTabSz="222250" fontAlgn="ctr"/>
            <a:r>
              <a:rPr lang="en-US" altLang="zh-CN" sz="3200" b="1" i="1" dirty="0" smtClean="0">
                <a:latin typeface="Arial Black" pitchFamily="34" charset="0"/>
                <a:ea typeface="宋体" pitchFamily="2" charset="-122"/>
              </a:rPr>
              <a:t>a Network Professional</a:t>
            </a:r>
            <a:endParaRPr lang="en-US" sz="3200" b="1" i="1" dirty="0">
              <a:latin typeface="Arial Black" pitchFamily="34" charset="0"/>
            </a:endParaRPr>
          </a:p>
          <a:p>
            <a:pPr defTabSz="222250"/>
            <a:r>
              <a:rPr lang="en-US" sz="2000" b="1" dirty="0" smtClean="0"/>
              <a:t>Jim Glover	</a:t>
            </a:r>
            <a:br>
              <a:rPr lang="en-US" sz="2000" b="1" dirty="0" smtClean="0"/>
            </a:br>
            <a:r>
              <a:rPr lang="en-US" sz="1600" b="1" dirty="0" smtClean="0"/>
              <a:t>Network Manager</a:t>
            </a:r>
            <a:endParaRPr lang="en-US" sz="1400" b="1" dirty="0" smtClean="0"/>
          </a:p>
          <a:p>
            <a:pPr defTabSz="222250"/>
            <a:r>
              <a:rPr lang="en-US" sz="1600" b="1" dirty="0" smtClean="0"/>
              <a:t>Oklahoma Department of Corrections</a:t>
            </a:r>
          </a:p>
          <a:p>
            <a:pPr defTabSz="222250"/>
            <a:r>
              <a:rPr lang="en-US" altLang="zh-CN" sz="1600" b="1" dirty="0" smtClean="0">
                <a:ea typeface="宋体" pitchFamily="2" charset="-122"/>
              </a:rPr>
              <a:t>Oklahoma Information Technology Mentorship Program</a:t>
            </a:r>
            <a:endParaRPr lang="en-US" altLang="zh-CN" sz="1400" b="1" dirty="0" smtClean="0">
              <a:ea typeface="宋体" pitchFamily="2" charset="-122"/>
            </a:endParaRPr>
          </a:p>
          <a:p>
            <a:pPr defTabSz="222250"/>
            <a:r>
              <a:rPr lang="en-US" altLang="zh-CN" sz="1200" b="1" dirty="0" smtClean="0">
                <a:ea typeface="宋体" pitchFamily="2" charset="-122"/>
              </a:rPr>
              <a:t>Partially supported by the National Science Foundation</a:t>
            </a:r>
          </a:p>
          <a:p>
            <a:pPr defTabSz="222250"/>
            <a:r>
              <a:rPr lang="en-US" altLang="zh-CN" sz="1200" b="1" dirty="0" smtClean="0">
                <a:ea typeface="宋体" pitchFamily="2" charset="-122"/>
              </a:rPr>
              <a:t>under Oklahoma’s NSF EPSCoR RII Cyber Connectivity (C2) grant (EPS-1006919)</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4:00</a:t>
            </a:r>
            <a:r>
              <a:rPr lang="en-US" sz="1400" b="1" dirty="0" smtClean="0"/>
              <a:t> </a:t>
            </a:r>
            <a:r>
              <a:rPr lang="en-US" sz="1400" b="1" dirty="0" err="1" smtClean="0"/>
              <a:t>PM,Tuesday</a:t>
            </a:r>
            <a:r>
              <a:rPr lang="en-US" sz="1400" b="1" dirty="0" smtClean="0"/>
              <a:t>, October 4, </a:t>
            </a:r>
            <a:r>
              <a:rPr lang="en-US" sz="1400" b="1" dirty="0" smtClean="0"/>
              <a:t>2011</a:t>
            </a:r>
            <a:endParaRPr lang="en-US" sz="1400" b="1" dirty="0"/>
          </a:p>
          <a:p>
            <a:pPr algn="l" defTabSz="222250"/>
            <a:r>
              <a:rPr lang="en-US" sz="1400" b="1" dirty="0"/>
              <a:t>	</a:t>
            </a:r>
            <a:r>
              <a:rPr lang="en-US" sz="1400" b="1" dirty="0" err="1" smtClean="0"/>
              <a:t>Meinders</a:t>
            </a:r>
            <a:r>
              <a:rPr lang="en-US" sz="1400" b="1" dirty="0" smtClean="0"/>
              <a:t> </a:t>
            </a:r>
            <a:r>
              <a:rPr lang="en-US" sz="1400" b="1" dirty="0" smtClean="0"/>
              <a:t>School of </a:t>
            </a:r>
            <a:r>
              <a:rPr lang="en-US" sz="1400" b="1" dirty="0" smtClean="0"/>
              <a:t>Business</a:t>
            </a:r>
          </a:p>
          <a:p>
            <a:pPr algn="l" defTabSz="222250"/>
            <a:r>
              <a:rPr lang="en-US" sz="1400" b="1" dirty="0" smtClean="0"/>
              <a:t>	</a:t>
            </a:r>
            <a:r>
              <a:rPr lang="en-US" sz="1400" b="1" dirty="0" smtClean="0"/>
              <a:t>Room 119J</a:t>
            </a:r>
            <a:endParaRPr lang="en-US" sz="1400" b="1" dirty="0" smtClean="0"/>
          </a:p>
          <a:p>
            <a:pPr algn="l" defTabSz="222250"/>
            <a:endParaRPr lang="en-US" sz="1400" b="1" dirty="0" smtClean="0"/>
          </a:p>
          <a:p>
            <a:pPr algn="l" defTabSz="222250"/>
            <a:endParaRPr lang="en-US" sz="1400" b="1" dirty="0"/>
          </a:p>
        </p:txBody>
      </p:sp>
      <p:sp>
        <p:nvSpPr>
          <p:cNvPr id="2101" name="Text Box 53"/>
          <p:cNvSpPr txBox="1">
            <a:spLocks noChangeArrowheads="1"/>
          </p:cNvSpPr>
          <p:nvPr/>
        </p:nvSpPr>
        <p:spPr bwMode="auto">
          <a:xfrm>
            <a:off x="447675" y="6997700"/>
            <a:ext cx="6486525" cy="1038146"/>
          </a:xfrm>
          <a:prstGeom prst="rect">
            <a:avLst/>
          </a:prstGeom>
          <a:solidFill>
            <a:schemeClr val="bg1">
              <a:lumMod val="85000"/>
              <a:alpha val="29000"/>
            </a:schemeClr>
          </a:solidFill>
          <a:ln w="9525">
            <a:noFill/>
            <a:miter lim="800000"/>
            <a:headEnd/>
            <a:tailEnd/>
          </a:ln>
          <a:effectLst/>
        </p:spPr>
        <p:txBody>
          <a:bodyPr wrap="square" lIns="22266" tIns="11133" rIns="22266" bIns="11133">
            <a:spAutoFit/>
          </a:bodyPr>
          <a:lstStyle/>
          <a:p>
            <a:pPr algn="l" defTabSz="222250"/>
            <a:r>
              <a:rPr lang="en-US" sz="1100" b="1" dirty="0" smtClean="0"/>
              <a:t>Jim Glover is Network Manger at the Oklahoma Department of Corrections.  He received his BS in computer science from Louisiana Tech University in 1990.  He has been in IT since 1980, serving as a mainframe operator, then system administrator on systems ranging from microcomputers to mainframes, and now at the Department of Corrections, where he designs, maintains, and manages network connections for locations located across the state of Oklahoma. Outside of work, he is active in Amateur Radio, and likes to dabble in photography.</a:t>
            </a:r>
            <a:endParaRPr lang="en-US" sz="1100" dirty="0"/>
          </a:p>
        </p:txBody>
      </p:sp>
      <p:sp>
        <p:nvSpPr>
          <p:cNvPr id="2102" name="Rectangle 54"/>
          <p:cNvSpPr>
            <a:spLocks noChangeArrowheads="1"/>
          </p:cNvSpPr>
          <p:nvPr/>
        </p:nvSpPr>
        <p:spPr bwMode="auto">
          <a:xfrm>
            <a:off x="400050" y="5114925"/>
            <a:ext cx="6562725" cy="1815882"/>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network professional? What are the day to day experiences? What issues of professionalism, customer service, project management and career growth does a network professional encounter? How can you prepare yourself to be a more attractive job candidate, and what do network professionals look for in prospective employees? What is the structure of the network design at a large institution like the Oklahoma Department of Corrections?  What are the unique challenges?</a:t>
            </a:r>
            <a:endParaRPr lang="en-US" sz="1600" b="1" i="1" dirty="0">
              <a:latin typeface="Times New Roman" pitchFamily="18" charset="0"/>
            </a:endParaRPr>
          </a:p>
        </p:txBody>
      </p:sp>
      <p:pic>
        <p:nvPicPr>
          <p:cNvPr id="10" name="Picture 9" descr="Jim_Blur.jpg"/>
          <p:cNvPicPr>
            <a:picLocks noChangeAspect="1"/>
          </p:cNvPicPr>
          <p:nvPr/>
        </p:nvPicPr>
        <p:blipFill>
          <a:blip r:embed="rId3" cstate="print"/>
          <a:stretch>
            <a:fillRect/>
          </a:stretch>
        </p:blipFill>
        <p:spPr>
          <a:xfrm>
            <a:off x="5778671" y="3981450"/>
            <a:ext cx="1165054" cy="1076325"/>
          </a:xfrm>
          <a:prstGeom prst="rect">
            <a:avLst/>
          </a:prstGeom>
        </p:spPr>
      </p:pic>
      <p:pic>
        <p:nvPicPr>
          <p:cNvPr id="11" name="Picture 10" descr="doc_logo.png"/>
          <p:cNvPicPr>
            <a:picLocks noChangeAspect="1"/>
          </p:cNvPicPr>
          <p:nvPr/>
        </p:nvPicPr>
        <p:blipFill>
          <a:blip r:embed="rId4" cstate="print"/>
          <a:stretch>
            <a:fillRect/>
          </a:stretch>
        </p:blipFill>
        <p:spPr>
          <a:xfrm>
            <a:off x="5859995" y="392645"/>
            <a:ext cx="1100659" cy="1100659"/>
          </a:xfrm>
          <a:prstGeom prst="rect">
            <a:avLst/>
          </a:prstGeom>
        </p:spPr>
      </p:pic>
      <p:pic>
        <p:nvPicPr>
          <p:cNvPr id="12" name="Picture 11" descr="LuLion Logo.jpg"/>
          <p:cNvPicPr>
            <a:picLocks noChangeAspect="1"/>
          </p:cNvPicPr>
          <p:nvPr/>
        </p:nvPicPr>
        <p:blipFill>
          <a:blip r:embed="rId5" cstate="print"/>
          <a:stretch>
            <a:fillRect/>
          </a:stretch>
        </p:blipFill>
        <p:spPr>
          <a:xfrm>
            <a:off x="393699" y="420204"/>
            <a:ext cx="2787651" cy="41799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4854</TotalTime>
  <Words>199</Words>
  <Application>Microsoft Office PowerPoint</Application>
  <PresentationFormat>Custom</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Administrator</cp:lastModifiedBy>
  <cp:revision>111</cp:revision>
  <dcterms:modified xsi:type="dcterms:W3CDTF">2011-09-28T17:54:26Z</dcterms:modified>
</cp:coreProperties>
</file>