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99FFCC"/>
    <a:srgbClr val="99FF99"/>
    <a:srgbClr val="00FF99"/>
    <a:srgbClr val="FF0066"/>
    <a:srgbClr val="FFFF00"/>
    <a:srgbClr val="00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1" autoAdjust="0"/>
    <p:restoredTop sz="97600" autoAdjust="0"/>
  </p:normalViewPr>
  <p:slideViewPr>
    <p:cSldViewPr snapToGrid="0">
      <p:cViewPr>
        <p:scale>
          <a:sx n="100" d="100"/>
          <a:sy n="100" d="100"/>
        </p:scale>
        <p:origin x="-1818" y="-78"/>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CCFFCC"/>
          </a:solidFill>
          <a:ln w="19050" algn="ctr">
            <a:solidFill>
              <a:srgbClr val="99CCFF"/>
            </a:solid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r>
              <a:rPr lang="en-US" sz="1600" b="1" dirty="0" smtClean="0"/>
              <a:t>You are cordially invited to</a:t>
            </a:r>
          </a:p>
          <a:p>
            <a:pPr algn="l" defTabSz="222250"/>
            <a:endParaRPr lang="en-US" sz="2800" b="1" dirty="0"/>
          </a:p>
          <a:p>
            <a:pPr defTabSz="222250" fontAlgn="ctr"/>
            <a:r>
              <a:rPr lang="en-US" altLang="zh-CN" sz="3200" b="1" i="1" dirty="0" smtClean="0">
                <a:latin typeface="Arial Black" pitchFamily="34" charset="0"/>
                <a:ea typeface="宋体" pitchFamily="2" charset="-122"/>
              </a:rPr>
              <a:t>A Day in the Life of</a:t>
            </a:r>
          </a:p>
          <a:p>
            <a:pPr defTabSz="222250" fontAlgn="ctr"/>
            <a:r>
              <a:rPr lang="en-US" altLang="zh-CN" sz="3200" b="1" i="1" dirty="0" smtClean="0">
                <a:latin typeface="Arial Black" pitchFamily="34" charset="0"/>
                <a:ea typeface="宋体" pitchFamily="2" charset="-122"/>
              </a:rPr>
              <a:t>a Network Professional</a:t>
            </a:r>
            <a:endParaRPr lang="en-US" sz="3200" b="1" i="1" dirty="0">
              <a:latin typeface="Arial Black" pitchFamily="34" charset="0"/>
            </a:endParaRPr>
          </a:p>
          <a:p>
            <a:pPr defTabSz="222250"/>
            <a:r>
              <a:rPr lang="en-US" sz="2000" b="1" dirty="0" smtClean="0"/>
              <a:t>Jim Glover	</a:t>
            </a:r>
            <a:br>
              <a:rPr lang="en-US" sz="2000" b="1" dirty="0" smtClean="0"/>
            </a:br>
            <a:r>
              <a:rPr lang="en-US" sz="1600" b="1" dirty="0" smtClean="0"/>
              <a:t>Network Manager</a:t>
            </a:r>
            <a:endParaRPr lang="en-US" sz="1400" b="1" dirty="0" smtClean="0"/>
          </a:p>
          <a:p>
            <a:pPr defTabSz="222250"/>
            <a:r>
              <a:rPr lang="en-US" altLang="zh-CN" sz="1600" b="1" dirty="0" smtClean="0"/>
              <a:t>Oklahoma Department of Corrections</a:t>
            </a:r>
            <a:endParaRPr lang="en-US" altLang="zh-CN" sz="1400" b="1" dirty="0" smtClean="0">
              <a:ea typeface="宋体" pitchFamily="2" charset="-122"/>
            </a:endParaRPr>
          </a:p>
          <a:p>
            <a:pPr defTabSz="222250"/>
            <a:r>
              <a:rPr lang="en-US" altLang="zh-CN" sz="1400" b="1" dirty="0" smtClean="0">
                <a:ea typeface="宋体" pitchFamily="2" charset="-122"/>
              </a:rPr>
              <a:t>Partially supported by the National Science Foundation</a:t>
            </a:r>
          </a:p>
          <a:p>
            <a:pPr defTabSz="222250"/>
            <a:r>
              <a:rPr lang="en-US" altLang="zh-CN" sz="1400" b="1" dirty="0" smtClean="0">
                <a:ea typeface="宋体" pitchFamily="2" charset="-122"/>
              </a:rPr>
              <a:t>under Oklahoma’s NSF EPSCoR </a:t>
            </a:r>
            <a:r>
              <a:rPr lang="en-US" altLang="zh-CN" sz="1400" b="1" dirty="0" err="1" smtClean="0">
                <a:ea typeface="宋体" pitchFamily="2" charset="-122"/>
              </a:rPr>
              <a:t>CyberConnectivity</a:t>
            </a:r>
            <a:r>
              <a:rPr lang="en-US" altLang="zh-CN" sz="1400" b="1" dirty="0" smtClean="0">
                <a:ea typeface="宋体" pitchFamily="2" charset="-122"/>
              </a:rPr>
              <a:t> Grant</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Friday, November 5, 2010  3:00 PM</a:t>
            </a:r>
            <a:endParaRPr lang="en-US" sz="1400" b="1" dirty="0"/>
          </a:p>
          <a:p>
            <a:pPr algn="l" defTabSz="222250"/>
            <a:r>
              <a:rPr lang="en-US" sz="1400" b="1" dirty="0"/>
              <a:t>    </a:t>
            </a:r>
            <a:r>
              <a:rPr lang="en-US" sz="1400" b="1" dirty="0" smtClean="0"/>
              <a:t>LOCATION</a:t>
            </a:r>
          </a:p>
          <a:p>
            <a:pPr algn="l" defTabSz="222250"/>
            <a:endParaRPr lang="en-US" sz="1400" b="1" dirty="0"/>
          </a:p>
          <a:p>
            <a:pPr algn="l" defTabSz="222250"/>
            <a:endParaRPr lang="en-US" sz="1400" b="1" dirty="0" smtClean="0"/>
          </a:p>
          <a:p>
            <a:pPr algn="l" defTabSz="222250"/>
            <a:endParaRPr lang="en-US" sz="1400" b="1" dirty="0"/>
          </a:p>
        </p:txBody>
      </p:sp>
      <p:sp>
        <p:nvSpPr>
          <p:cNvPr id="2101" name="Text Box 53"/>
          <p:cNvSpPr txBox="1">
            <a:spLocks noChangeArrowheads="1"/>
          </p:cNvSpPr>
          <p:nvPr/>
        </p:nvSpPr>
        <p:spPr bwMode="auto">
          <a:xfrm>
            <a:off x="447675" y="6997700"/>
            <a:ext cx="6486525" cy="1376700"/>
          </a:xfrm>
          <a:prstGeom prst="rect">
            <a:avLst/>
          </a:prstGeom>
          <a:solidFill>
            <a:srgbClr val="66FFFF"/>
          </a:solidFill>
          <a:ln w="9525">
            <a:solidFill>
              <a:srgbClr val="66FF99"/>
            </a:solidFill>
            <a:miter lim="800000"/>
            <a:headEnd/>
            <a:tailEnd/>
          </a:ln>
          <a:effectLst/>
        </p:spPr>
        <p:txBody>
          <a:bodyPr wrap="square" lIns="22266" tIns="11133" rIns="22266" bIns="11133">
            <a:spAutoFit/>
          </a:bodyPr>
          <a:lstStyle/>
          <a:p>
            <a:pPr algn="l" defTabSz="222250"/>
            <a:r>
              <a:rPr lang="en-US" sz="1100" b="1" dirty="0" smtClean="0"/>
              <a:t>Jim Glover is the Network Manager at the Oklahoma Department of Corrections. He received his Bachelor of Science in Computer Science from Louisiana Tech University in 1990. Before coming to the Department of Corrections, he was a Server System Administrator at the Oklahoma Office of State Finance. At the Department of Corrections, he manages network cabling, design, configuration and daily management of </a:t>
            </a:r>
            <a:r>
              <a:rPr lang="en-US" sz="1100" b="1" smtClean="0"/>
              <a:t>network connectivity </a:t>
            </a:r>
            <a:r>
              <a:rPr lang="en-US" sz="1100" b="1" dirty="0" smtClean="0"/>
              <a:t>for an organization with nearly 100 remote sites, about 4,000 users, and unique, interesting challenges. Outside of work, he is Vice-President of the Aeronautical Center Amateur Radio club, and dabbles in photography.</a:t>
            </a:r>
            <a:endParaRPr lang="en-US" sz="1100" dirty="0"/>
          </a:p>
        </p:txBody>
      </p:sp>
      <p:sp>
        <p:nvSpPr>
          <p:cNvPr id="2102" name="Rectangle 54"/>
          <p:cNvSpPr>
            <a:spLocks noChangeArrowheads="1"/>
          </p:cNvSpPr>
          <p:nvPr/>
        </p:nvSpPr>
        <p:spPr bwMode="auto">
          <a:xfrm>
            <a:off x="400050" y="5114925"/>
            <a:ext cx="6562725" cy="1815882"/>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network professional? What are the day to day experiences? What issues of professionalism, customer service, project management, security, planning, funding, and system monitoring does a network professional encounter? How can you prepare yourself to be a more attractive job candidate, and what do network professionals look for in prospective employees? What is the structure of the network design at a large institution like the Oklahoma Department of Corrections?</a:t>
            </a:r>
            <a:endParaRPr lang="en-US" sz="1600" b="1" i="1" dirty="0">
              <a:latin typeface="Times New Roman" pitchFamily="18" charset="0"/>
            </a:endParaRPr>
          </a:p>
        </p:txBody>
      </p:sp>
      <p:pic>
        <p:nvPicPr>
          <p:cNvPr id="10" name="Picture 9" descr="Jim_Blur.jpg"/>
          <p:cNvPicPr>
            <a:picLocks noChangeAspect="1"/>
          </p:cNvPicPr>
          <p:nvPr/>
        </p:nvPicPr>
        <p:blipFill>
          <a:blip r:embed="rId3" cstate="print"/>
          <a:stretch>
            <a:fillRect/>
          </a:stretch>
        </p:blipFill>
        <p:spPr>
          <a:xfrm>
            <a:off x="5676593" y="3914775"/>
            <a:ext cx="1072262" cy="990600"/>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5705475" y="561975"/>
            <a:ext cx="1085850" cy="1085850"/>
          </a:xfrm>
          <a:prstGeom prst="rect">
            <a:avLst/>
          </a:prstGeom>
          <a:noFill/>
          <a:ln w="9525">
            <a:noFill/>
            <a:miter lim="800000"/>
            <a:headEnd/>
            <a:tailEnd/>
          </a:ln>
        </p:spPr>
      </p:pic>
      <p:pic>
        <p:nvPicPr>
          <p:cNvPr id="2" name="Picture 2"/>
          <p:cNvPicPr>
            <a:picLocks noChangeAspect="1" noChangeArrowheads="1"/>
          </p:cNvPicPr>
          <p:nvPr/>
        </p:nvPicPr>
        <p:blipFill>
          <a:blip r:embed="rId5" cstate="print"/>
          <a:srcRect/>
          <a:stretch>
            <a:fillRect/>
          </a:stretch>
        </p:blipFill>
        <p:spPr bwMode="auto">
          <a:xfrm>
            <a:off x="519114" y="528638"/>
            <a:ext cx="1185862" cy="11547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4847</TotalTime>
  <Words>214</Words>
  <Application>Microsoft Office PowerPoint</Application>
  <PresentationFormat>Custom</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Administrator</cp:lastModifiedBy>
  <cp:revision>108</cp:revision>
  <dcterms:modified xsi:type="dcterms:W3CDTF">2010-11-01T00:46:51Z</dcterms:modified>
</cp:coreProperties>
</file>